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s/slide147.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notesSlides/notesSlide146.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notesSlides/notesSlide13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124.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129.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notesSlides/notesSlide143.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48.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notesSlides/notesSlide137.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5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notesSlides/notesSlide122.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149.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5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notesSlides/notesSlide145.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slides/slide118.xml" ContentType="application/vnd.openxmlformats-officedocument.presentationml.slide+xml"/>
  <Override PartName="/ppt/notesSlides/notesSlide128.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Override PartName="/ppt/slides/slide148.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notesSlides/notesSlide147.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125.xml" ContentType="application/vnd.openxmlformats-officedocument.presentationml.notesSlide+xml"/>
  <Override PartName="/ppt/notesSlides/notesSlide136.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50.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58"/>
  </p:notesMasterIdLst>
  <p:handoutMasterIdLst>
    <p:handoutMasterId r:id="rId159"/>
  </p:handoutMasterIdLst>
  <p:sldIdLst>
    <p:sldId id="256" r:id="rId2"/>
    <p:sldId id="265" r:id="rId3"/>
    <p:sldId id="270" r:id="rId4"/>
    <p:sldId id="267" r:id="rId5"/>
    <p:sldId id="271" r:id="rId6"/>
    <p:sldId id="269" r:id="rId7"/>
    <p:sldId id="337" r:id="rId8"/>
    <p:sldId id="338" r:id="rId9"/>
    <p:sldId id="339" r:id="rId10"/>
    <p:sldId id="340" r:id="rId11"/>
    <p:sldId id="341" r:id="rId12"/>
    <p:sldId id="342" r:id="rId13"/>
    <p:sldId id="343" r:id="rId14"/>
    <p:sldId id="344" r:id="rId15"/>
    <p:sldId id="259" r:id="rId16"/>
    <p:sldId id="282" r:id="rId17"/>
    <p:sldId id="272" r:id="rId18"/>
    <p:sldId id="273" r:id="rId19"/>
    <p:sldId id="345" r:id="rId20"/>
    <p:sldId id="346" r:id="rId21"/>
    <p:sldId id="347" r:id="rId22"/>
    <p:sldId id="274" r:id="rId23"/>
    <p:sldId id="348" r:id="rId24"/>
    <p:sldId id="349" r:id="rId25"/>
    <p:sldId id="350" r:id="rId26"/>
    <p:sldId id="351" r:id="rId27"/>
    <p:sldId id="352" r:id="rId28"/>
    <p:sldId id="353" r:id="rId29"/>
    <p:sldId id="285" r:id="rId30"/>
    <p:sldId id="355" r:id="rId31"/>
    <p:sldId id="356" r:id="rId32"/>
    <p:sldId id="357" r:id="rId33"/>
    <p:sldId id="358" r:id="rId34"/>
    <p:sldId id="359" r:id="rId35"/>
    <p:sldId id="275" r:id="rId36"/>
    <p:sldId id="286" r:id="rId37"/>
    <p:sldId id="361" r:id="rId38"/>
    <p:sldId id="362" r:id="rId39"/>
    <p:sldId id="363" r:id="rId40"/>
    <p:sldId id="364" r:id="rId41"/>
    <p:sldId id="365" r:id="rId42"/>
    <p:sldId id="276" r:id="rId43"/>
    <p:sldId id="287" r:id="rId44"/>
    <p:sldId id="288" r:id="rId45"/>
    <p:sldId id="277" r:id="rId46"/>
    <p:sldId id="278" r:id="rId47"/>
    <p:sldId id="279" r:id="rId48"/>
    <p:sldId id="289" r:id="rId49"/>
    <p:sldId id="366" r:id="rId50"/>
    <p:sldId id="367" r:id="rId51"/>
    <p:sldId id="280" r:id="rId52"/>
    <p:sldId id="298" r:id="rId53"/>
    <p:sldId id="368" r:id="rId54"/>
    <p:sldId id="369" r:id="rId55"/>
    <p:sldId id="370" r:id="rId56"/>
    <p:sldId id="260" r:id="rId57"/>
    <p:sldId id="299" r:id="rId58"/>
    <p:sldId id="372" r:id="rId59"/>
    <p:sldId id="373" r:id="rId60"/>
    <p:sldId id="290" r:id="rId61"/>
    <p:sldId id="374" r:id="rId62"/>
    <p:sldId id="375" r:id="rId63"/>
    <p:sldId id="376" r:id="rId64"/>
    <p:sldId id="377" r:id="rId65"/>
    <p:sldId id="378" r:id="rId66"/>
    <p:sldId id="291" r:id="rId67"/>
    <p:sldId id="301" r:id="rId68"/>
    <p:sldId id="302" r:id="rId69"/>
    <p:sldId id="303" r:id="rId70"/>
    <p:sldId id="292" r:id="rId71"/>
    <p:sldId id="304" r:id="rId72"/>
    <p:sldId id="305" r:id="rId73"/>
    <p:sldId id="293" r:id="rId74"/>
    <p:sldId id="379" r:id="rId75"/>
    <p:sldId id="380" r:id="rId76"/>
    <p:sldId id="381" r:id="rId77"/>
    <p:sldId id="382" r:id="rId78"/>
    <p:sldId id="383" r:id="rId79"/>
    <p:sldId id="384" r:id="rId80"/>
    <p:sldId id="306" r:id="rId81"/>
    <p:sldId id="453" r:id="rId82"/>
    <p:sldId id="387" r:id="rId83"/>
    <p:sldId id="452" r:id="rId84"/>
    <p:sldId id="388" r:id="rId85"/>
    <p:sldId id="389" r:id="rId86"/>
    <p:sldId id="307" r:id="rId87"/>
    <p:sldId id="392" r:id="rId88"/>
    <p:sldId id="393" r:id="rId89"/>
    <p:sldId id="394" r:id="rId90"/>
    <p:sldId id="395" r:id="rId91"/>
    <p:sldId id="396" r:id="rId92"/>
    <p:sldId id="397" r:id="rId93"/>
    <p:sldId id="311" r:id="rId94"/>
    <p:sldId id="312" r:id="rId95"/>
    <p:sldId id="313" r:id="rId96"/>
    <p:sldId id="398" r:id="rId97"/>
    <p:sldId id="399" r:id="rId98"/>
    <p:sldId id="400" r:id="rId99"/>
    <p:sldId id="401" r:id="rId100"/>
    <p:sldId id="402" r:id="rId101"/>
    <p:sldId id="403" r:id="rId102"/>
    <p:sldId id="314" r:id="rId103"/>
    <p:sldId id="404" r:id="rId104"/>
    <p:sldId id="454" r:id="rId105"/>
    <p:sldId id="455" r:id="rId106"/>
    <p:sldId id="456" r:id="rId107"/>
    <p:sldId id="457" r:id="rId108"/>
    <p:sldId id="458" r:id="rId109"/>
    <p:sldId id="405" r:id="rId110"/>
    <p:sldId id="459" r:id="rId111"/>
    <p:sldId id="406" r:id="rId112"/>
    <p:sldId id="407" r:id="rId113"/>
    <p:sldId id="408" r:id="rId114"/>
    <p:sldId id="315" r:id="rId115"/>
    <p:sldId id="295" r:id="rId116"/>
    <p:sldId id="322" r:id="rId117"/>
    <p:sldId id="409" r:id="rId118"/>
    <p:sldId id="410" r:id="rId119"/>
    <p:sldId id="316" r:id="rId120"/>
    <p:sldId id="416" r:id="rId121"/>
    <p:sldId id="464" r:id="rId122"/>
    <p:sldId id="417" r:id="rId123"/>
    <p:sldId id="317" r:id="rId124"/>
    <p:sldId id="423" r:id="rId125"/>
    <p:sldId id="424" r:id="rId126"/>
    <p:sldId id="318" r:id="rId127"/>
    <p:sldId id="427" r:id="rId128"/>
    <p:sldId id="428" r:id="rId129"/>
    <p:sldId id="429" r:id="rId130"/>
    <p:sldId id="430" r:id="rId131"/>
    <p:sldId id="431" r:id="rId132"/>
    <p:sldId id="432" r:id="rId133"/>
    <p:sldId id="325" r:id="rId134"/>
    <p:sldId id="460" r:id="rId135"/>
    <p:sldId id="461" r:id="rId136"/>
    <p:sldId id="463" r:id="rId137"/>
    <p:sldId id="319" r:id="rId138"/>
    <p:sldId id="326" r:id="rId139"/>
    <p:sldId id="327" r:id="rId140"/>
    <p:sldId id="328" r:id="rId141"/>
    <p:sldId id="329" r:id="rId142"/>
    <p:sldId id="330" r:id="rId143"/>
    <p:sldId id="331" r:id="rId144"/>
    <p:sldId id="320" r:id="rId145"/>
    <p:sldId id="321" r:id="rId146"/>
    <p:sldId id="439" r:id="rId147"/>
    <p:sldId id="440" r:id="rId148"/>
    <p:sldId id="441" r:id="rId149"/>
    <p:sldId id="332" r:id="rId150"/>
    <p:sldId id="334" r:id="rId151"/>
    <p:sldId id="445" r:id="rId152"/>
    <p:sldId id="296" r:id="rId153"/>
    <p:sldId id="433" r:id="rId154"/>
    <p:sldId id="297" r:id="rId155"/>
    <p:sldId id="336" r:id="rId156"/>
    <p:sldId id="261" r:id="rId157"/>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0335" autoAdjust="0"/>
    <p:restoredTop sz="33254" autoAdjust="0"/>
  </p:normalViewPr>
  <p:slideViewPr>
    <p:cSldViewPr>
      <p:cViewPr>
        <p:scale>
          <a:sx n="70" d="100"/>
          <a:sy n="70" d="100"/>
        </p:scale>
        <p:origin x="-198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6363" cy="511313"/>
          </a:xfrm>
          <a:prstGeom prst="rect">
            <a:avLst/>
          </a:prstGeom>
        </p:spPr>
        <p:txBody>
          <a:bodyPr vert="horz" lIns="94759" tIns="47380" rIns="94759" bIns="47380" rtlCol="0"/>
          <a:lstStyle>
            <a:lvl1pPr algn="l">
              <a:defRPr sz="1200"/>
            </a:lvl1pPr>
          </a:lstStyle>
          <a:p>
            <a:endParaRPr lang="en-GB" dirty="0"/>
          </a:p>
        </p:txBody>
      </p:sp>
      <p:sp>
        <p:nvSpPr>
          <p:cNvPr id="3" name="Date Placeholder 2"/>
          <p:cNvSpPr>
            <a:spLocks noGrp="1"/>
          </p:cNvSpPr>
          <p:nvPr>
            <p:ph type="dt" sz="quarter" idx="1"/>
          </p:nvPr>
        </p:nvSpPr>
        <p:spPr>
          <a:xfrm>
            <a:off x="4021295" y="1"/>
            <a:ext cx="3076363" cy="511313"/>
          </a:xfrm>
          <a:prstGeom prst="rect">
            <a:avLst/>
          </a:prstGeom>
        </p:spPr>
        <p:txBody>
          <a:bodyPr vert="horz" lIns="94759" tIns="47380" rIns="94759" bIns="47380" rtlCol="0"/>
          <a:lstStyle>
            <a:lvl1pPr algn="r">
              <a:defRPr sz="1200"/>
            </a:lvl1pPr>
          </a:lstStyle>
          <a:p>
            <a:fld id="{E6916107-BD3A-45E2-B124-A5ED60630F4B}" type="datetimeFigureOut">
              <a:rPr lang="en-US" smtClean="0"/>
              <a:pPr/>
              <a:t>1/5/2012</a:t>
            </a:fld>
            <a:endParaRPr lang="en-GB" dirty="0"/>
          </a:p>
        </p:txBody>
      </p:sp>
      <p:sp>
        <p:nvSpPr>
          <p:cNvPr id="4" name="Footer Placeholder 3"/>
          <p:cNvSpPr>
            <a:spLocks noGrp="1"/>
          </p:cNvSpPr>
          <p:nvPr>
            <p:ph type="ftr" sz="quarter" idx="2"/>
          </p:nvPr>
        </p:nvSpPr>
        <p:spPr>
          <a:xfrm>
            <a:off x="1" y="9721629"/>
            <a:ext cx="3076363" cy="511313"/>
          </a:xfrm>
          <a:prstGeom prst="rect">
            <a:avLst/>
          </a:prstGeom>
        </p:spPr>
        <p:txBody>
          <a:bodyPr vert="horz" lIns="94759" tIns="47380" rIns="94759" bIns="47380" rtlCol="0" anchor="b"/>
          <a:lstStyle>
            <a:lvl1pPr algn="l">
              <a:defRPr sz="1200"/>
            </a:lvl1pPr>
          </a:lstStyle>
          <a:p>
            <a:endParaRPr lang="en-GB" dirty="0"/>
          </a:p>
        </p:txBody>
      </p:sp>
      <p:sp>
        <p:nvSpPr>
          <p:cNvPr id="5" name="Slide Number Placeholder 4"/>
          <p:cNvSpPr>
            <a:spLocks noGrp="1"/>
          </p:cNvSpPr>
          <p:nvPr>
            <p:ph type="sldNum" sz="quarter" idx="3"/>
          </p:nvPr>
        </p:nvSpPr>
        <p:spPr>
          <a:xfrm>
            <a:off x="4021295" y="9721629"/>
            <a:ext cx="3076363" cy="511313"/>
          </a:xfrm>
          <a:prstGeom prst="rect">
            <a:avLst/>
          </a:prstGeom>
        </p:spPr>
        <p:txBody>
          <a:bodyPr vert="horz" lIns="94759" tIns="47380" rIns="94759" bIns="47380" rtlCol="0" anchor="b"/>
          <a:lstStyle>
            <a:lvl1pPr algn="r">
              <a:defRPr sz="1200"/>
            </a:lvl1pPr>
          </a:lstStyle>
          <a:p>
            <a:fld id="{5905CC0A-F53C-4267-913E-3202B6ED95E3}" type="slidenum">
              <a:rPr lang="en-GB" smtClean="0"/>
              <a:pPr/>
              <a:t>‹#›</a:t>
            </a:fld>
            <a:endParaRPr lang="en-GB"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6363" cy="511730"/>
          </a:xfrm>
          <a:prstGeom prst="rect">
            <a:avLst/>
          </a:prstGeom>
        </p:spPr>
        <p:txBody>
          <a:bodyPr vert="horz" lIns="94759" tIns="47380" rIns="94759" bIns="47380" rtlCol="0"/>
          <a:lstStyle>
            <a:lvl1pPr algn="l">
              <a:defRPr sz="1200"/>
            </a:lvl1pPr>
          </a:lstStyle>
          <a:p>
            <a:endParaRPr lang="en-US" dirty="0"/>
          </a:p>
        </p:txBody>
      </p:sp>
      <p:sp>
        <p:nvSpPr>
          <p:cNvPr id="3" name="Date Placeholder 2"/>
          <p:cNvSpPr>
            <a:spLocks noGrp="1"/>
          </p:cNvSpPr>
          <p:nvPr>
            <p:ph type="dt" idx="1"/>
          </p:nvPr>
        </p:nvSpPr>
        <p:spPr>
          <a:xfrm>
            <a:off x="4021295" y="1"/>
            <a:ext cx="3076363" cy="511730"/>
          </a:xfrm>
          <a:prstGeom prst="rect">
            <a:avLst/>
          </a:prstGeom>
        </p:spPr>
        <p:txBody>
          <a:bodyPr vert="horz" lIns="94759" tIns="47380" rIns="94759" bIns="47380" rtlCol="0"/>
          <a:lstStyle>
            <a:lvl1pPr algn="r">
              <a:defRPr sz="1200"/>
            </a:lvl1pPr>
          </a:lstStyle>
          <a:p>
            <a:fld id="{BC34F173-2430-41D6-9CA5-C9CD3BDF7E96}" type="datetimeFigureOut">
              <a:rPr lang="en-US" smtClean="0"/>
              <a:pPr/>
              <a:t>1/5/2012</a:t>
            </a:fld>
            <a:endParaRPr lang="en-US" dirty="0"/>
          </a:p>
        </p:txBody>
      </p:sp>
      <p:sp>
        <p:nvSpPr>
          <p:cNvPr id="4" name="Slide Image Placeholder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4759" tIns="47380" rIns="94759" bIns="47380" rtlCol="0" anchor="ctr"/>
          <a:lstStyle/>
          <a:p>
            <a:endParaRPr lang="en-US" dirty="0"/>
          </a:p>
        </p:txBody>
      </p:sp>
      <p:sp>
        <p:nvSpPr>
          <p:cNvPr id="5" name="Notes Placeholder 4"/>
          <p:cNvSpPr>
            <a:spLocks noGrp="1"/>
          </p:cNvSpPr>
          <p:nvPr>
            <p:ph type="body" sz="quarter" idx="3"/>
          </p:nvPr>
        </p:nvSpPr>
        <p:spPr>
          <a:xfrm>
            <a:off x="709931" y="4861442"/>
            <a:ext cx="5679440" cy="4605576"/>
          </a:xfrm>
          <a:prstGeom prst="rect">
            <a:avLst/>
          </a:prstGeom>
        </p:spPr>
        <p:txBody>
          <a:bodyPr vert="horz" lIns="94759" tIns="47380" rIns="94759" bIns="473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721106"/>
            <a:ext cx="3076363" cy="511730"/>
          </a:xfrm>
          <a:prstGeom prst="rect">
            <a:avLst/>
          </a:prstGeom>
        </p:spPr>
        <p:txBody>
          <a:bodyPr vert="horz" lIns="94759" tIns="47380" rIns="94759" bIns="4738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1295" y="9721106"/>
            <a:ext cx="3076363" cy="511730"/>
          </a:xfrm>
          <a:prstGeom prst="rect">
            <a:avLst/>
          </a:prstGeom>
        </p:spPr>
        <p:txBody>
          <a:bodyPr vert="horz" lIns="94759" tIns="47380" rIns="94759" bIns="47380" rtlCol="0" anchor="b"/>
          <a:lstStyle>
            <a:lvl1pPr algn="r">
              <a:defRPr sz="1200"/>
            </a:lvl1pPr>
          </a:lstStyle>
          <a:p>
            <a:fld id="{006CD3C9-0AF2-437D-9D2F-7B6B298CC32F}"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3" Type="http://schemas.openxmlformats.org/officeDocument/2006/relationships/hyperlink" Target="http://www.youtube.com/watch?v=5MnHirHxqkA" TargetMode="External"/><Relationship Id="rId2" Type="http://schemas.openxmlformats.org/officeDocument/2006/relationships/slide" Target="../slides/slide101.xml"/><Relationship Id="rId1" Type="http://schemas.openxmlformats.org/officeDocument/2006/relationships/notesMaster" Target="../notesMasters/notesMaster1.xml"/><Relationship Id="rId6" Type="http://schemas.openxmlformats.org/officeDocument/2006/relationships/hyperlink" Target="http://www.ehow.com/video_4791107_quick-easy-tips-ironing-clothes.html" TargetMode="External"/><Relationship Id="rId5" Type="http://schemas.openxmlformats.org/officeDocument/2006/relationships/hyperlink" Target="http://www.youtube.com/watch?v=f_3qWYcpxD4" TargetMode="External"/><Relationship Id="rId4" Type="http://schemas.openxmlformats.org/officeDocument/2006/relationships/hyperlink" Target="http://www.youtube.com/watch?v=T5PU5S_U_8c" TargetMode="Externa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3" Type="http://schemas.openxmlformats.org/officeDocument/2006/relationships/hyperlink" Target="http://www.videojug.com/film/how-to-clean-suede-shoes" TargetMode="External"/><Relationship Id="rId2" Type="http://schemas.openxmlformats.org/officeDocument/2006/relationships/slide" Target="../slides/slide106.xml"/><Relationship Id="rId1" Type="http://schemas.openxmlformats.org/officeDocument/2006/relationships/notesMaster" Target="../notesMasters/notesMaster1.xml"/><Relationship Id="rId4" Type="http://schemas.openxmlformats.org/officeDocument/2006/relationships/hyperlink" Target="http://www.youtube.com/watch?v=IeScJ_Hemno" TargetMode="Externa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3" Type="http://schemas.openxmlformats.org/officeDocument/2006/relationships/hyperlink" Target="http://www.howdini.com/howdini-video-7257769.html" TargetMode="External"/><Relationship Id="rId2" Type="http://schemas.openxmlformats.org/officeDocument/2006/relationships/slide" Target="../slides/slide128.xml"/><Relationship Id="rId1" Type="http://schemas.openxmlformats.org/officeDocument/2006/relationships/notesMaster" Target="../notesMasters/notesMaster1.xml"/><Relationship Id="rId4" Type="http://schemas.openxmlformats.org/officeDocument/2006/relationships/hyperlink" Target="http://blog.suitupp.com/2009/10/04/how-to-neatly-pack-your-suitcase-suits-pants-socks-shirts-ties-belts-for-men/" TargetMode="Externa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Trainer welcomes trainees to class.</a:t>
            </a:r>
          </a:p>
          <a:p>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Trainer continues identifying for trainees the duties</a:t>
            </a:r>
            <a:r>
              <a:rPr lang="en-US" baseline="0" dirty="0" smtClean="0"/>
              <a:t> of a valet:</a:t>
            </a:r>
          </a:p>
          <a:p>
            <a:pPr lvl="0">
              <a:buFont typeface="Arial" pitchFamily="34" charset="0"/>
              <a:buChar char="•"/>
            </a:pPr>
            <a:r>
              <a:rPr lang="en-AU" sz="1200" kern="1200" dirty="0" smtClean="0">
                <a:solidFill>
                  <a:schemeClr val="tx1"/>
                </a:solidFill>
                <a:latin typeface="+mn-lt"/>
                <a:ea typeface="+mn-ea"/>
                <a:cs typeface="+mn-cs"/>
              </a:rPr>
              <a:t> Packing guest luggage</a:t>
            </a:r>
            <a:r>
              <a:rPr lang="en-AU" sz="1200" kern="1200" baseline="0" dirty="0" smtClean="0">
                <a:solidFill>
                  <a:schemeClr val="tx1"/>
                </a:solidFill>
                <a:latin typeface="+mn-lt"/>
                <a:ea typeface="+mn-ea"/>
                <a:cs typeface="+mn-cs"/>
              </a:rPr>
              <a:t> </a:t>
            </a:r>
            <a:r>
              <a:rPr lang="en-AU" sz="1200" kern="1200" dirty="0" smtClean="0">
                <a:solidFill>
                  <a:schemeClr val="tx1"/>
                </a:solidFill>
                <a:latin typeface="+mn-lt"/>
                <a:ea typeface="+mn-ea"/>
                <a:cs typeface="+mn-cs"/>
              </a:rPr>
              <a:t>for their departure</a:t>
            </a:r>
          </a:p>
          <a:p>
            <a:pPr lvl="0">
              <a:buFont typeface="Arial" pitchFamily="34" charset="0"/>
              <a:buChar char="•"/>
            </a:pPr>
            <a:r>
              <a:rPr lang="en-AU" sz="1200" kern="1200" dirty="0" smtClean="0">
                <a:solidFill>
                  <a:schemeClr val="tx1"/>
                </a:solidFill>
                <a:latin typeface="+mn-lt"/>
                <a:ea typeface="+mn-ea"/>
                <a:cs typeface="+mn-cs"/>
              </a:rPr>
              <a:t> Cleaning and polishing shoes as required or requested</a:t>
            </a:r>
          </a:p>
          <a:p>
            <a:pPr lvl="0">
              <a:buFont typeface="Arial" pitchFamily="34" charset="0"/>
              <a:buChar char="•"/>
            </a:pPr>
            <a:r>
              <a:rPr lang="en-AU" sz="1200" kern="1200" dirty="0" smtClean="0">
                <a:solidFill>
                  <a:schemeClr val="tx1"/>
                </a:solidFill>
                <a:latin typeface="+mn-lt"/>
                <a:ea typeface="+mn-ea"/>
                <a:cs typeface="+mn-cs"/>
              </a:rPr>
              <a:t> Repairing, or organising the repair of, clothes and other guest belongings</a:t>
            </a:r>
          </a:p>
          <a:p>
            <a:pPr lvl="0">
              <a:buFont typeface="Arial" pitchFamily="34" charset="0"/>
              <a:buChar char="•"/>
            </a:pPr>
            <a:r>
              <a:rPr lang="en-AU" sz="1200" kern="1200" dirty="0" smtClean="0">
                <a:solidFill>
                  <a:schemeClr val="tx1"/>
                </a:solidFill>
                <a:latin typeface="+mn-lt"/>
                <a:ea typeface="+mn-ea"/>
                <a:cs typeface="+mn-cs"/>
              </a:rPr>
              <a:t> Providing assistance in relation to organisation of guest needs and requests for things such as wake up calls, newspaper, coffee/tea.</a:t>
            </a:r>
            <a:r>
              <a:rPr lang="en-AU" sz="1200" kern="1200" baseline="0" dirty="0" smtClean="0">
                <a:solidFill>
                  <a:schemeClr val="tx1"/>
                </a:solidFill>
                <a:latin typeface="+mn-lt"/>
                <a:ea typeface="+mn-ea"/>
                <a:cs typeface="+mn-cs"/>
              </a:rPr>
              <a:t> T</a:t>
            </a:r>
            <a:r>
              <a:rPr lang="en-AU" sz="1200" kern="1200" dirty="0" smtClean="0">
                <a:solidFill>
                  <a:schemeClr val="tx1"/>
                </a:solidFill>
                <a:latin typeface="+mn-lt"/>
                <a:ea typeface="+mn-ea"/>
                <a:cs typeface="+mn-cs"/>
              </a:rPr>
              <a:t>he list here is really endless.</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10</a:t>
            </a:fld>
            <a:endParaRPr lang="en-US"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Trainer explains to trainees there are three options available for ironing/pressing guest clothes:</a:t>
            </a:r>
          </a:p>
          <a:p>
            <a:pPr lvl="0">
              <a:buFont typeface="Arial" pitchFamily="34" charset="0"/>
              <a:buChar char="•"/>
            </a:pPr>
            <a:r>
              <a:rPr lang="en-AU" sz="1200" kern="1200" dirty="0" smtClean="0">
                <a:solidFill>
                  <a:schemeClr val="tx1"/>
                </a:solidFill>
                <a:latin typeface="+mn-lt"/>
                <a:ea typeface="+mn-ea"/>
                <a:cs typeface="+mn-cs"/>
              </a:rPr>
              <a:t> The valet irons clothes in the guest room </a:t>
            </a:r>
            <a:r>
              <a:rPr lang="en-AU" sz="1200" kern="1200" baseline="0" dirty="0" smtClean="0">
                <a:solidFill>
                  <a:schemeClr val="tx1"/>
                </a:solidFill>
                <a:latin typeface="+mn-lt"/>
                <a:ea typeface="+mn-ea"/>
                <a:cs typeface="+mn-cs"/>
              </a:rPr>
              <a:t> </a:t>
            </a:r>
            <a:r>
              <a:rPr lang="en-AU" sz="1200" kern="1200" dirty="0" smtClean="0">
                <a:solidFill>
                  <a:schemeClr val="tx1"/>
                </a:solidFill>
                <a:latin typeface="+mn-lt"/>
                <a:ea typeface="+mn-ea"/>
                <a:cs typeface="+mn-cs"/>
              </a:rPr>
              <a:t>using a standard iron and ironing board with all the necessary accompaniments such as spray bottles for starch and water, and lint removing brushes</a:t>
            </a:r>
          </a:p>
          <a:p>
            <a:pPr lvl="0">
              <a:buFont typeface="Arial" pitchFamily="34" charset="0"/>
              <a:buChar char="•"/>
            </a:pPr>
            <a:r>
              <a:rPr lang="en-AU" sz="1200" kern="1200" dirty="0" smtClean="0">
                <a:solidFill>
                  <a:schemeClr val="tx1"/>
                </a:solidFill>
                <a:latin typeface="+mn-lt"/>
                <a:ea typeface="+mn-ea"/>
                <a:cs typeface="+mn-cs"/>
              </a:rPr>
              <a:t> Items are sent to the laundry for ironing.</a:t>
            </a:r>
            <a:r>
              <a:rPr lang="en-AU" sz="1200" kern="1200" baseline="0" dirty="0" smtClean="0">
                <a:solidFill>
                  <a:schemeClr val="tx1"/>
                </a:solidFill>
                <a:latin typeface="+mn-lt"/>
                <a:ea typeface="+mn-ea"/>
                <a:cs typeface="+mn-cs"/>
              </a:rPr>
              <a:t> T</a:t>
            </a:r>
            <a:r>
              <a:rPr lang="en-AU" sz="1200" kern="1200" dirty="0" smtClean="0">
                <a:solidFill>
                  <a:schemeClr val="tx1"/>
                </a:solidFill>
                <a:latin typeface="+mn-lt"/>
                <a:ea typeface="+mn-ea"/>
                <a:cs typeface="+mn-cs"/>
              </a:rPr>
              <a:t>his is commonly only done where there are large quantities of clothing to be pressed or where the items require the use of special bucks</a:t>
            </a:r>
          </a:p>
          <a:p>
            <a:pPr lvl="0">
              <a:buFont typeface="Arial" pitchFamily="34" charset="0"/>
              <a:buChar char="•"/>
            </a:pPr>
            <a:r>
              <a:rPr lang="en-AU" sz="1200" kern="1200" dirty="0" smtClean="0">
                <a:solidFill>
                  <a:schemeClr val="tx1"/>
                </a:solidFill>
                <a:latin typeface="+mn-lt"/>
                <a:ea typeface="+mn-ea"/>
                <a:cs typeface="+mn-cs"/>
              </a:rPr>
              <a:t> Laundry staff come to the guest room and iron the clothes in the room using specialist equipment and products as required. </a:t>
            </a:r>
          </a:p>
          <a:p>
            <a:pPr>
              <a:buFont typeface="Arial" pitchFamily="34" charset="0"/>
              <a:buNone/>
            </a:pPr>
            <a:endParaRPr lang="en-US" dirty="0" smtClean="0"/>
          </a:p>
          <a:p>
            <a:pPr>
              <a:buFont typeface="Arial" pitchFamily="34" charset="0"/>
              <a:buNone/>
            </a:pPr>
            <a:r>
              <a:rPr lang="en-US" b="1" dirty="0" smtClean="0"/>
              <a:t>Class Activity – Major Excursion</a:t>
            </a:r>
          </a:p>
          <a:p>
            <a:pPr>
              <a:buFont typeface="Arial" pitchFamily="34" charset="0"/>
              <a:buNone/>
            </a:pPr>
            <a:r>
              <a:rPr lang="en-US" b="0" dirty="0" smtClean="0"/>
              <a:t>Trainer arranges for trainees to visit a venue where valet services are provided.</a:t>
            </a:r>
          </a:p>
          <a:p>
            <a:pPr>
              <a:buFont typeface="Arial" pitchFamily="34" charset="0"/>
              <a:buNone/>
            </a:pPr>
            <a:r>
              <a:rPr lang="en-US" b="0" dirty="0" smtClean="0"/>
              <a:t>Trainer should arrange for trainees to:</a:t>
            </a:r>
          </a:p>
          <a:p>
            <a:pPr>
              <a:buFont typeface="Arial" pitchFamily="34" charset="0"/>
              <a:buChar char="•"/>
            </a:pPr>
            <a:r>
              <a:rPr lang="en-US" b="0" dirty="0" smtClean="0"/>
              <a:t> Talk with Management and valets about the provision of valet service</a:t>
            </a:r>
          </a:p>
          <a:p>
            <a:pPr>
              <a:buFont typeface="Arial" pitchFamily="34" charset="0"/>
              <a:buChar char="•"/>
            </a:pPr>
            <a:r>
              <a:rPr lang="en-US" b="0" dirty="0" smtClean="0"/>
              <a:t> Observe valets or other staff in a real or simulated situation:</a:t>
            </a:r>
          </a:p>
          <a:p>
            <a:pPr lvl="1">
              <a:buFont typeface="Arial" pitchFamily="34" charset="0"/>
              <a:buChar char="•"/>
            </a:pPr>
            <a:r>
              <a:rPr lang="en-US" b="0" dirty="0" smtClean="0"/>
              <a:t> Preparing room for VIP guest </a:t>
            </a:r>
          </a:p>
          <a:p>
            <a:pPr lvl="1">
              <a:buFont typeface="Arial" pitchFamily="34" charset="0"/>
              <a:buChar char="•"/>
            </a:pPr>
            <a:r>
              <a:rPr lang="en-US" b="0" dirty="0" smtClean="0"/>
              <a:t> Handling</a:t>
            </a:r>
            <a:r>
              <a:rPr lang="en-US" b="0" baseline="0" dirty="0" smtClean="0"/>
              <a:t> guest luggage</a:t>
            </a:r>
            <a:r>
              <a:rPr lang="en-US" b="0" dirty="0" smtClean="0"/>
              <a:t> and unpacking luggage</a:t>
            </a:r>
          </a:p>
          <a:p>
            <a:pPr lvl="1">
              <a:buFont typeface="Arial" pitchFamily="34" charset="0"/>
              <a:buChar char="•"/>
            </a:pPr>
            <a:r>
              <a:rPr lang="en-US" b="0" dirty="0" smtClean="0"/>
              <a:t> Ironing guest clothes</a:t>
            </a:r>
          </a:p>
          <a:p>
            <a:pPr lvl="1">
              <a:buFont typeface="Arial" pitchFamily="34" charset="0"/>
              <a:buChar char="•"/>
            </a:pPr>
            <a:r>
              <a:rPr lang="en-US" b="0" dirty="0" smtClean="0"/>
              <a:t> Cleaning guest shoes</a:t>
            </a:r>
          </a:p>
          <a:p>
            <a:pPr lvl="1">
              <a:buFont typeface="Arial" pitchFamily="34" charset="0"/>
              <a:buChar char="•"/>
            </a:pPr>
            <a:r>
              <a:rPr lang="en-US" b="0" dirty="0" smtClean="0"/>
              <a:t> Preparing guest clothes</a:t>
            </a:r>
          </a:p>
          <a:p>
            <a:pPr lvl="1">
              <a:buFont typeface="Arial" pitchFamily="34" charset="0"/>
              <a:buChar char="•"/>
            </a:pPr>
            <a:r>
              <a:rPr lang="en-US" b="0" dirty="0" smtClean="0"/>
              <a:t> Packing guest luggage.</a:t>
            </a:r>
          </a:p>
          <a:p>
            <a:pPr lvl="1">
              <a:buFont typeface="Arial" pitchFamily="34" charset="0"/>
              <a:buChar char="•"/>
            </a:pPr>
            <a:endParaRPr lang="en-US" b="0"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100</a:t>
            </a:fld>
            <a:endParaRPr lang="en-US" dirty="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Trainer presents trainees</a:t>
            </a:r>
            <a:r>
              <a:rPr lang="en-AU" sz="1200" kern="1200" baseline="0" dirty="0" smtClean="0">
                <a:solidFill>
                  <a:schemeClr val="tx1"/>
                </a:solidFill>
                <a:latin typeface="+mn-lt"/>
                <a:ea typeface="+mn-ea"/>
                <a:cs typeface="+mn-cs"/>
              </a:rPr>
              <a:t> with b</a:t>
            </a:r>
            <a:r>
              <a:rPr lang="en-AU" sz="1200" kern="1200" dirty="0" smtClean="0">
                <a:solidFill>
                  <a:schemeClr val="tx1"/>
                </a:solidFill>
                <a:latin typeface="+mn-lt"/>
                <a:ea typeface="+mn-ea"/>
                <a:cs typeface="+mn-cs"/>
              </a:rPr>
              <a:t>asic pressing tips :</a:t>
            </a:r>
          </a:p>
          <a:p>
            <a:pPr lvl="0">
              <a:buFont typeface="Arial" pitchFamily="34" charset="0"/>
              <a:buChar char="•"/>
            </a:pPr>
            <a:r>
              <a:rPr lang="en-AU" sz="1200" kern="1200" dirty="0" smtClean="0">
                <a:solidFill>
                  <a:schemeClr val="tx1"/>
                </a:solidFill>
                <a:latin typeface="+mn-lt"/>
                <a:ea typeface="+mn-ea"/>
                <a:cs typeface="+mn-cs"/>
              </a:rPr>
              <a:t> Shake clothes out before starting to iron them </a:t>
            </a:r>
          </a:p>
          <a:p>
            <a:pPr lvl="0">
              <a:buFont typeface="Arial" pitchFamily="34" charset="0"/>
              <a:buChar char="•"/>
            </a:pPr>
            <a:r>
              <a:rPr lang="en-AU" sz="1200" kern="1200" dirty="0" smtClean="0">
                <a:solidFill>
                  <a:schemeClr val="tx1"/>
                </a:solidFill>
                <a:latin typeface="+mn-lt"/>
                <a:ea typeface="+mn-ea"/>
                <a:cs typeface="+mn-cs"/>
              </a:rPr>
              <a:t> Iron on an underliner </a:t>
            </a:r>
          </a:p>
          <a:p>
            <a:pPr lvl="0">
              <a:buFont typeface="Arial" pitchFamily="34" charset="0"/>
              <a:buChar char="•"/>
            </a:pPr>
            <a:r>
              <a:rPr lang="en-AU" sz="1200" kern="1200" dirty="0" smtClean="0">
                <a:solidFill>
                  <a:schemeClr val="tx1"/>
                </a:solidFill>
                <a:latin typeface="+mn-lt"/>
                <a:ea typeface="+mn-ea"/>
                <a:cs typeface="+mn-cs"/>
              </a:rPr>
              <a:t> Check ‘care labels’ on clothing before ironing.</a:t>
            </a:r>
          </a:p>
          <a:p>
            <a:pPr lvl="0">
              <a:buFont typeface="Arial" pitchFamily="34" charset="0"/>
              <a:buChar char="•"/>
            </a:pPr>
            <a:endParaRPr lang="en-US" dirty="0" smtClean="0"/>
          </a:p>
          <a:p>
            <a:pPr>
              <a:buFont typeface="Arial" pitchFamily="34" charset="0"/>
              <a:buNone/>
            </a:pPr>
            <a:r>
              <a:rPr lang="en-US" b="1" dirty="0" smtClean="0"/>
              <a:t>Class Activity 1 – Handouts</a:t>
            </a:r>
          </a:p>
          <a:p>
            <a:pPr>
              <a:buFont typeface="Arial" pitchFamily="34" charset="0"/>
              <a:buNone/>
            </a:pPr>
            <a:r>
              <a:rPr lang="en-US" b="0" dirty="0" smtClean="0"/>
              <a:t>Trainer obtains</a:t>
            </a:r>
            <a:r>
              <a:rPr lang="en-US" b="0" baseline="0" dirty="0" smtClean="0"/>
              <a:t> a range of care labels and presents same to class:</a:t>
            </a:r>
          </a:p>
          <a:p>
            <a:pPr>
              <a:buFont typeface="Arial" pitchFamily="34" charset="0"/>
              <a:buChar char="•"/>
            </a:pPr>
            <a:r>
              <a:rPr lang="en-US" b="0" dirty="0" smtClean="0"/>
              <a:t> Explaining their contents</a:t>
            </a:r>
          </a:p>
          <a:p>
            <a:pPr>
              <a:buFont typeface="Arial" pitchFamily="34" charset="0"/>
              <a:buChar char="•"/>
            </a:pPr>
            <a:r>
              <a:rPr lang="en-US" b="0" dirty="0" smtClean="0"/>
              <a:t> Indicating where they are located on items</a:t>
            </a:r>
          </a:p>
          <a:p>
            <a:pPr>
              <a:buFont typeface="Arial" pitchFamily="34" charset="0"/>
              <a:buChar char="•"/>
            </a:pPr>
            <a:r>
              <a:rPr lang="en-US" b="0" dirty="0" smtClean="0"/>
              <a:t> Stressing the importance of reading and following them.</a:t>
            </a:r>
          </a:p>
          <a:p>
            <a:pPr>
              <a:buFont typeface="Arial" pitchFamily="34" charset="0"/>
              <a:buChar char="•"/>
            </a:pPr>
            <a:endParaRPr lang="en-US" b="0" dirty="0" smtClean="0"/>
          </a:p>
          <a:p>
            <a:pPr>
              <a:buFont typeface="Arial" pitchFamily="34" charset="0"/>
              <a:buNone/>
            </a:pPr>
            <a:r>
              <a:rPr lang="en-US" b="1" dirty="0" smtClean="0"/>
              <a:t>Class Activity 2 – Online research</a:t>
            </a:r>
          </a:p>
          <a:p>
            <a:pPr>
              <a:buFont typeface="Arial" pitchFamily="34" charset="0"/>
              <a:buNone/>
            </a:pPr>
            <a:r>
              <a:rPr lang="en-US" b="0" dirty="0" smtClean="0"/>
              <a:t>Trainer provides class with internet access and asks them to:</a:t>
            </a:r>
          </a:p>
          <a:p>
            <a:pPr>
              <a:buFont typeface="Arial" pitchFamily="34" charset="0"/>
              <a:buChar char="•"/>
            </a:pPr>
            <a:r>
              <a:rPr lang="en-US" b="0" dirty="0" smtClean="0"/>
              <a:t> Access the following sites </a:t>
            </a:r>
          </a:p>
          <a:p>
            <a:pPr>
              <a:buFont typeface="Arial" pitchFamily="34" charset="0"/>
              <a:buChar char="•"/>
            </a:pPr>
            <a:r>
              <a:rPr lang="en-US" b="0" dirty="0" smtClean="0"/>
              <a:t> Watch the videos and take notes.</a:t>
            </a:r>
          </a:p>
          <a:p>
            <a:pPr lvl="0"/>
            <a:r>
              <a:rPr lang="en-AU" sz="1200" u="sng" kern="1200" dirty="0" smtClean="0">
                <a:solidFill>
                  <a:schemeClr val="tx1"/>
                </a:solidFill>
                <a:latin typeface="+mn-lt"/>
                <a:ea typeface="+mn-ea"/>
                <a:cs typeface="+mn-cs"/>
                <a:hlinkClick r:id="rId3"/>
              </a:rPr>
              <a:t>http://www.youtube.com/watch?v=5MnHirHxqkA</a:t>
            </a:r>
            <a:r>
              <a:rPr lang="en-AU" sz="1200" kern="1200" dirty="0" smtClean="0">
                <a:solidFill>
                  <a:schemeClr val="tx1"/>
                </a:solidFill>
                <a:latin typeface="+mn-lt"/>
                <a:ea typeface="+mn-ea"/>
                <a:cs typeface="+mn-cs"/>
              </a:rPr>
              <a:t> </a:t>
            </a:r>
          </a:p>
          <a:p>
            <a:pPr lvl="0"/>
            <a:r>
              <a:rPr lang="en-AU" sz="1200" u="sng" kern="1200" dirty="0" smtClean="0">
                <a:solidFill>
                  <a:schemeClr val="tx1"/>
                </a:solidFill>
                <a:latin typeface="+mn-lt"/>
                <a:ea typeface="+mn-ea"/>
                <a:cs typeface="+mn-cs"/>
                <a:hlinkClick r:id="rId4"/>
              </a:rPr>
              <a:t>http://www.youtube.com/watch?v=T5PU5S_U_8c</a:t>
            </a:r>
            <a:r>
              <a:rPr lang="en-AU" sz="1200" kern="1200" dirty="0" smtClean="0">
                <a:solidFill>
                  <a:schemeClr val="tx1"/>
                </a:solidFill>
                <a:latin typeface="+mn-lt"/>
                <a:ea typeface="+mn-ea"/>
                <a:cs typeface="+mn-cs"/>
              </a:rPr>
              <a:t> </a:t>
            </a:r>
          </a:p>
          <a:p>
            <a:pPr lvl="0"/>
            <a:r>
              <a:rPr lang="en-AU" sz="1200" u="sng" kern="1200" dirty="0" smtClean="0">
                <a:solidFill>
                  <a:schemeClr val="tx1"/>
                </a:solidFill>
                <a:latin typeface="+mn-lt"/>
                <a:ea typeface="+mn-ea"/>
                <a:cs typeface="+mn-cs"/>
                <a:hlinkClick r:id="rId5"/>
              </a:rPr>
              <a:t>http://www.youtube.com/watch?v=f_3qWYcpxD4</a:t>
            </a:r>
            <a:endParaRPr lang="en-AU" sz="1200" kern="1200" dirty="0" smtClean="0">
              <a:solidFill>
                <a:schemeClr val="tx1"/>
              </a:solidFill>
              <a:latin typeface="+mn-lt"/>
              <a:ea typeface="+mn-ea"/>
              <a:cs typeface="+mn-cs"/>
            </a:endParaRPr>
          </a:p>
          <a:p>
            <a:pPr lvl="0"/>
            <a:r>
              <a:rPr lang="en-AU" sz="1200" u="sng" kern="1200" dirty="0" smtClean="0">
                <a:solidFill>
                  <a:schemeClr val="tx1"/>
                </a:solidFill>
                <a:latin typeface="+mn-lt"/>
                <a:ea typeface="+mn-ea"/>
                <a:cs typeface="+mn-cs"/>
                <a:hlinkClick r:id="rId6"/>
              </a:rPr>
              <a:t>http://www.ehow.com/video_4791107_quick-easy-tips-ironing-clothes.html</a:t>
            </a:r>
            <a:r>
              <a:rPr lang="en-AU" sz="1200" kern="1200" dirty="0" smtClean="0">
                <a:solidFill>
                  <a:schemeClr val="tx1"/>
                </a:solidFill>
                <a:latin typeface="+mn-lt"/>
                <a:ea typeface="+mn-ea"/>
                <a:cs typeface="+mn-cs"/>
              </a:rPr>
              <a:t> </a:t>
            </a:r>
          </a:p>
          <a:p>
            <a:pPr>
              <a:buFont typeface="Arial" pitchFamily="34" charset="0"/>
              <a:buNone/>
            </a:pPr>
            <a:endParaRPr lang="en-US" b="0"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101</a:t>
            </a:fld>
            <a:endParaRPr lang="en-US" dirty="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Trainer continues to provide advice to trainees regarding pressing of guest clothes:</a:t>
            </a:r>
          </a:p>
          <a:p>
            <a:pPr>
              <a:buFont typeface="Arial" pitchFamily="34" charset="0"/>
              <a:buChar char="•"/>
            </a:pPr>
            <a:r>
              <a:rPr lang="en-AU" sz="1200" kern="1200" dirty="0" smtClean="0">
                <a:solidFill>
                  <a:schemeClr val="tx1"/>
                </a:solidFill>
                <a:latin typeface="+mn-lt"/>
                <a:ea typeface="+mn-ea"/>
                <a:cs typeface="+mn-cs"/>
              </a:rPr>
              <a:t> Check the iron and the ironing surface is clean before use</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200" kern="1200" dirty="0" smtClean="0">
                <a:solidFill>
                  <a:schemeClr val="tx1"/>
                </a:solidFill>
                <a:latin typeface="+mn-lt"/>
                <a:ea typeface="+mn-ea"/>
                <a:cs typeface="+mn-cs"/>
              </a:rPr>
              <a:t> Set the iron to the correct temperature/setting.</a:t>
            </a:r>
            <a:r>
              <a:rPr lang="en-AU" sz="1200" kern="1200" baseline="0" dirty="0" smtClean="0">
                <a:solidFill>
                  <a:schemeClr val="tx1"/>
                </a:solidFill>
                <a:latin typeface="+mn-lt"/>
                <a:ea typeface="+mn-ea"/>
                <a:cs typeface="+mn-cs"/>
              </a:rPr>
              <a:t> A</a:t>
            </a:r>
            <a:r>
              <a:rPr lang="en-AU" sz="1200" kern="1200" dirty="0" smtClean="0">
                <a:solidFill>
                  <a:schemeClr val="tx1"/>
                </a:solidFill>
                <a:latin typeface="+mn-lt"/>
                <a:ea typeface="+mn-ea"/>
                <a:cs typeface="+mn-cs"/>
              </a:rPr>
              <a:t> common mistake when ironing is to have the iron too hot which can damage clothes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200" kern="1200" dirty="0" smtClean="0">
                <a:solidFill>
                  <a:schemeClr val="tx1"/>
                </a:solidFill>
                <a:latin typeface="+mn-lt"/>
                <a:ea typeface="+mn-ea"/>
                <a:cs typeface="+mn-cs"/>
              </a:rPr>
              <a:t> Use ironing aids</a:t>
            </a:r>
            <a:r>
              <a:rPr lang="en-AU" sz="1200" kern="1200" baseline="0" dirty="0" smtClean="0">
                <a:solidFill>
                  <a:schemeClr val="tx1"/>
                </a:solidFill>
                <a:latin typeface="+mn-lt"/>
                <a:ea typeface="+mn-ea"/>
                <a:cs typeface="+mn-cs"/>
              </a:rPr>
              <a:t> or </a:t>
            </a:r>
            <a:r>
              <a:rPr lang="en-AU" sz="1200" kern="1200" dirty="0" smtClean="0">
                <a:solidFill>
                  <a:schemeClr val="tx1"/>
                </a:solidFill>
                <a:latin typeface="+mn-lt"/>
                <a:ea typeface="+mn-ea"/>
                <a:cs typeface="+mn-cs"/>
              </a:rPr>
              <a:t>chemicals as appropriate – spray starches, and/or water.</a:t>
            </a:r>
          </a:p>
          <a:p>
            <a:pPr>
              <a:buFont typeface="Arial" pitchFamily="34" charset="0"/>
              <a:buNone/>
            </a:pPr>
            <a:endParaRPr lang="en-US" dirty="0" smtClean="0"/>
          </a:p>
          <a:p>
            <a:pPr>
              <a:buFont typeface="Arial" pitchFamily="34" charset="0"/>
              <a:buNone/>
            </a:pPr>
            <a:r>
              <a:rPr lang="en-US" b="1" dirty="0" smtClean="0"/>
              <a:t>Class Activity 1 – Demonstration</a:t>
            </a:r>
          </a:p>
          <a:p>
            <a:pPr>
              <a:buFont typeface="Arial" pitchFamily="34" charset="0"/>
              <a:buNone/>
            </a:pPr>
            <a:r>
              <a:rPr lang="en-US" b="0" dirty="0" smtClean="0"/>
              <a:t>Trainer demonstrates to trainees how to press a variety of guest clothing such as:</a:t>
            </a:r>
          </a:p>
          <a:p>
            <a:pPr>
              <a:buFont typeface="Arial" pitchFamily="34" charset="0"/>
              <a:buChar char="•"/>
            </a:pPr>
            <a:r>
              <a:rPr lang="en-US" b="0" dirty="0" smtClean="0"/>
              <a:t> Trousers</a:t>
            </a:r>
          </a:p>
          <a:p>
            <a:pPr>
              <a:buFont typeface="Arial" pitchFamily="34" charset="0"/>
              <a:buChar char="•"/>
            </a:pPr>
            <a:r>
              <a:rPr lang="en-US" b="0" dirty="0" smtClean="0"/>
              <a:t> Skirts</a:t>
            </a:r>
          </a:p>
          <a:p>
            <a:pPr>
              <a:buFont typeface="Arial" pitchFamily="34" charset="0"/>
              <a:buChar char="•"/>
            </a:pPr>
            <a:r>
              <a:rPr lang="en-US" b="0" dirty="0" smtClean="0"/>
              <a:t> Shirts</a:t>
            </a:r>
          </a:p>
          <a:p>
            <a:pPr>
              <a:buFont typeface="Arial" pitchFamily="34" charset="0"/>
              <a:buChar char="•"/>
            </a:pPr>
            <a:r>
              <a:rPr lang="en-US" b="0" dirty="0" smtClean="0"/>
              <a:t> Blouses</a:t>
            </a:r>
          </a:p>
          <a:p>
            <a:pPr>
              <a:buFont typeface="Arial" pitchFamily="34" charset="0"/>
              <a:buChar char="•"/>
            </a:pPr>
            <a:r>
              <a:rPr lang="en-US" b="0" dirty="0" smtClean="0"/>
              <a:t> Frocks</a:t>
            </a:r>
          </a:p>
          <a:p>
            <a:pPr>
              <a:buFont typeface="Arial" pitchFamily="34" charset="0"/>
              <a:buChar char="•"/>
            </a:pPr>
            <a:r>
              <a:rPr lang="en-US" b="0" dirty="0" smtClean="0"/>
              <a:t> Suits.</a:t>
            </a:r>
          </a:p>
          <a:p>
            <a:pPr>
              <a:buFont typeface="Arial" pitchFamily="34" charset="0"/>
              <a:buNone/>
            </a:pPr>
            <a:r>
              <a:rPr lang="en-US" b="1" i="1" dirty="0" smtClean="0"/>
              <a:t>Note:</a:t>
            </a:r>
            <a:r>
              <a:rPr lang="en-US" b="0" i="0" dirty="0" smtClean="0"/>
              <a:t> Trainer may use a Guest Speaker</a:t>
            </a:r>
            <a:r>
              <a:rPr lang="en-US" b="0" i="0" baseline="0" dirty="0" smtClean="0"/>
              <a:t> to provide this demonstration, such as an experienced valet or a Laundry worker.</a:t>
            </a:r>
            <a:endParaRPr lang="en-US" b="1" i="1" dirty="0" smtClean="0"/>
          </a:p>
          <a:p>
            <a:pPr>
              <a:buFont typeface="Arial" pitchFamily="34" charset="0"/>
              <a:buNone/>
            </a:pPr>
            <a:endParaRPr lang="en-US" b="0" dirty="0" smtClean="0"/>
          </a:p>
          <a:p>
            <a:pPr>
              <a:buFont typeface="Arial" pitchFamily="34" charset="0"/>
              <a:buNone/>
            </a:pPr>
            <a:r>
              <a:rPr lang="en-US" b="1" dirty="0" smtClean="0"/>
              <a:t>Class Activity 2 – Individual Practice</a:t>
            </a:r>
          </a:p>
          <a:p>
            <a:pPr>
              <a:buFont typeface="Arial" pitchFamily="34" charset="0"/>
              <a:buNone/>
            </a:pPr>
            <a:r>
              <a:rPr lang="en-US" b="0" baseline="0" dirty="0" smtClean="0"/>
              <a:t>Trainer arranges for ironing boards, irons, ironing accompaniments and clothes to be available for trainees to practice ironing of:</a:t>
            </a:r>
          </a:p>
          <a:p>
            <a:pPr>
              <a:buFont typeface="Arial" pitchFamily="34" charset="0"/>
              <a:buChar char="•"/>
            </a:pPr>
            <a:r>
              <a:rPr lang="en-US" b="1" baseline="0" dirty="0" smtClean="0"/>
              <a:t> </a:t>
            </a:r>
            <a:r>
              <a:rPr lang="en-US" b="0" dirty="0" smtClean="0"/>
              <a:t>Trousers</a:t>
            </a:r>
          </a:p>
          <a:p>
            <a:pPr>
              <a:buFont typeface="Arial" pitchFamily="34" charset="0"/>
              <a:buChar char="•"/>
            </a:pPr>
            <a:r>
              <a:rPr lang="en-US" b="0" dirty="0" smtClean="0"/>
              <a:t> Skirts</a:t>
            </a:r>
          </a:p>
          <a:p>
            <a:pPr>
              <a:buFont typeface="Arial" pitchFamily="34" charset="0"/>
              <a:buChar char="•"/>
            </a:pPr>
            <a:r>
              <a:rPr lang="en-US" b="0" dirty="0" smtClean="0"/>
              <a:t> Shirts</a:t>
            </a:r>
          </a:p>
          <a:p>
            <a:pPr>
              <a:buFont typeface="Arial" pitchFamily="34" charset="0"/>
              <a:buChar char="•"/>
            </a:pPr>
            <a:r>
              <a:rPr lang="en-US" b="0" dirty="0" smtClean="0"/>
              <a:t> Blouses</a:t>
            </a:r>
          </a:p>
          <a:p>
            <a:pPr>
              <a:buFont typeface="Arial" pitchFamily="34" charset="0"/>
              <a:buChar char="•"/>
            </a:pPr>
            <a:r>
              <a:rPr lang="en-US" b="0" dirty="0" smtClean="0"/>
              <a:t> Frocks</a:t>
            </a:r>
          </a:p>
          <a:p>
            <a:pPr>
              <a:buFont typeface="Arial" pitchFamily="34" charset="0"/>
              <a:buChar char="•"/>
            </a:pPr>
            <a:r>
              <a:rPr lang="en-US" b="0" dirty="0" smtClean="0"/>
              <a:t> Suits.</a:t>
            </a:r>
          </a:p>
          <a:p>
            <a:pPr>
              <a:buFont typeface="Arial" pitchFamily="34" charset="0"/>
              <a:buNone/>
            </a:pPr>
            <a:r>
              <a:rPr lang="en-US" b="0" dirty="0" smtClean="0"/>
              <a:t>Trainer assesses trainee finished products and provides constructive feedback.</a:t>
            </a:r>
          </a:p>
          <a:p>
            <a:pPr>
              <a:buFont typeface="Arial" pitchFamily="34" charset="0"/>
              <a:buNone/>
            </a:pPr>
            <a:endParaRPr lang="en-US" b="1"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102</a:t>
            </a:fld>
            <a:endParaRPr lang="en-US" dirty="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Trainer provides</a:t>
            </a:r>
            <a:r>
              <a:rPr lang="en-US" baseline="0" dirty="0" smtClean="0"/>
              <a:t> trainees with advice regarding the provision of repairs for guest clothes, stating:</a:t>
            </a:r>
          </a:p>
          <a:p>
            <a:pPr>
              <a:buFont typeface="Arial" pitchFamily="34" charset="0"/>
              <a:buChar char="•"/>
            </a:pPr>
            <a:r>
              <a:rPr lang="en-US" baseline="0" dirty="0" smtClean="0"/>
              <a:t> Be proactive. Do not just wait for guest to ask for repairs to be done: look for items requiring attention and take appropriate action</a:t>
            </a:r>
          </a:p>
          <a:p>
            <a:pPr>
              <a:buFont typeface="Arial" pitchFamily="34" charset="0"/>
              <a:buChar char="•"/>
            </a:pPr>
            <a:r>
              <a:rPr lang="en-US" dirty="0" smtClean="0"/>
              <a:t> Make small repairs using a valet kit to sew on buttons, stitch a hem</a:t>
            </a:r>
          </a:p>
          <a:p>
            <a:pPr>
              <a:buFont typeface="Arial" pitchFamily="34" charset="0"/>
              <a:buChar char="•"/>
            </a:pPr>
            <a:r>
              <a:rPr lang="en-US" dirty="0" smtClean="0"/>
              <a:t> Arrange</a:t>
            </a:r>
            <a:r>
              <a:rPr lang="en-US" baseline="0" dirty="0" smtClean="0"/>
              <a:t> for larger repairs as opposed to actually undertaking them. Repairs may be:</a:t>
            </a:r>
          </a:p>
          <a:p>
            <a:pPr lvl="1">
              <a:buFont typeface="Arial" pitchFamily="34" charset="0"/>
              <a:buChar char="•"/>
            </a:pPr>
            <a:r>
              <a:rPr lang="en-US" baseline="0" dirty="0" smtClean="0"/>
              <a:t> Done internally by the laundry or seamstress</a:t>
            </a:r>
          </a:p>
          <a:p>
            <a:pPr lvl="1">
              <a:buFont typeface="Arial" pitchFamily="34" charset="0"/>
              <a:buChar char="•"/>
            </a:pPr>
            <a:r>
              <a:rPr lang="en-US" baseline="0" dirty="0" smtClean="0"/>
              <a:t> Sent outside where specialist work is required using preferred suppliers/providers.</a:t>
            </a: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103</a:t>
            </a:fld>
            <a:endParaRPr lang="en-US" dirty="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Trainer provides direction to trainees regarding tasks associated with arranging the cleaning of guest clothes highlighting that cleaning may entail laundering (washing, ironing and folding) or dry cleaning, and guests may specify</a:t>
            </a:r>
            <a:r>
              <a:rPr lang="en-US" baseline="0" dirty="0" smtClean="0"/>
              <a:t> in-house treatment of their clothes or external treatment. Tasks involved include:</a:t>
            </a:r>
          </a:p>
          <a:p>
            <a:pPr lvl="0">
              <a:buFont typeface="Arial" pitchFamily="34" charset="0"/>
              <a:buChar char="•"/>
            </a:pPr>
            <a:r>
              <a:rPr lang="en-AU" sz="1200" kern="1200" dirty="0" smtClean="0">
                <a:solidFill>
                  <a:schemeClr val="tx1"/>
                </a:solidFill>
                <a:latin typeface="+mn-lt"/>
                <a:ea typeface="+mn-ea"/>
                <a:cs typeface="+mn-cs"/>
              </a:rPr>
              <a:t> Counting and recording the items to be laundered/dry cleaned</a:t>
            </a:r>
          </a:p>
          <a:p>
            <a:pPr lvl="0">
              <a:buFont typeface="Arial" pitchFamily="34" charset="0"/>
              <a:buChar char="•"/>
            </a:pPr>
            <a:r>
              <a:rPr lang="en-AU" sz="1200" kern="1200" dirty="0" smtClean="0">
                <a:solidFill>
                  <a:schemeClr val="tx1"/>
                </a:solidFill>
                <a:latin typeface="+mn-lt"/>
                <a:ea typeface="+mn-ea"/>
                <a:cs typeface="+mn-cs"/>
              </a:rPr>
              <a:t> Identifying special attention required such as:</a:t>
            </a:r>
          </a:p>
          <a:p>
            <a:pPr lvl="1">
              <a:buFont typeface="Arial" pitchFamily="34" charset="0"/>
              <a:buChar char="•"/>
            </a:pPr>
            <a:r>
              <a:rPr lang="en-AU" sz="1200" kern="1200" dirty="0" smtClean="0">
                <a:solidFill>
                  <a:schemeClr val="tx1"/>
                </a:solidFill>
                <a:latin typeface="+mn-lt"/>
                <a:ea typeface="+mn-ea"/>
                <a:cs typeface="+mn-cs"/>
              </a:rPr>
              <a:t> Stains requiring treatment – identifying the cause of the stain if possible</a:t>
            </a:r>
          </a:p>
          <a:p>
            <a:pPr lvl="1">
              <a:buFont typeface="Arial" pitchFamily="34" charset="0"/>
              <a:buChar char="•"/>
            </a:pPr>
            <a:r>
              <a:rPr lang="en-AU" sz="1200" kern="1200" dirty="0" smtClean="0">
                <a:solidFill>
                  <a:schemeClr val="tx1"/>
                </a:solidFill>
                <a:latin typeface="+mn-lt"/>
                <a:ea typeface="+mn-ea"/>
                <a:cs typeface="+mn-cs"/>
              </a:rPr>
              <a:t> Repairs</a:t>
            </a:r>
          </a:p>
          <a:p>
            <a:pPr lvl="1">
              <a:buFont typeface="Arial" pitchFamily="34" charset="0"/>
              <a:buChar char="•"/>
            </a:pPr>
            <a:r>
              <a:rPr lang="en-AU" sz="1200" kern="1200" dirty="0" smtClean="0">
                <a:solidFill>
                  <a:schemeClr val="tx1"/>
                </a:solidFill>
                <a:latin typeface="+mn-lt"/>
                <a:ea typeface="+mn-ea"/>
                <a:cs typeface="+mn-cs"/>
              </a:rPr>
              <a:t> Requirements of the guest which may, for example, stipulate ‘hand washing’, the use of certain chemicals or a prohibition on the use of certain chemicals</a:t>
            </a:r>
          </a:p>
          <a:p>
            <a:pPr lvl="0">
              <a:buFont typeface="Arial" pitchFamily="34" charset="0"/>
              <a:buChar char="•"/>
            </a:pPr>
            <a:r>
              <a:rPr lang="en-AU" sz="1200" kern="1200" dirty="0" smtClean="0">
                <a:solidFill>
                  <a:schemeClr val="tx1"/>
                </a:solidFill>
                <a:latin typeface="+mn-lt"/>
                <a:ea typeface="+mn-ea"/>
                <a:cs typeface="+mn-cs"/>
              </a:rPr>
              <a:t> Identifying and recording of pre-existing damage or problems with the garments prior to treatment so the venue is not held responsible for causing these problems.</a:t>
            </a:r>
          </a:p>
          <a:p>
            <a:pPr>
              <a:buFont typeface="Arial" pitchFamily="34" charset="0"/>
              <a:buNone/>
            </a:pPr>
            <a:endParaRPr lang="en-US" baseline="0" dirty="0" smtClean="0"/>
          </a:p>
          <a:p>
            <a:pPr>
              <a:buFont typeface="Arial" pitchFamily="34" charset="0"/>
              <a:buNone/>
            </a:pPr>
            <a:endParaRPr lang="en-US" baseline="0" dirty="0" smtClean="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104</a:t>
            </a:fld>
            <a:endParaRPr lang="en-US" dirty="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Trainer continues to tell trainees about tasks involved in arranging cleaning of guest clothes:</a:t>
            </a:r>
          </a:p>
          <a:p>
            <a:pPr lvl="0">
              <a:buFont typeface="Arial" pitchFamily="34" charset="0"/>
              <a:buChar char="•"/>
            </a:pPr>
            <a:r>
              <a:rPr lang="en-AU" sz="1200" kern="1200" dirty="0" smtClean="0">
                <a:solidFill>
                  <a:schemeClr val="tx1"/>
                </a:solidFill>
                <a:latin typeface="+mn-lt"/>
                <a:ea typeface="+mn-ea"/>
                <a:cs typeface="+mn-cs"/>
              </a:rPr>
              <a:t> Checking pockets to remove any items left in pockets</a:t>
            </a:r>
          </a:p>
          <a:p>
            <a:pPr lvl="0">
              <a:buFont typeface="Arial" pitchFamily="34" charset="0"/>
              <a:buChar char="•"/>
            </a:pPr>
            <a:r>
              <a:rPr lang="en-AU" sz="1200" kern="1200" dirty="0" smtClean="0">
                <a:solidFill>
                  <a:schemeClr val="tx1"/>
                </a:solidFill>
                <a:latin typeface="+mn-lt"/>
                <a:ea typeface="+mn-ea"/>
                <a:cs typeface="+mn-cs"/>
              </a:rPr>
              <a:t> Checking the garments to look for and remove anything attached to them such as brooches, name tags, ornaments</a:t>
            </a:r>
          </a:p>
          <a:p>
            <a:pPr lvl="0">
              <a:buFont typeface="Arial" pitchFamily="34" charset="0"/>
              <a:buChar char="•"/>
            </a:pPr>
            <a:r>
              <a:rPr lang="en-AU" sz="1200" kern="1200" dirty="0" smtClean="0">
                <a:solidFill>
                  <a:schemeClr val="tx1"/>
                </a:solidFill>
                <a:latin typeface="+mn-lt"/>
                <a:ea typeface="+mn-ea"/>
                <a:cs typeface="+mn-cs"/>
              </a:rPr>
              <a:t> Completing internal documentation requesting laundry and/or dry cleaning.</a:t>
            </a:r>
            <a:r>
              <a:rPr lang="en-AU" sz="1200" kern="1200" baseline="0" dirty="0" smtClean="0">
                <a:solidFill>
                  <a:schemeClr val="tx1"/>
                </a:solidFill>
                <a:latin typeface="+mn-lt"/>
                <a:ea typeface="+mn-ea"/>
                <a:cs typeface="+mn-cs"/>
              </a:rPr>
              <a:t> T</a:t>
            </a:r>
            <a:r>
              <a:rPr lang="en-AU" sz="1200" kern="1200" dirty="0" smtClean="0">
                <a:solidFill>
                  <a:schemeClr val="tx1"/>
                </a:solidFill>
                <a:latin typeface="+mn-lt"/>
                <a:ea typeface="+mn-ea"/>
                <a:cs typeface="+mn-cs"/>
              </a:rPr>
              <a:t>his documentation forms the basis of charging the guest for services provided in this regard</a:t>
            </a:r>
          </a:p>
          <a:p>
            <a:pPr lvl="0">
              <a:buFont typeface="Arial" pitchFamily="34" charset="0"/>
              <a:buChar char="•"/>
            </a:pPr>
            <a:r>
              <a:rPr lang="en-AU" sz="1200" kern="1200" dirty="0" smtClean="0">
                <a:solidFill>
                  <a:schemeClr val="tx1"/>
                </a:solidFill>
                <a:latin typeface="+mn-lt"/>
                <a:ea typeface="+mn-ea"/>
                <a:cs typeface="+mn-cs"/>
              </a:rPr>
              <a:t> Arranging for collection of the items or delivering the items to the laundry</a:t>
            </a:r>
          </a:p>
          <a:p>
            <a:pPr lvl="0">
              <a:buFont typeface="Arial" pitchFamily="34" charset="0"/>
              <a:buChar char="•"/>
            </a:pPr>
            <a:r>
              <a:rPr lang="en-AU" sz="1200" kern="1200" dirty="0" smtClean="0">
                <a:solidFill>
                  <a:schemeClr val="tx1"/>
                </a:solidFill>
                <a:latin typeface="+mn-lt"/>
                <a:ea typeface="+mn-ea"/>
                <a:cs typeface="+mn-cs"/>
              </a:rPr>
              <a:t> Specifying time required for items.</a:t>
            </a:r>
            <a:r>
              <a:rPr lang="en-AU" sz="1200" kern="1200" baseline="0" dirty="0" smtClean="0">
                <a:solidFill>
                  <a:schemeClr val="tx1"/>
                </a:solidFill>
                <a:latin typeface="+mn-lt"/>
                <a:ea typeface="+mn-ea"/>
                <a:cs typeface="+mn-cs"/>
              </a:rPr>
              <a:t> A </a:t>
            </a:r>
            <a:r>
              <a:rPr lang="en-AU" sz="1200" kern="1200" dirty="0" smtClean="0">
                <a:solidFill>
                  <a:schemeClr val="tx1"/>
                </a:solidFill>
                <a:latin typeface="+mn-lt"/>
                <a:ea typeface="+mn-ea"/>
                <a:cs typeface="+mn-cs"/>
              </a:rPr>
              <a:t>VIP guest using a valet receives preferential treatment in terms of the priority afforded to their clothes to be cleaned or repaired.</a:t>
            </a:r>
          </a:p>
          <a:p>
            <a:pPr>
              <a:buFont typeface="Arial" pitchFamily="34" charset="0"/>
              <a:buNone/>
            </a:pPr>
            <a:endParaRPr lang="en-US" dirty="0" smtClean="0"/>
          </a:p>
          <a:p>
            <a:pPr>
              <a:buFont typeface="Arial" pitchFamily="34" charset="0"/>
              <a:buNone/>
            </a:pPr>
            <a:r>
              <a:rPr lang="en-US" b="1" dirty="0" smtClean="0"/>
              <a:t>Class Activity – Guest Speaker</a:t>
            </a:r>
          </a:p>
          <a:p>
            <a:pPr>
              <a:buFont typeface="Arial" pitchFamily="34" charset="0"/>
              <a:buNone/>
            </a:pPr>
            <a:r>
              <a:rPr lang="en-US" b="0" dirty="0" smtClean="0"/>
              <a:t>Trainer arranges for an</a:t>
            </a:r>
            <a:r>
              <a:rPr lang="en-US" b="0" baseline="0" dirty="0" smtClean="0"/>
              <a:t> experienced Laundry Worker to attend and talk to trainees about:</a:t>
            </a:r>
          </a:p>
          <a:p>
            <a:pPr>
              <a:buFont typeface="Arial" pitchFamily="34" charset="0"/>
              <a:buChar char="•"/>
            </a:pPr>
            <a:r>
              <a:rPr lang="en-US" b="0" baseline="0" dirty="0" smtClean="0"/>
              <a:t> How valets should address the cleaning of guest clothes including action they should take to assist the laundry</a:t>
            </a:r>
          </a:p>
          <a:p>
            <a:pPr>
              <a:buFont typeface="Arial" pitchFamily="34" charset="0"/>
              <a:buChar char="•"/>
            </a:pPr>
            <a:r>
              <a:rPr lang="en-US" b="0" baseline="0" dirty="0" smtClean="0"/>
              <a:t> Details the laundry requires or needs to obtain in order to clean guest clothes</a:t>
            </a:r>
          </a:p>
          <a:p>
            <a:pPr>
              <a:buFont typeface="Arial" pitchFamily="34" charset="0"/>
              <a:buChar char="•"/>
            </a:pPr>
            <a:r>
              <a:rPr lang="en-US" b="0" baseline="0" dirty="0" smtClean="0"/>
              <a:t> Problems associated with meeting unreasonable requests and identification of unreasonable cleaning requests</a:t>
            </a:r>
          </a:p>
          <a:p>
            <a:pPr>
              <a:buFont typeface="Arial" pitchFamily="34" charset="0"/>
              <a:buChar char="•"/>
            </a:pPr>
            <a:r>
              <a:rPr lang="en-US" b="0" baseline="0" dirty="0" smtClean="0"/>
              <a:t> Identification of items the laundry will refuse to process.</a:t>
            </a:r>
          </a:p>
          <a:p>
            <a:pPr>
              <a:buFont typeface="Arial" pitchFamily="34" charset="0"/>
              <a:buChar char="•"/>
            </a:pPr>
            <a:endParaRPr lang="en-US" b="0"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105</a:t>
            </a:fld>
            <a:endParaRPr lang="en-US" dirty="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Trainer advises trainees about the cleaning of guest shoes:</a:t>
            </a:r>
          </a:p>
          <a:p>
            <a:pPr>
              <a:buFont typeface="Arial" pitchFamily="34" charset="0"/>
              <a:buChar char="•"/>
            </a:pPr>
            <a:r>
              <a:rPr lang="en-US" dirty="0" smtClean="0"/>
              <a:t> Obtain house training.</a:t>
            </a:r>
            <a:r>
              <a:rPr lang="en-US" baseline="0" dirty="0" smtClean="0"/>
              <a:t> T</a:t>
            </a:r>
            <a:r>
              <a:rPr lang="en-US" dirty="0" smtClean="0"/>
              <a:t>his is important because the venue may be liable if the shoes are damaged during the cleaning process so most venues have their own way of cleaning shoes</a:t>
            </a:r>
          </a:p>
          <a:p>
            <a:pPr>
              <a:buFont typeface="Arial" pitchFamily="34" charset="0"/>
              <a:buChar char="•"/>
            </a:pPr>
            <a:r>
              <a:rPr lang="en-US" dirty="0" smtClean="0"/>
              <a:t> Practice to gain competence</a:t>
            </a:r>
            <a:r>
              <a:rPr lang="en-US" baseline="0" dirty="0" smtClean="0"/>
              <a:t> and confidence</a:t>
            </a:r>
          </a:p>
          <a:p>
            <a:pPr>
              <a:buFont typeface="Arial" pitchFamily="34" charset="0"/>
              <a:buChar char="•"/>
            </a:pPr>
            <a:r>
              <a:rPr lang="en-US" baseline="0" dirty="0" smtClean="0"/>
              <a:t> Use polishes and brushes belonging to the guest when asked to do so or when cleaning or polishing shoes made from unusual material</a:t>
            </a:r>
          </a:p>
          <a:p>
            <a:pPr>
              <a:buFont typeface="Arial" pitchFamily="34" charset="0"/>
              <a:buChar char="•"/>
            </a:pPr>
            <a:r>
              <a:rPr lang="en-US" baseline="0" dirty="0" smtClean="0"/>
              <a:t> Clean the brushes after every use, and check them before use to avoid transferring colour from shoe to shoe</a:t>
            </a:r>
          </a:p>
          <a:p>
            <a:pPr>
              <a:buFont typeface="Arial" pitchFamily="34" charset="0"/>
              <a:buChar char="•"/>
            </a:pPr>
            <a:r>
              <a:rPr lang="en-US" baseline="0" dirty="0" smtClean="0"/>
              <a:t> Keep cleaning aids together for easy access.</a:t>
            </a:r>
          </a:p>
          <a:p>
            <a:pPr>
              <a:buFont typeface="Arial" pitchFamily="34" charset="0"/>
              <a:buNone/>
            </a:pPr>
            <a:endParaRPr lang="en-US" dirty="0" smtClean="0"/>
          </a:p>
          <a:p>
            <a:pPr>
              <a:buFont typeface="Arial" pitchFamily="34" charset="0"/>
              <a:buNone/>
            </a:pPr>
            <a:r>
              <a:rPr lang="en-US" b="1" dirty="0" smtClean="0"/>
              <a:t>Class Activity – Online research</a:t>
            </a:r>
          </a:p>
          <a:p>
            <a:pPr>
              <a:buFont typeface="Arial" pitchFamily="34" charset="0"/>
              <a:buNone/>
            </a:pPr>
            <a:r>
              <a:rPr lang="en-US" b="0" dirty="0" smtClean="0"/>
              <a:t>Trainer provides class with internet access and asks them to:</a:t>
            </a:r>
          </a:p>
          <a:p>
            <a:pPr>
              <a:buFont typeface="Arial" pitchFamily="34" charset="0"/>
              <a:buChar char="•"/>
            </a:pPr>
            <a:r>
              <a:rPr lang="en-US" b="0" dirty="0" smtClean="0"/>
              <a:t> Access the following sites </a:t>
            </a:r>
          </a:p>
          <a:p>
            <a:pPr>
              <a:buFont typeface="Arial" pitchFamily="34" charset="0"/>
              <a:buChar char="•"/>
            </a:pPr>
            <a:r>
              <a:rPr lang="en-US" b="0" dirty="0" smtClean="0"/>
              <a:t> Watch the videos and take notes.</a:t>
            </a:r>
          </a:p>
          <a:p>
            <a:pPr lvl="0"/>
            <a:r>
              <a:rPr lang="en-AU" sz="1200" u="sng" kern="1200" dirty="0" smtClean="0">
                <a:solidFill>
                  <a:schemeClr val="tx1"/>
                </a:solidFill>
                <a:latin typeface="+mn-lt"/>
                <a:ea typeface="+mn-ea"/>
                <a:cs typeface="+mn-cs"/>
                <a:hlinkClick r:id="rId3"/>
              </a:rPr>
              <a:t>http://www.youtube.com/watch?v=_U7Os0S_I7k</a:t>
            </a:r>
          </a:p>
          <a:p>
            <a:pPr lvl="0"/>
            <a:r>
              <a:rPr lang="en-AU" sz="1200" u="sng" kern="1200" dirty="0" smtClean="0">
                <a:solidFill>
                  <a:schemeClr val="tx1"/>
                </a:solidFill>
                <a:latin typeface="+mn-lt"/>
                <a:ea typeface="+mn-ea"/>
                <a:cs typeface="+mn-cs"/>
                <a:hlinkClick r:id="rId3"/>
              </a:rPr>
              <a:t>http://www.videojug.com/film/how-to-clean-suede-shoes</a:t>
            </a:r>
            <a:r>
              <a:rPr lang="en-AU" sz="1200" kern="1200" dirty="0" smtClean="0">
                <a:solidFill>
                  <a:schemeClr val="tx1"/>
                </a:solidFill>
                <a:latin typeface="+mn-lt"/>
                <a:ea typeface="+mn-ea"/>
                <a:cs typeface="+mn-cs"/>
              </a:rPr>
              <a:t> </a:t>
            </a:r>
          </a:p>
          <a:p>
            <a:pPr lvl="0"/>
            <a:r>
              <a:rPr lang="en-AU" sz="1200" u="sng" kern="1200" dirty="0" smtClean="0">
                <a:solidFill>
                  <a:schemeClr val="tx1"/>
                </a:solidFill>
                <a:latin typeface="+mn-lt"/>
                <a:ea typeface="+mn-ea"/>
                <a:cs typeface="+mn-cs"/>
                <a:hlinkClick r:id="rId4"/>
              </a:rPr>
              <a:t>http://www.youtube.com/watch?v=IeScJ_Hemno</a:t>
            </a:r>
            <a:r>
              <a:rPr lang="en-AU" sz="1200" kern="1200" dirty="0" smtClean="0">
                <a:solidFill>
                  <a:schemeClr val="tx1"/>
                </a:solidFill>
                <a:latin typeface="+mn-lt"/>
                <a:ea typeface="+mn-ea"/>
                <a:cs typeface="+mn-cs"/>
              </a:rPr>
              <a:t> </a:t>
            </a:r>
          </a:p>
          <a:p>
            <a:pPr>
              <a:buFont typeface="Arial" pitchFamily="34" charset="0"/>
              <a:buNone/>
            </a:pPr>
            <a:endParaRPr lang="en-US" b="0"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106</a:t>
            </a:fld>
            <a:endParaRPr lang="en-US" dirty="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Trainer continues to give trainees advice regarding cleaning of guests shoes:</a:t>
            </a:r>
          </a:p>
          <a:p>
            <a:pPr>
              <a:buFont typeface="Arial" pitchFamily="34" charset="0"/>
              <a:buChar char="•"/>
            </a:pPr>
            <a:r>
              <a:rPr lang="en-US" dirty="0" smtClean="0"/>
              <a:t> Use a shoe tree for leather shoes every</a:t>
            </a:r>
            <a:r>
              <a:rPr lang="en-US" baseline="0" dirty="0" smtClean="0"/>
              <a:t> time. </a:t>
            </a:r>
            <a:r>
              <a:rPr lang="en-US" baseline="0" dirty="0" err="1" smtClean="0"/>
              <a:t>Realise</a:t>
            </a:r>
            <a:r>
              <a:rPr lang="en-US" baseline="0" dirty="0" smtClean="0"/>
              <a:t> polishing guest shoes is not the same as doing own shoes</a:t>
            </a:r>
          </a:p>
          <a:p>
            <a:pPr>
              <a:buFont typeface="Arial" pitchFamily="34" charset="0"/>
              <a:buChar char="•"/>
            </a:pPr>
            <a:r>
              <a:rPr lang="en-US" baseline="0" dirty="0" smtClean="0"/>
              <a:t> Remove laces before starting to clean and before applying polish. Note the way shoes are laced as they will need to be re-laced in the same way when cleaning has been completed</a:t>
            </a:r>
          </a:p>
          <a:p>
            <a:pPr>
              <a:buFont typeface="Arial" pitchFamily="34" charset="0"/>
              <a:buChar char="•"/>
            </a:pPr>
            <a:r>
              <a:rPr lang="en-US" baseline="0" dirty="0" smtClean="0"/>
              <a:t> Apply polish and polish the shoes using brush or cloth in accordance with house protocols or specific advice from guest</a:t>
            </a:r>
          </a:p>
          <a:p>
            <a:pPr>
              <a:buFont typeface="Arial" pitchFamily="34" charset="0"/>
              <a:buChar char="•"/>
            </a:pPr>
            <a:r>
              <a:rPr lang="en-US" baseline="0" dirty="0" smtClean="0"/>
              <a:t> Check laces before replacing them. Fit new laces where required or where old laces show signs of wear. Re-lace the shoes in the same way.</a:t>
            </a:r>
          </a:p>
          <a:p>
            <a:pPr>
              <a:buFont typeface="Arial" pitchFamily="34" charset="0"/>
              <a:buNone/>
            </a:pPr>
            <a:endParaRPr lang="en-US" dirty="0" smtClean="0"/>
          </a:p>
          <a:p>
            <a:pPr>
              <a:buFont typeface="Arial" pitchFamily="34" charset="0"/>
              <a:buNone/>
            </a:pPr>
            <a:r>
              <a:rPr lang="en-US" b="1" dirty="0" smtClean="0"/>
              <a:t>Class Activity 1 – Demonstration</a:t>
            </a:r>
          </a:p>
          <a:p>
            <a:pPr>
              <a:buFont typeface="Arial" pitchFamily="34" charset="0"/>
              <a:buNone/>
            </a:pPr>
            <a:r>
              <a:rPr lang="en-US" b="0" dirty="0" smtClean="0"/>
              <a:t>Trainer demonstrates to trainees how to clean</a:t>
            </a:r>
            <a:r>
              <a:rPr lang="en-US" b="0" baseline="0" dirty="0" smtClean="0"/>
              <a:t> and </a:t>
            </a:r>
            <a:r>
              <a:rPr lang="en-US" b="0" dirty="0" smtClean="0"/>
              <a:t>polish a variety of shoes such as:</a:t>
            </a:r>
          </a:p>
          <a:p>
            <a:pPr>
              <a:buFont typeface="Arial" pitchFamily="34" charset="0"/>
              <a:buChar char="•"/>
            </a:pPr>
            <a:r>
              <a:rPr lang="en-US" b="0" dirty="0" smtClean="0"/>
              <a:t> Leather shoes</a:t>
            </a:r>
          </a:p>
          <a:p>
            <a:pPr>
              <a:buFont typeface="Arial" pitchFamily="34" charset="0"/>
              <a:buChar char="•"/>
            </a:pPr>
            <a:r>
              <a:rPr lang="en-US" b="0" dirty="0" smtClean="0"/>
              <a:t> Suede shoes</a:t>
            </a:r>
          </a:p>
          <a:p>
            <a:pPr>
              <a:buFont typeface="Arial" pitchFamily="34" charset="0"/>
              <a:buChar char="•"/>
            </a:pPr>
            <a:r>
              <a:rPr lang="en-US" b="0" dirty="0" smtClean="0"/>
              <a:t> Sports shoes.</a:t>
            </a:r>
          </a:p>
          <a:p>
            <a:pPr>
              <a:buFont typeface="Arial" pitchFamily="34" charset="0"/>
              <a:buNone/>
            </a:pPr>
            <a:r>
              <a:rPr lang="en-US" b="1" i="1" dirty="0" smtClean="0"/>
              <a:t>Note:</a:t>
            </a:r>
            <a:r>
              <a:rPr lang="en-US" b="0" i="0" dirty="0" smtClean="0"/>
              <a:t> Trainer may use a Guest Speaker</a:t>
            </a:r>
            <a:r>
              <a:rPr lang="en-US" b="0" i="0" baseline="0" dirty="0" smtClean="0"/>
              <a:t> to provide this demonstration, such as an experienced valet.</a:t>
            </a:r>
            <a:endParaRPr lang="en-US" b="1" i="1" dirty="0" smtClean="0"/>
          </a:p>
          <a:p>
            <a:pPr>
              <a:buFont typeface="Arial" pitchFamily="34" charset="0"/>
              <a:buNone/>
            </a:pPr>
            <a:endParaRPr lang="en-US" b="0" dirty="0" smtClean="0"/>
          </a:p>
          <a:p>
            <a:pPr>
              <a:buFont typeface="Arial" pitchFamily="34" charset="0"/>
              <a:buNone/>
            </a:pPr>
            <a:r>
              <a:rPr lang="en-US" b="1" dirty="0" smtClean="0"/>
              <a:t>Class Activity 2 – Individual Practice</a:t>
            </a:r>
          </a:p>
          <a:p>
            <a:pPr>
              <a:buFont typeface="Arial" pitchFamily="34" charset="0"/>
              <a:buNone/>
            </a:pPr>
            <a:r>
              <a:rPr lang="en-US" b="0" baseline="0" dirty="0" smtClean="0"/>
              <a:t>Trainer arranges for necessary cleaning materials and other items to be available for trainees to practice cleaning and polishing of:</a:t>
            </a:r>
          </a:p>
          <a:p>
            <a:pPr>
              <a:buFont typeface="Arial" pitchFamily="34" charset="0"/>
              <a:buChar char="•"/>
            </a:pPr>
            <a:r>
              <a:rPr lang="en-US" b="0" dirty="0" smtClean="0"/>
              <a:t> Leather shoes</a:t>
            </a:r>
          </a:p>
          <a:p>
            <a:pPr>
              <a:buFont typeface="Arial" pitchFamily="34" charset="0"/>
              <a:buChar char="•"/>
            </a:pPr>
            <a:r>
              <a:rPr lang="en-US" b="0" dirty="0" smtClean="0"/>
              <a:t> Suede shoes</a:t>
            </a:r>
          </a:p>
          <a:p>
            <a:pPr>
              <a:buFont typeface="Arial" pitchFamily="34" charset="0"/>
              <a:buChar char="•"/>
            </a:pPr>
            <a:r>
              <a:rPr lang="en-US" b="0" dirty="0" smtClean="0"/>
              <a:t> Sports shoes.</a:t>
            </a:r>
          </a:p>
          <a:p>
            <a:pPr>
              <a:buFont typeface="Arial" pitchFamily="34" charset="0"/>
              <a:buNone/>
            </a:pPr>
            <a:r>
              <a:rPr lang="en-US" b="0" dirty="0" smtClean="0"/>
              <a:t>Trainer assesses trainees’ finished products and provides constructive feedback.</a:t>
            </a:r>
          </a:p>
          <a:p>
            <a:pPr>
              <a:buFont typeface="Arial" pitchFamily="34" charset="0"/>
              <a:buNone/>
            </a:pPr>
            <a:endParaRPr lang="en-US" dirty="0" smtClean="0"/>
          </a:p>
        </p:txBody>
      </p:sp>
      <p:sp>
        <p:nvSpPr>
          <p:cNvPr id="4" name="Slide Number Placeholder 3"/>
          <p:cNvSpPr>
            <a:spLocks noGrp="1"/>
          </p:cNvSpPr>
          <p:nvPr>
            <p:ph type="sldNum" sz="quarter" idx="10"/>
          </p:nvPr>
        </p:nvSpPr>
        <p:spPr/>
        <p:txBody>
          <a:bodyPr/>
          <a:lstStyle/>
          <a:p>
            <a:fld id="{006CD3C9-0AF2-437D-9D2F-7B6B298CC32F}" type="slidenum">
              <a:rPr lang="en-US" smtClean="0"/>
              <a:pPr/>
              <a:t>107</a:t>
            </a:fld>
            <a:endParaRPr lang="en-US" dirty="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Trainer gives</a:t>
            </a:r>
            <a:r>
              <a:rPr lang="en-US" baseline="0" dirty="0" smtClean="0"/>
              <a:t> trainees advice regarding purchasing of clothing and shoes on behalf of a guest:</a:t>
            </a:r>
          </a:p>
          <a:p>
            <a:pPr lvl="0">
              <a:buFont typeface="Arial" pitchFamily="34" charset="0"/>
              <a:buChar char="•"/>
            </a:pPr>
            <a:r>
              <a:rPr lang="en-AU" sz="1200" kern="1200" dirty="0" smtClean="0">
                <a:solidFill>
                  <a:schemeClr val="tx1"/>
                </a:solidFill>
                <a:latin typeface="+mn-lt"/>
                <a:ea typeface="+mn-ea"/>
                <a:cs typeface="+mn-cs"/>
              </a:rPr>
              <a:t> Obtain as much information from the guest as possible about what is required (as appropriate to the item) – style, size, colour, materials, patterns, sleeves or no sleeves</a:t>
            </a:r>
          </a:p>
          <a:p>
            <a:pPr lvl="0">
              <a:buFont typeface="Arial" pitchFamily="34" charset="0"/>
              <a:buChar char="•"/>
            </a:pPr>
            <a:r>
              <a:rPr lang="en-AU" sz="1200" kern="1200" dirty="0" smtClean="0">
                <a:solidFill>
                  <a:schemeClr val="tx1"/>
                </a:solidFill>
                <a:latin typeface="+mn-lt"/>
                <a:ea typeface="+mn-ea"/>
                <a:cs typeface="+mn-cs"/>
              </a:rPr>
              <a:t> Where possible obtain a sample of what is required.</a:t>
            </a:r>
            <a:r>
              <a:rPr lang="en-AU" sz="1200" kern="1200" baseline="0" dirty="0" smtClean="0">
                <a:solidFill>
                  <a:schemeClr val="tx1"/>
                </a:solidFill>
                <a:latin typeface="+mn-lt"/>
                <a:ea typeface="+mn-ea"/>
                <a:cs typeface="+mn-cs"/>
              </a:rPr>
              <a:t> Fo</a:t>
            </a:r>
            <a:r>
              <a:rPr lang="en-AU" sz="1200" kern="1200" dirty="0" smtClean="0">
                <a:solidFill>
                  <a:schemeClr val="tx1"/>
                </a:solidFill>
                <a:latin typeface="+mn-lt"/>
                <a:ea typeface="+mn-ea"/>
                <a:cs typeface="+mn-cs"/>
              </a:rPr>
              <a:t>r example you may be able to obtain:</a:t>
            </a:r>
          </a:p>
          <a:p>
            <a:pPr lvl="1">
              <a:buFont typeface="Arial" pitchFamily="34" charset="0"/>
              <a:buChar char="•"/>
            </a:pPr>
            <a:r>
              <a:rPr lang="en-AU" sz="1200" kern="1200" dirty="0" smtClean="0">
                <a:solidFill>
                  <a:schemeClr val="tx1"/>
                </a:solidFill>
                <a:latin typeface="+mn-lt"/>
                <a:ea typeface="+mn-ea"/>
                <a:cs typeface="+mn-cs"/>
              </a:rPr>
              <a:t> The damaged item that needs to be replaced – this will give an exact indication of what is required</a:t>
            </a:r>
          </a:p>
          <a:p>
            <a:pPr lvl="1">
              <a:buFont typeface="Arial" pitchFamily="34" charset="0"/>
              <a:buChar char="•"/>
            </a:pPr>
            <a:r>
              <a:rPr lang="en-AU" sz="1200" kern="1200" dirty="0" smtClean="0">
                <a:solidFill>
                  <a:schemeClr val="tx1"/>
                </a:solidFill>
                <a:latin typeface="+mn-lt"/>
                <a:ea typeface="+mn-ea"/>
                <a:cs typeface="+mn-cs"/>
              </a:rPr>
              <a:t> A similar item in a different colour which can provide guidance relating to style and size</a:t>
            </a:r>
          </a:p>
          <a:p>
            <a:pPr lvl="1">
              <a:buFont typeface="Arial" pitchFamily="34" charset="0"/>
              <a:buChar char="•"/>
            </a:pPr>
            <a:r>
              <a:rPr lang="en-AU" sz="1200" kern="1200" dirty="0" smtClean="0">
                <a:solidFill>
                  <a:schemeClr val="tx1"/>
                </a:solidFill>
                <a:latin typeface="+mn-lt"/>
                <a:ea typeface="+mn-ea"/>
                <a:cs typeface="+mn-cs"/>
              </a:rPr>
              <a:t> A photograph of what is required</a:t>
            </a:r>
          </a:p>
          <a:p>
            <a:pPr lvl="0">
              <a:buFont typeface="Arial" pitchFamily="34" charset="0"/>
              <a:buChar char="•"/>
            </a:pPr>
            <a:r>
              <a:rPr lang="en-AU" sz="1200" kern="1200" dirty="0" smtClean="0">
                <a:solidFill>
                  <a:schemeClr val="tx1"/>
                </a:solidFill>
                <a:latin typeface="+mn-lt"/>
                <a:ea typeface="+mn-ea"/>
                <a:cs typeface="+mn-cs"/>
              </a:rPr>
              <a:t> Determine if guest has a preference for shops to be used and/or brand names to be bought.</a:t>
            </a:r>
            <a:r>
              <a:rPr lang="en-AU" sz="1200" kern="1200" baseline="0" dirty="0" smtClean="0">
                <a:solidFill>
                  <a:schemeClr val="tx1"/>
                </a:solidFill>
                <a:latin typeface="+mn-lt"/>
                <a:ea typeface="+mn-ea"/>
                <a:cs typeface="+mn-cs"/>
              </a:rPr>
              <a:t> W</a:t>
            </a:r>
            <a:r>
              <a:rPr lang="en-AU" sz="1200" kern="1200" dirty="0" smtClean="0">
                <a:solidFill>
                  <a:schemeClr val="tx1"/>
                </a:solidFill>
                <a:latin typeface="+mn-lt"/>
                <a:ea typeface="+mn-ea"/>
                <a:cs typeface="+mn-cs"/>
              </a:rPr>
              <a:t>here the guest has no preference, use your initiative and buy ‘known’ labels</a:t>
            </a:r>
          </a:p>
          <a:p>
            <a:pPr lvl="0">
              <a:buFont typeface="Arial" pitchFamily="34" charset="0"/>
              <a:buChar char="•"/>
            </a:pPr>
            <a:r>
              <a:rPr lang="en-AU" sz="1200" kern="1200" dirty="0" smtClean="0">
                <a:solidFill>
                  <a:schemeClr val="tx1"/>
                </a:solidFill>
                <a:latin typeface="+mn-lt"/>
                <a:ea typeface="+mn-ea"/>
                <a:cs typeface="+mn-cs"/>
              </a:rPr>
              <a:t> Identify the amount the guest wants to spend.</a:t>
            </a:r>
            <a:r>
              <a:rPr lang="en-AU" sz="1200" kern="1200" baseline="0" dirty="0" smtClean="0">
                <a:solidFill>
                  <a:schemeClr val="tx1"/>
                </a:solidFill>
                <a:latin typeface="+mn-lt"/>
                <a:ea typeface="+mn-ea"/>
                <a:cs typeface="+mn-cs"/>
              </a:rPr>
              <a:t> T</a:t>
            </a:r>
            <a:r>
              <a:rPr lang="en-AU" sz="1200" kern="1200" dirty="0" smtClean="0">
                <a:solidFill>
                  <a:schemeClr val="tx1"/>
                </a:solidFill>
                <a:latin typeface="+mn-lt"/>
                <a:ea typeface="+mn-ea"/>
                <a:cs typeface="+mn-cs"/>
              </a:rPr>
              <a:t>here is nearly always a limit.</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108</a:t>
            </a:fld>
            <a:endParaRPr lang="en-US" dirty="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Trainer continues to give</a:t>
            </a:r>
            <a:r>
              <a:rPr lang="en-US" baseline="0" dirty="0" smtClean="0"/>
              <a:t> trainees advice regarding purchasing of clothing and shoes on behalf of a guest:</a:t>
            </a:r>
          </a:p>
          <a:p>
            <a:pPr lvl="0">
              <a:buFont typeface="Arial" pitchFamily="34" charset="0"/>
              <a:buChar char="•"/>
            </a:pPr>
            <a:r>
              <a:rPr lang="en-AU" sz="1200" kern="1200" dirty="0" smtClean="0">
                <a:solidFill>
                  <a:schemeClr val="tx1"/>
                </a:solidFill>
                <a:latin typeface="+mn-lt"/>
                <a:ea typeface="+mn-ea"/>
                <a:cs typeface="+mn-cs"/>
              </a:rPr>
              <a:t> Only deal with shops</a:t>
            </a:r>
            <a:r>
              <a:rPr lang="en-AU" sz="1200" kern="1200" baseline="0" dirty="0" smtClean="0">
                <a:solidFill>
                  <a:schemeClr val="tx1"/>
                </a:solidFill>
                <a:latin typeface="+mn-lt"/>
                <a:ea typeface="+mn-ea"/>
                <a:cs typeface="+mn-cs"/>
              </a:rPr>
              <a:t> or </a:t>
            </a:r>
            <a:r>
              <a:rPr lang="en-AU" sz="1200" kern="1200" dirty="0" smtClean="0">
                <a:solidFill>
                  <a:schemeClr val="tx1"/>
                </a:solidFill>
                <a:latin typeface="+mn-lt"/>
                <a:ea typeface="+mn-ea"/>
                <a:cs typeface="+mn-cs"/>
              </a:rPr>
              <a:t>suppliers who:</a:t>
            </a:r>
          </a:p>
          <a:p>
            <a:pPr lvl="1">
              <a:buFont typeface="Arial" pitchFamily="34" charset="0"/>
              <a:buChar char="•"/>
            </a:pPr>
            <a:r>
              <a:rPr lang="en-AU" sz="1200" kern="1200" dirty="0" smtClean="0">
                <a:solidFill>
                  <a:schemeClr val="tx1"/>
                </a:solidFill>
                <a:latin typeface="+mn-lt"/>
                <a:ea typeface="+mn-ea"/>
                <a:cs typeface="+mn-cs"/>
              </a:rPr>
              <a:t> Are prepared to come to the venue and make a presentation to the guest so they can see the items first-hand and make a choice. This demonstrates high levels of service and removes the responsibility from you of having to make a decision on their behalf</a:t>
            </a:r>
          </a:p>
          <a:p>
            <a:pPr lvl="1">
              <a:buFont typeface="Arial" pitchFamily="34" charset="0"/>
              <a:buChar char="•"/>
            </a:pPr>
            <a:r>
              <a:rPr lang="en-AU" sz="1200" kern="1200" dirty="0" smtClean="0">
                <a:solidFill>
                  <a:schemeClr val="tx1"/>
                </a:solidFill>
                <a:latin typeface="+mn-lt"/>
                <a:ea typeface="+mn-ea"/>
                <a:cs typeface="+mn-cs"/>
              </a:rPr>
              <a:t> Are prepared to sell the items on the basis they can be returned if the guest does not like them – for a full refund</a:t>
            </a:r>
          </a:p>
          <a:p>
            <a:pPr lvl="1">
              <a:buFont typeface="Arial" pitchFamily="34" charset="0"/>
              <a:buChar char="•"/>
            </a:pPr>
            <a:r>
              <a:rPr lang="en-AU" sz="1200" kern="1200" dirty="0" smtClean="0">
                <a:solidFill>
                  <a:schemeClr val="tx1"/>
                </a:solidFill>
                <a:latin typeface="+mn-lt"/>
                <a:ea typeface="+mn-ea"/>
                <a:cs typeface="+mn-cs"/>
              </a:rPr>
              <a:t> Will allow multiples of items to be taken ‘on approval’ .</a:t>
            </a:r>
            <a:r>
              <a:rPr lang="en-AU" sz="1200" kern="1200" baseline="0" dirty="0" smtClean="0">
                <a:solidFill>
                  <a:schemeClr val="tx1"/>
                </a:solidFill>
                <a:latin typeface="+mn-lt"/>
                <a:ea typeface="+mn-ea"/>
                <a:cs typeface="+mn-cs"/>
              </a:rPr>
              <a:t> F</a:t>
            </a:r>
            <a:r>
              <a:rPr lang="en-AU" sz="1200" kern="1200" dirty="0" smtClean="0">
                <a:solidFill>
                  <a:schemeClr val="tx1"/>
                </a:solidFill>
                <a:latin typeface="+mn-lt"/>
                <a:ea typeface="+mn-ea"/>
                <a:cs typeface="+mn-cs"/>
              </a:rPr>
              <a:t>or example, you may want to take the one style of garment in a range of different colours, or you may want to take to show the guest a range of different styles (or sizes) for the item they were seeking</a:t>
            </a:r>
          </a:p>
          <a:p>
            <a:pPr lvl="0">
              <a:buFont typeface="Arial" pitchFamily="34" charset="0"/>
              <a:buChar char="•"/>
            </a:pPr>
            <a:r>
              <a:rPr lang="en-AU" sz="1200" kern="1200" dirty="0" smtClean="0">
                <a:solidFill>
                  <a:schemeClr val="tx1"/>
                </a:solidFill>
                <a:latin typeface="+mn-lt"/>
                <a:ea typeface="+mn-ea"/>
                <a:cs typeface="+mn-cs"/>
              </a:rPr>
              <a:t> Keep all receipts and accompanying paperwork to prove amounts spent and indicate where items were purchased, and when.</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aseline="0" dirty="0" smtClean="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109</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Trainer continues identifying for trainees the duties</a:t>
            </a:r>
            <a:r>
              <a:rPr lang="en-US" baseline="0" dirty="0" smtClean="0"/>
              <a:t> of a valet:</a:t>
            </a:r>
          </a:p>
          <a:p>
            <a:pPr lvl="0">
              <a:buFont typeface="Arial" pitchFamily="34" charset="0"/>
              <a:buChar char="•"/>
            </a:pPr>
            <a:r>
              <a:rPr lang="en-AU" sz="1200" kern="1200" dirty="0" smtClean="0">
                <a:solidFill>
                  <a:schemeClr val="tx1"/>
                </a:solidFill>
                <a:latin typeface="+mn-lt"/>
                <a:ea typeface="+mn-ea"/>
                <a:cs typeface="+mn-cs"/>
              </a:rPr>
              <a:t> Monitoring the provision of establishment services to the guest both in-room and throughout the venue. This may include:</a:t>
            </a:r>
          </a:p>
          <a:p>
            <a:pPr lvl="1">
              <a:buFont typeface="Arial" pitchFamily="34" charset="0"/>
              <a:buChar char="•"/>
            </a:pPr>
            <a:r>
              <a:rPr lang="en-AU" sz="1200" kern="1200" dirty="0" smtClean="0">
                <a:solidFill>
                  <a:schemeClr val="tx1"/>
                </a:solidFill>
                <a:latin typeface="+mn-lt"/>
                <a:ea typeface="+mn-ea"/>
                <a:cs typeface="+mn-cs"/>
              </a:rPr>
              <a:t> Arranging and supervising the provision (delivery and service) of room service for meals, snacks, parties, drinks</a:t>
            </a:r>
          </a:p>
          <a:p>
            <a:pPr lvl="1">
              <a:buFont typeface="Arial" pitchFamily="34" charset="0"/>
              <a:buChar char="•"/>
            </a:pPr>
            <a:r>
              <a:rPr lang="en-AU" sz="1200" kern="1200" dirty="0" smtClean="0">
                <a:solidFill>
                  <a:schemeClr val="tx1"/>
                </a:solidFill>
                <a:latin typeface="+mn-lt"/>
                <a:ea typeface="+mn-ea"/>
                <a:cs typeface="+mn-cs"/>
              </a:rPr>
              <a:t> Organisation and implementation of functions for the guest in their room or in a function room at the venue</a:t>
            </a:r>
          </a:p>
          <a:p>
            <a:pPr lvl="0">
              <a:buFont typeface="Arial" pitchFamily="34" charset="0"/>
              <a:buChar char="•"/>
            </a:pPr>
            <a:r>
              <a:rPr lang="en-AU" sz="1200" kern="1200" dirty="0" smtClean="0">
                <a:solidFill>
                  <a:schemeClr val="tx1"/>
                </a:solidFill>
                <a:latin typeface="+mn-lt"/>
                <a:ea typeface="+mn-ea"/>
                <a:cs typeface="+mn-cs"/>
              </a:rPr>
              <a:t> Recording services that have been delivered for quality control and accounting procedures</a:t>
            </a:r>
          </a:p>
          <a:p>
            <a:pPr lvl="0">
              <a:buFont typeface="Arial" pitchFamily="34" charset="0"/>
              <a:buChar char="•"/>
            </a:pPr>
            <a:r>
              <a:rPr lang="en-AU" sz="1200" kern="1200" dirty="0" smtClean="0">
                <a:solidFill>
                  <a:schemeClr val="tx1"/>
                </a:solidFill>
                <a:latin typeface="+mn-lt"/>
                <a:ea typeface="+mn-ea"/>
                <a:cs typeface="+mn-cs"/>
              </a:rPr>
              <a:t> Preparing room(s) before guest arrive by providing various items such as fruit bowls, complimentary gifts, bathrobes, chocolates or flowers </a:t>
            </a:r>
          </a:p>
          <a:p>
            <a:pPr lvl="0">
              <a:buFont typeface="Arial" pitchFamily="34" charset="0"/>
              <a:buChar char="•"/>
            </a:pPr>
            <a:r>
              <a:rPr lang="en-AU" sz="1200" kern="1200" dirty="0" smtClean="0">
                <a:solidFill>
                  <a:schemeClr val="tx1"/>
                </a:solidFill>
                <a:latin typeface="+mn-lt"/>
                <a:ea typeface="+mn-ea"/>
                <a:cs typeface="+mn-cs"/>
              </a:rPr>
              <a:t> Looking after guest laundry and dry cleaning needs on an ongoing basis for the duration of their stay</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11</a:t>
            </a:fld>
            <a:endParaRPr lang="en-US" dirty="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Trainer informs trainees in many cases the venue pays for clothing bought by guests and then recoups this money by charging the items to the guest’s house account meaning there is rarely a need to obtain cash or a credit card to make purchases on behalf of the guest:</a:t>
            </a:r>
          </a:p>
          <a:p>
            <a:pPr>
              <a:buFont typeface="Arial" pitchFamily="34" charset="0"/>
              <a:buChar char="•"/>
            </a:pPr>
            <a:r>
              <a:rPr lang="en-AU" sz="1200" kern="1200" dirty="0" smtClean="0">
                <a:solidFill>
                  <a:schemeClr val="tx1"/>
                </a:solidFill>
                <a:latin typeface="+mn-lt"/>
                <a:ea typeface="+mn-ea"/>
                <a:cs typeface="+mn-cs"/>
              </a:rPr>
              <a:t> Payments made by the venue on behalf of guests are called ‘disbursements’.</a:t>
            </a:r>
          </a:p>
          <a:p>
            <a:pPr>
              <a:buFont typeface="Arial" pitchFamily="34" charset="0"/>
              <a:buChar char="•"/>
            </a:pPr>
            <a:r>
              <a:rPr lang="en-AU" sz="1200" kern="1200" dirty="0" smtClean="0">
                <a:solidFill>
                  <a:schemeClr val="tx1"/>
                </a:solidFill>
                <a:latin typeface="+mn-lt"/>
                <a:ea typeface="+mn-ea"/>
                <a:cs typeface="+mn-cs"/>
              </a:rPr>
              <a:t> Commonly disbursements cover small to medium size expenditures only such as:</a:t>
            </a:r>
          </a:p>
          <a:p>
            <a:pPr lvl="1">
              <a:buFont typeface="Arial" pitchFamily="34" charset="0"/>
              <a:buChar char="•"/>
            </a:pPr>
            <a:r>
              <a:rPr lang="en-AU" sz="1200" kern="1200" dirty="0" smtClean="0">
                <a:solidFill>
                  <a:schemeClr val="tx1"/>
                </a:solidFill>
                <a:latin typeface="+mn-lt"/>
                <a:ea typeface="+mn-ea"/>
                <a:cs typeface="+mn-cs"/>
              </a:rPr>
              <a:t> Taxi fares</a:t>
            </a:r>
          </a:p>
          <a:p>
            <a:pPr lvl="1">
              <a:buFont typeface="Arial" pitchFamily="34" charset="0"/>
              <a:buChar char="•"/>
            </a:pPr>
            <a:r>
              <a:rPr lang="en-AU" sz="1200" kern="1200" dirty="0" smtClean="0">
                <a:solidFill>
                  <a:schemeClr val="tx1"/>
                </a:solidFill>
                <a:latin typeface="+mn-lt"/>
                <a:ea typeface="+mn-ea"/>
                <a:cs typeface="+mn-cs"/>
              </a:rPr>
              <a:t> Flowers</a:t>
            </a:r>
          </a:p>
          <a:p>
            <a:pPr lvl="1">
              <a:buFont typeface="Arial" pitchFamily="34" charset="0"/>
              <a:buChar char="•"/>
            </a:pPr>
            <a:r>
              <a:rPr lang="en-AU" sz="1200" kern="1200" dirty="0" smtClean="0">
                <a:solidFill>
                  <a:schemeClr val="tx1"/>
                </a:solidFill>
                <a:latin typeface="+mn-lt"/>
                <a:ea typeface="+mn-ea"/>
                <a:cs typeface="+mn-cs"/>
              </a:rPr>
              <a:t> Theatre tickets.</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110</a:t>
            </a:fld>
            <a:endParaRPr lang="en-US" dirty="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AU" sz="1200" kern="1200" dirty="0" smtClean="0">
                <a:solidFill>
                  <a:schemeClr val="tx1"/>
                </a:solidFill>
                <a:latin typeface="+mn-lt"/>
                <a:ea typeface="+mn-ea"/>
                <a:cs typeface="+mn-cs"/>
              </a:rPr>
              <a:t>Trainer mentions to trainees while guests are staying at the venue they can make a limitless number and type of requests to their valets highlighting they must:</a:t>
            </a:r>
          </a:p>
          <a:p>
            <a:pPr>
              <a:buFont typeface="Arial" pitchFamily="34" charset="0"/>
              <a:buChar char="•"/>
            </a:pPr>
            <a:r>
              <a:rPr lang="en-AU" sz="1200" kern="1200" dirty="0" smtClean="0">
                <a:solidFill>
                  <a:schemeClr val="tx1"/>
                </a:solidFill>
                <a:latin typeface="+mn-lt"/>
                <a:ea typeface="+mn-ea"/>
                <a:cs typeface="+mn-cs"/>
              </a:rPr>
              <a:t> Never do any illegal act –or anything bordering on being illegal, or which would bring disrepute to the venue or the guest</a:t>
            </a:r>
          </a:p>
          <a:p>
            <a:pPr>
              <a:buFont typeface="Arial" pitchFamily="34" charset="0"/>
              <a:buChar char="•"/>
            </a:pPr>
            <a:r>
              <a:rPr lang="en-AU" sz="1200" kern="1200" dirty="0" smtClean="0">
                <a:solidFill>
                  <a:schemeClr val="tx1"/>
                </a:solidFill>
                <a:latin typeface="+mn-lt"/>
                <a:ea typeface="+mn-ea"/>
                <a:cs typeface="+mn-cs"/>
              </a:rPr>
              <a:t> Never put themselves at risk  or put the safety of guests, others, or members of the public at risk</a:t>
            </a:r>
          </a:p>
          <a:p>
            <a:pPr>
              <a:buFont typeface="Arial" pitchFamily="34" charset="0"/>
              <a:buChar char="•"/>
            </a:pPr>
            <a:r>
              <a:rPr lang="en-US" dirty="0" smtClean="0"/>
              <a:t> Never do anything which could result in damage to venue property or the property of others.</a:t>
            </a:r>
          </a:p>
          <a:p>
            <a:pPr>
              <a:buFont typeface="Arial" pitchFamily="34" charset="0"/>
              <a:buNone/>
            </a:pPr>
            <a:r>
              <a:rPr lang="en-US" dirty="0" smtClean="0"/>
              <a:t>Trainer advises trainees within these boundaries valets </a:t>
            </a:r>
            <a:r>
              <a:rPr lang="en-AU" sz="1200" kern="1200" dirty="0" smtClean="0">
                <a:solidFill>
                  <a:schemeClr val="tx1"/>
                </a:solidFill>
                <a:latin typeface="+mn-lt"/>
                <a:ea typeface="+mn-ea"/>
                <a:cs typeface="+mn-cs"/>
              </a:rPr>
              <a:t>must adopt the position ‘nothing is too much trouble for their guests’.</a:t>
            </a: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111</a:t>
            </a:fld>
            <a:endParaRPr lang="en-US" dirty="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Trainer states to trainees they may be required to organise repairs for guests and important </a:t>
            </a:r>
            <a:r>
              <a:rPr lang="en-AU" sz="1200" kern="1200" dirty="0" smtClean="0">
                <a:solidFill>
                  <a:schemeClr val="tx1"/>
                </a:solidFill>
                <a:latin typeface="+mn-lt"/>
                <a:ea typeface="+mn-ea"/>
                <a:cs typeface="+mn-cs"/>
              </a:rPr>
              <a:t>aspects to consider in this respect are:</a:t>
            </a:r>
          </a:p>
          <a:p>
            <a:pPr lvl="0">
              <a:buFont typeface="Arial" pitchFamily="34" charset="0"/>
              <a:buChar char="•"/>
            </a:pPr>
            <a:r>
              <a:rPr lang="en-AU" sz="1200" kern="1200" dirty="0" smtClean="0">
                <a:solidFill>
                  <a:schemeClr val="tx1"/>
                </a:solidFill>
                <a:latin typeface="+mn-lt"/>
                <a:ea typeface="+mn-ea"/>
                <a:cs typeface="+mn-cs"/>
              </a:rPr>
              <a:t> Arrange repairs when asked to do so and also be on the lookout to identify items requiring repairs and either ask for permission to have the repairs done, or be proactive and go ahead and arrange for them to be undertaken. House rules and the nature of your relationship with the guest will indicate which course of action is best.</a:t>
            </a:r>
          </a:p>
          <a:p>
            <a:pPr lvl="0">
              <a:buFont typeface="Arial" pitchFamily="34" charset="0"/>
              <a:buChar char="•"/>
            </a:pPr>
            <a:r>
              <a:rPr lang="en-AU" sz="1200" kern="1200" dirty="0" smtClean="0">
                <a:solidFill>
                  <a:schemeClr val="tx1"/>
                </a:solidFill>
                <a:latin typeface="+mn-lt"/>
                <a:ea typeface="+mn-ea"/>
                <a:cs typeface="+mn-cs"/>
              </a:rPr>
              <a:t> Use external service providers as opposed to internal maintenance staff.</a:t>
            </a:r>
            <a:r>
              <a:rPr lang="en-AU" sz="1200" kern="1200" baseline="0" dirty="0" smtClean="0">
                <a:solidFill>
                  <a:schemeClr val="tx1"/>
                </a:solidFill>
                <a:latin typeface="+mn-lt"/>
                <a:ea typeface="+mn-ea"/>
                <a:cs typeface="+mn-cs"/>
              </a:rPr>
              <a:t> T</a:t>
            </a:r>
            <a:r>
              <a:rPr lang="en-AU" sz="1200" kern="1200" dirty="0" smtClean="0">
                <a:solidFill>
                  <a:schemeClr val="tx1"/>
                </a:solidFill>
                <a:latin typeface="+mn-lt"/>
                <a:ea typeface="+mn-ea"/>
                <a:cs typeface="+mn-cs"/>
              </a:rPr>
              <a:t>his allows maintenance to continue with their scheduled work and relieves the venue of any legal obligation attaching to repairs provided. Use known or ‘preferred providers’ – or businesses indicated by the guest. In some cases you will have to use businesses who are accredited dealers</a:t>
            </a:r>
            <a:r>
              <a:rPr lang="en-AU" sz="1200" kern="1200" baseline="0" dirty="0" smtClean="0">
                <a:solidFill>
                  <a:schemeClr val="tx1"/>
                </a:solidFill>
                <a:latin typeface="+mn-lt"/>
                <a:ea typeface="+mn-ea"/>
                <a:cs typeface="+mn-cs"/>
              </a:rPr>
              <a:t> or </a:t>
            </a:r>
            <a:r>
              <a:rPr lang="en-AU" sz="1200" kern="1200" dirty="0" smtClean="0">
                <a:solidFill>
                  <a:schemeClr val="tx1"/>
                </a:solidFill>
                <a:latin typeface="+mn-lt"/>
                <a:ea typeface="+mn-ea"/>
                <a:cs typeface="+mn-cs"/>
              </a:rPr>
              <a:t>repairers.</a:t>
            </a:r>
          </a:p>
          <a:p>
            <a:pPr lvl="0">
              <a:buFont typeface="Arial" pitchFamily="34" charset="0"/>
              <a:buChar char="•"/>
            </a:pPr>
            <a:r>
              <a:rPr lang="en-AU" sz="1200" kern="1200" dirty="0" smtClean="0">
                <a:solidFill>
                  <a:schemeClr val="tx1"/>
                </a:solidFill>
                <a:latin typeface="+mn-lt"/>
                <a:ea typeface="+mn-ea"/>
                <a:cs typeface="+mn-cs"/>
              </a:rPr>
              <a:t> Ask the guest if there is a limit to how much they want to spend on repairing the item and whether or not they want a new</a:t>
            </a:r>
            <a:r>
              <a:rPr lang="en-AU" sz="1200" kern="1200" baseline="0" dirty="0" smtClean="0">
                <a:solidFill>
                  <a:schemeClr val="tx1"/>
                </a:solidFill>
                <a:latin typeface="+mn-lt"/>
                <a:ea typeface="+mn-ea"/>
                <a:cs typeface="+mn-cs"/>
              </a:rPr>
              <a:t> or </a:t>
            </a:r>
            <a:r>
              <a:rPr lang="en-AU" sz="1200" kern="1200" dirty="0" smtClean="0">
                <a:solidFill>
                  <a:schemeClr val="tx1"/>
                </a:solidFill>
                <a:latin typeface="+mn-lt"/>
                <a:ea typeface="+mn-ea"/>
                <a:cs typeface="+mn-cs"/>
              </a:rPr>
              <a:t>replacement item purchased. It can also be useful to ask if the guest requires an item to replace the one that is being repaired. You may be required to obtain a quotation for the work to be done before authorising the repairs. </a:t>
            </a:r>
          </a:p>
          <a:p>
            <a:pPr lvl="0">
              <a:buFont typeface="Arial" pitchFamily="34" charset="0"/>
              <a:buChar char="•"/>
            </a:pPr>
            <a:r>
              <a:rPr lang="en-AU" sz="1200" kern="1200" dirty="0" smtClean="0">
                <a:solidFill>
                  <a:schemeClr val="tx1"/>
                </a:solidFill>
                <a:latin typeface="+mn-lt"/>
                <a:ea typeface="+mn-ea"/>
                <a:cs typeface="+mn-cs"/>
              </a:rPr>
              <a:t> Determine when the guest needs the item.</a:t>
            </a:r>
            <a:r>
              <a:rPr lang="en-AU" sz="1200" kern="1200" baseline="0" dirty="0" smtClean="0">
                <a:solidFill>
                  <a:schemeClr val="tx1"/>
                </a:solidFill>
                <a:latin typeface="+mn-lt"/>
                <a:ea typeface="+mn-ea"/>
                <a:cs typeface="+mn-cs"/>
              </a:rPr>
              <a:t> T</a:t>
            </a:r>
            <a:r>
              <a:rPr lang="en-AU" sz="1200" kern="1200" dirty="0" smtClean="0">
                <a:solidFill>
                  <a:schemeClr val="tx1"/>
                </a:solidFill>
                <a:latin typeface="+mn-lt"/>
                <a:ea typeface="+mn-ea"/>
                <a:cs typeface="+mn-cs"/>
              </a:rPr>
              <a:t>his should be passed on to the repairer indicating any urgency accompanying the need for the repairs. Where the repairer is unable to meet these time-related demands the guest must be immediately notified so they can make appropriate decisions based on this feedback</a:t>
            </a:r>
            <a:r>
              <a:rPr lang="en-AU" sz="1200" kern="1200" baseline="0" dirty="0" smtClean="0">
                <a:solidFill>
                  <a:schemeClr val="tx1"/>
                </a:solidFill>
                <a:latin typeface="+mn-lt"/>
                <a:ea typeface="+mn-ea"/>
                <a:cs typeface="+mn-cs"/>
              </a:rPr>
              <a:t> or </a:t>
            </a:r>
            <a:r>
              <a:rPr lang="en-AU" sz="1200" kern="1200" dirty="0" smtClean="0">
                <a:solidFill>
                  <a:schemeClr val="tx1"/>
                </a:solidFill>
                <a:latin typeface="+mn-lt"/>
                <a:ea typeface="+mn-ea"/>
                <a:cs typeface="+mn-cs"/>
              </a:rPr>
              <a:t>information.</a:t>
            </a:r>
          </a:p>
          <a:p>
            <a:pPr lvl="0">
              <a:buFont typeface="Arial" pitchFamily="34" charset="0"/>
              <a:buChar char="•"/>
            </a:pPr>
            <a:r>
              <a:rPr lang="en-AU" sz="1200" kern="1200" dirty="0" smtClean="0">
                <a:solidFill>
                  <a:schemeClr val="tx1"/>
                </a:solidFill>
                <a:latin typeface="+mn-lt"/>
                <a:ea typeface="+mn-ea"/>
                <a:cs typeface="+mn-cs"/>
              </a:rPr>
              <a:t> Get things moving.</a:t>
            </a:r>
            <a:r>
              <a:rPr lang="en-AU" sz="1200" kern="1200" baseline="0" dirty="0" smtClean="0">
                <a:solidFill>
                  <a:schemeClr val="tx1"/>
                </a:solidFill>
                <a:latin typeface="+mn-lt"/>
                <a:ea typeface="+mn-ea"/>
                <a:cs typeface="+mn-cs"/>
              </a:rPr>
              <a:t> Y</a:t>
            </a:r>
            <a:r>
              <a:rPr lang="en-AU" sz="1200" kern="1200" dirty="0" smtClean="0">
                <a:solidFill>
                  <a:schemeClr val="tx1"/>
                </a:solidFill>
                <a:latin typeface="+mn-lt"/>
                <a:ea typeface="+mn-ea"/>
                <a:cs typeface="+mn-cs"/>
              </a:rPr>
              <a:t>ou must immediately arrange</a:t>
            </a:r>
            <a:r>
              <a:rPr lang="en-AU" sz="1200" kern="1200" baseline="0" dirty="0" smtClean="0">
                <a:solidFill>
                  <a:schemeClr val="tx1"/>
                </a:solidFill>
                <a:latin typeface="+mn-lt"/>
                <a:ea typeface="+mn-ea"/>
                <a:cs typeface="+mn-cs"/>
              </a:rPr>
              <a:t> </a:t>
            </a:r>
            <a:r>
              <a:rPr lang="en-AU" sz="1200" kern="1200" dirty="0" smtClean="0">
                <a:solidFill>
                  <a:schemeClr val="tx1"/>
                </a:solidFill>
                <a:latin typeface="+mn-lt"/>
                <a:ea typeface="+mn-ea"/>
                <a:cs typeface="+mn-cs"/>
              </a:rPr>
              <a:t>for the item needing repairs to be taken to the appropriate business, or for it to be collected as soon as possible from the venue. You, or other venue staff, may need to personally take the article where it needs to go.</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AU" sz="1200" kern="1200" dirty="0" smtClean="0">
              <a:solidFill>
                <a:schemeClr val="tx1"/>
              </a:solidFill>
              <a:latin typeface="+mn-lt"/>
              <a:ea typeface="+mn-ea"/>
              <a:cs typeface="+mn-cs"/>
            </a:endParaRP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112</a:t>
            </a:fld>
            <a:endParaRPr lang="en-US" dirty="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Trainer states to trainees that </a:t>
            </a:r>
            <a:r>
              <a:rPr lang="en-AU" dirty="0" smtClean="0"/>
              <a:t>guests</a:t>
            </a:r>
            <a:r>
              <a:rPr lang="en-AU" baseline="0" dirty="0" smtClean="0"/>
              <a:t> commonly require valets to make bookings (</a:t>
            </a:r>
            <a:r>
              <a:rPr lang="en-AU" sz="1200" kern="1200" dirty="0" smtClean="0">
                <a:solidFill>
                  <a:schemeClr val="tx1"/>
                </a:solidFill>
                <a:latin typeface="+mn-lt"/>
                <a:ea typeface="+mn-ea"/>
                <a:cs typeface="+mn-cs"/>
              </a:rPr>
              <a:t>for travel, accommodation, theatre, dining, excursions and tours)</a:t>
            </a:r>
            <a:r>
              <a:rPr lang="en-AU" baseline="0" dirty="0" smtClean="0"/>
              <a:t> indicating steps in the process are</a:t>
            </a:r>
            <a:r>
              <a:rPr lang="en-AU" sz="1200" kern="1200" dirty="0" smtClean="0">
                <a:solidFill>
                  <a:schemeClr val="tx1"/>
                </a:solidFill>
                <a:latin typeface="+mn-lt"/>
                <a:ea typeface="+mn-ea"/>
                <a:cs typeface="+mn-cs"/>
              </a:rPr>
              <a:t>:</a:t>
            </a:r>
          </a:p>
          <a:p>
            <a:pPr lvl="0">
              <a:buFont typeface="Arial" pitchFamily="34" charset="0"/>
              <a:buChar char="•"/>
            </a:pPr>
            <a:r>
              <a:rPr lang="en-AU" sz="1200" kern="1200" dirty="0" smtClean="0">
                <a:solidFill>
                  <a:schemeClr val="tx1"/>
                </a:solidFill>
                <a:latin typeface="+mn-lt"/>
                <a:ea typeface="+mn-ea"/>
                <a:cs typeface="+mn-cs"/>
              </a:rPr>
              <a:t> Obtain necessary detail from the guest, advising or making recommendations and suggestions as appropriate:</a:t>
            </a:r>
          </a:p>
          <a:p>
            <a:pPr lvl="1">
              <a:buFont typeface="Arial" pitchFamily="34" charset="0"/>
              <a:buChar char="•"/>
            </a:pPr>
            <a:r>
              <a:rPr lang="en-AU" sz="1200" kern="1200" dirty="0" smtClean="0">
                <a:solidFill>
                  <a:schemeClr val="tx1"/>
                </a:solidFill>
                <a:latin typeface="+mn-lt"/>
                <a:ea typeface="+mn-ea"/>
                <a:cs typeface="+mn-cs"/>
              </a:rPr>
              <a:t> Destination, trip, tour or business</a:t>
            </a:r>
          </a:p>
          <a:p>
            <a:pPr lvl="1">
              <a:buFont typeface="Arial" pitchFamily="34" charset="0"/>
              <a:buChar char="•"/>
            </a:pPr>
            <a:r>
              <a:rPr lang="en-AU" sz="1200" kern="1200" dirty="0" smtClean="0">
                <a:solidFill>
                  <a:schemeClr val="tx1"/>
                </a:solidFill>
                <a:latin typeface="+mn-lt"/>
                <a:ea typeface="+mn-ea"/>
                <a:cs typeface="+mn-cs"/>
              </a:rPr>
              <a:t> Dates/s and time/s</a:t>
            </a:r>
          </a:p>
          <a:p>
            <a:pPr lvl="1">
              <a:buFont typeface="Arial" pitchFamily="34" charset="0"/>
              <a:buChar char="•"/>
            </a:pPr>
            <a:r>
              <a:rPr lang="en-AU" sz="1200" kern="1200" dirty="0" smtClean="0">
                <a:solidFill>
                  <a:schemeClr val="tx1"/>
                </a:solidFill>
                <a:latin typeface="+mn-lt"/>
                <a:ea typeface="+mn-ea"/>
                <a:cs typeface="+mn-cs"/>
              </a:rPr>
              <a:t> Number of reservations required</a:t>
            </a:r>
          </a:p>
          <a:p>
            <a:pPr lvl="1">
              <a:buFont typeface="Arial" pitchFamily="34" charset="0"/>
              <a:buChar char="•"/>
            </a:pPr>
            <a:r>
              <a:rPr lang="en-AU" sz="1200" kern="1200" dirty="0" smtClean="0">
                <a:solidFill>
                  <a:schemeClr val="tx1"/>
                </a:solidFill>
                <a:latin typeface="+mn-lt"/>
                <a:ea typeface="+mn-ea"/>
                <a:cs typeface="+mn-cs"/>
              </a:rPr>
              <a:t> Budget</a:t>
            </a:r>
          </a:p>
          <a:p>
            <a:pPr lvl="1">
              <a:buFont typeface="Arial" pitchFamily="34" charset="0"/>
              <a:buChar char="•"/>
            </a:pPr>
            <a:r>
              <a:rPr lang="en-AU" sz="1200" kern="1200" dirty="0" smtClean="0">
                <a:solidFill>
                  <a:schemeClr val="tx1"/>
                </a:solidFill>
                <a:latin typeface="+mn-lt"/>
                <a:ea typeface="+mn-ea"/>
                <a:cs typeface="+mn-cs"/>
              </a:rPr>
              <a:t> Preferences – for seating, travel, options: always try to obtain a second preference in case the first choice is unavailable</a:t>
            </a:r>
          </a:p>
          <a:p>
            <a:pPr lvl="0">
              <a:buFont typeface="Arial" pitchFamily="34" charset="0"/>
              <a:buChar char="•"/>
            </a:pPr>
            <a:r>
              <a:rPr lang="en-AU" sz="1200" kern="1200" dirty="0" smtClean="0">
                <a:solidFill>
                  <a:schemeClr val="tx1"/>
                </a:solidFill>
                <a:latin typeface="+mn-lt"/>
                <a:ea typeface="+mn-ea"/>
                <a:cs typeface="+mn-cs"/>
              </a:rPr>
              <a:t> Contact necessary businesses to enquire and:</a:t>
            </a:r>
          </a:p>
          <a:p>
            <a:pPr lvl="1">
              <a:buFont typeface="Arial" pitchFamily="34" charset="0"/>
              <a:buChar char="•"/>
            </a:pPr>
            <a:r>
              <a:rPr lang="en-AU" sz="1200" kern="1200" dirty="0" smtClean="0">
                <a:solidFill>
                  <a:schemeClr val="tx1"/>
                </a:solidFill>
                <a:latin typeface="+mn-lt"/>
                <a:ea typeface="+mn-ea"/>
                <a:cs typeface="+mn-cs"/>
              </a:rPr>
              <a:t> Make bookings as required – if possible</a:t>
            </a:r>
          </a:p>
          <a:p>
            <a:pPr lvl="1">
              <a:buFont typeface="Arial" pitchFamily="34" charset="0"/>
              <a:buChar char="•"/>
            </a:pPr>
            <a:r>
              <a:rPr lang="en-AU" sz="1200" kern="1200" dirty="0" smtClean="0">
                <a:solidFill>
                  <a:schemeClr val="tx1"/>
                </a:solidFill>
                <a:latin typeface="+mn-lt"/>
                <a:ea typeface="+mn-ea"/>
                <a:cs typeface="+mn-cs"/>
              </a:rPr>
              <a:t> Confirm reservations – repeating/verifying booking details </a:t>
            </a:r>
          </a:p>
          <a:p>
            <a:pPr lvl="1">
              <a:buFont typeface="Arial" pitchFamily="34" charset="0"/>
              <a:buChar char="•"/>
            </a:pPr>
            <a:r>
              <a:rPr lang="en-AU" sz="1200" kern="1200" dirty="0" smtClean="0">
                <a:solidFill>
                  <a:schemeClr val="tx1"/>
                </a:solidFill>
                <a:latin typeface="+mn-lt"/>
                <a:ea typeface="+mn-ea"/>
                <a:cs typeface="+mn-cs"/>
              </a:rPr>
              <a:t> Pay for reservations – where necessary: ensure relevant discounts and commissions are obtained</a:t>
            </a:r>
          </a:p>
          <a:p>
            <a:pPr lvl="1">
              <a:buFont typeface="Arial" pitchFamily="34" charset="0"/>
              <a:buChar char="•"/>
            </a:pPr>
            <a:r>
              <a:rPr lang="en-AU" sz="1200" kern="1200" dirty="0" smtClean="0">
                <a:solidFill>
                  <a:schemeClr val="tx1"/>
                </a:solidFill>
                <a:latin typeface="+mn-lt"/>
                <a:ea typeface="+mn-ea"/>
                <a:cs typeface="+mn-cs"/>
              </a:rPr>
              <a:t> Obtain documentation – if relevant</a:t>
            </a:r>
          </a:p>
          <a:p>
            <a:pPr lvl="0">
              <a:buFont typeface="Arial" pitchFamily="34" charset="0"/>
              <a:buChar char="•"/>
            </a:pPr>
            <a:r>
              <a:rPr lang="en-AU" sz="1200" kern="1200" dirty="0" smtClean="0">
                <a:solidFill>
                  <a:schemeClr val="tx1"/>
                </a:solidFill>
                <a:latin typeface="+mn-lt"/>
                <a:ea typeface="+mn-ea"/>
                <a:cs typeface="+mn-cs"/>
              </a:rPr>
              <a:t> Forward documentation (receipts, confirmations, associated terms and conditions, seating allocations) where appropriate:</a:t>
            </a:r>
          </a:p>
          <a:p>
            <a:pPr lvl="1">
              <a:buFont typeface="Arial" pitchFamily="34" charset="0"/>
              <a:buChar char="•"/>
            </a:pPr>
            <a:r>
              <a:rPr lang="en-AU" sz="1200" kern="1200" dirty="0" smtClean="0">
                <a:solidFill>
                  <a:schemeClr val="tx1"/>
                </a:solidFill>
                <a:latin typeface="+mn-lt"/>
                <a:ea typeface="+mn-ea"/>
                <a:cs typeface="+mn-cs"/>
              </a:rPr>
              <a:t> To guest for their use and reference:</a:t>
            </a:r>
          </a:p>
          <a:p>
            <a:pPr lvl="2">
              <a:buFont typeface="Arial" pitchFamily="34" charset="0"/>
              <a:buChar char="•"/>
            </a:pPr>
            <a:r>
              <a:rPr lang="en-AU" sz="1200" kern="1200" dirty="0" smtClean="0">
                <a:solidFill>
                  <a:schemeClr val="tx1"/>
                </a:solidFill>
                <a:latin typeface="+mn-lt"/>
                <a:ea typeface="+mn-ea"/>
                <a:cs typeface="+mn-cs"/>
              </a:rPr>
              <a:t> Explain variations to original requirements if applicable</a:t>
            </a:r>
          </a:p>
          <a:p>
            <a:pPr lvl="2">
              <a:buFont typeface="Arial" pitchFamily="34" charset="0"/>
              <a:buChar char="•"/>
            </a:pPr>
            <a:r>
              <a:rPr lang="en-AU" sz="1200" kern="1200" dirty="0" smtClean="0">
                <a:solidFill>
                  <a:schemeClr val="tx1"/>
                </a:solidFill>
                <a:latin typeface="+mn-lt"/>
                <a:ea typeface="+mn-ea"/>
                <a:cs typeface="+mn-cs"/>
              </a:rPr>
              <a:t> Verify details of the reservation</a:t>
            </a:r>
          </a:p>
          <a:p>
            <a:pPr lvl="1">
              <a:buFont typeface="Arial" pitchFamily="34" charset="0"/>
              <a:buChar char="•"/>
            </a:pPr>
            <a:r>
              <a:rPr lang="en-AU" sz="1200" kern="1200" dirty="0" smtClean="0">
                <a:solidFill>
                  <a:schemeClr val="tx1"/>
                </a:solidFill>
                <a:latin typeface="+mn-lt"/>
                <a:ea typeface="+mn-ea"/>
                <a:cs typeface="+mn-cs"/>
              </a:rPr>
              <a:t> To accounts department to enable charges for bookings to be claimed back from guest where reservations have included payment by the venue on behalf of the guest.</a:t>
            </a:r>
          </a:p>
          <a:p>
            <a:pPr>
              <a:buFont typeface="Arial" pitchFamily="34" charset="0"/>
              <a:buChar char="•"/>
            </a:pPr>
            <a:r>
              <a:rPr lang="en-AU" sz="1200" kern="1200" dirty="0" smtClean="0">
                <a:solidFill>
                  <a:schemeClr val="tx1"/>
                </a:solidFill>
                <a:latin typeface="+mn-lt"/>
                <a:ea typeface="+mn-ea"/>
                <a:cs typeface="+mn-cs"/>
              </a:rPr>
              <a:t> In some cases, the guest will ask for reservations which will be difficult to make. In these cases, the influence of the venue and the personal contacts of the Concierge are used to maximise the effort made on the guest’s behalf.</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AU" sz="1200" kern="1200" dirty="0" smtClean="0">
              <a:solidFill>
                <a:schemeClr val="tx1"/>
              </a:solidFill>
              <a:latin typeface="+mn-lt"/>
              <a:ea typeface="+mn-ea"/>
              <a:cs typeface="+mn-cs"/>
            </a:endParaRP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113</a:t>
            </a:fld>
            <a:endParaRPr lang="en-US" dirty="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i="1" kern="1200" dirty="0" smtClean="0">
                <a:solidFill>
                  <a:schemeClr val="tx1"/>
                </a:solidFill>
                <a:latin typeface="+mn-lt"/>
                <a:ea typeface="+mn-ea"/>
                <a:cs typeface="+mn-cs"/>
              </a:rPr>
              <a:t>Making sundry purchases</a:t>
            </a:r>
          </a:p>
          <a:p>
            <a:pPr>
              <a:buFont typeface="Arial" pitchFamily="34" charset="0"/>
              <a:buChar char="•"/>
            </a:pPr>
            <a:r>
              <a:rPr lang="en-AU" sz="1200" kern="1200" dirty="0" smtClean="0">
                <a:solidFill>
                  <a:schemeClr val="tx1"/>
                </a:solidFill>
                <a:latin typeface="+mn-lt"/>
                <a:ea typeface="+mn-ea"/>
                <a:cs typeface="+mn-cs"/>
              </a:rPr>
              <a:t> Items may be purchased from in-house shops or departments or from outside business (specialist suppliers). Purchases from internal shops or departments are commonly charged directly to the guest’s account. Sundry purchases from external businesses are usually handled as a disbursement being charged to the venue account, or paid for in cash or by credit card.</a:t>
            </a:r>
            <a:r>
              <a:rPr lang="en-AU" sz="1200" kern="1200" baseline="0" dirty="0" smtClean="0">
                <a:solidFill>
                  <a:schemeClr val="tx1"/>
                </a:solidFill>
                <a:latin typeface="+mn-lt"/>
                <a:ea typeface="+mn-ea"/>
                <a:cs typeface="+mn-cs"/>
              </a:rPr>
              <a:t> C</a:t>
            </a:r>
            <a:r>
              <a:rPr lang="en-AU" sz="1200" kern="1200" dirty="0" smtClean="0">
                <a:solidFill>
                  <a:schemeClr val="tx1"/>
                </a:solidFill>
                <a:latin typeface="+mn-lt"/>
                <a:ea typeface="+mn-ea"/>
                <a:cs typeface="+mn-cs"/>
              </a:rPr>
              <a:t>harges are then re-couped from the guest.</a:t>
            </a:r>
          </a:p>
          <a:p>
            <a:pPr>
              <a:buFont typeface="Arial" pitchFamily="34" charset="0"/>
              <a:buChar char="•"/>
            </a:pPr>
            <a:r>
              <a:rPr lang="en-AU" sz="1200" kern="1200" dirty="0" smtClean="0">
                <a:solidFill>
                  <a:schemeClr val="tx1"/>
                </a:solidFill>
                <a:latin typeface="+mn-lt"/>
                <a:ea typeface="+mn-ea"/>
                <a:cs typeface="+mn-cs"/>
              </a:rPr>
              <a:t> There is no end to the list of sundry items a guest may require a valet to purchase.</a:t>
            </a:r>
            <a:r>
              <a:rPr lang="en-AU" sz="1200" kern="1200" baseline="0" dirty="0" smtClean="0">
                <a:solidFill>
                  <a:schemeClr val="tx1"/>
                </a:solidFill>
                <a:latin typeface="+mn-lt"/>
                <a:ea typeface="+mn-ea"/>
                <a:cs typeface="+mn-cs"/>
              </a:rPr>
              <a:t> E</a:t>
            </a:r>
            <a:r>
              <a:rPr lang="en-AU" sz="1200" kern="1200" dirty="0" smtClean="0">
                <a:solidFill>
                  <a:schemeClr val="tx1"/>
                </a:solidFill>
                <a:latin typeface="+mn-lt"/>
                <a:ea typeface="+mn-ea"/>
                <a:cs typeface="+mn-cs"/>
              </a:rPr>
              <a:t>xamples include:</a:t>
            </a:r>
          </a:p>
          <a:p>
            <a:pPr lvl="1">
              <a:buFont typeface="Arial" pitchFamily="34" charset="0"/>
              <a:buChar char="•"/>
            </a:pPr>
            <a:r>
              <a:rPr lang="en-AU" sz="1200" kern="1200" dirty="0" smtClean="0">
                <a:solidFill>
                  <a:schemeClr val="tx1"/>
                </a:solidFill>
                <a:latin typeface="+mn-lt"/>
                <a:ea typeface="+mn-ea"/>
                <a:cs typeface="+mn-cs"/>
              </a:rPr>
              <a:t> Flowers</a:t>
            </a:r>
          </a:p>
          <a:p>
            <a:pPr lvl="1">
              <a:buFont typeface="Arial" pitchFamily="34" charset="0"/>
              <a:buChar char="•"/>
            </a:pPr>
            <a:r>
              <a:rPr lang="en-AU" sz="1200" kern="1200" dirty="0" smtClean="0">
                <a:solidFill>
                  <a:schemeClr val="tx1"/>
                </a:solidFill>
                <a:latin typeface="+mn-lt"/>
                <a:ea typeface="+mn-ea"/>
                <a:cs typeface="+mn-cs"/>
              </a:rPr>
              <a:t> Gifts</a:t>
            </a:r>
          </a:p>
          <a:p>
            <a:pPr lvl="1">
              <a:buFont typeface="Arial" pitchFamily="34" charset="0"/>
              <a:buChar char="•"/>
            </a:pPr>
            <a:r>
              <a:rPr lang="en-AU" sz="1200" kern="1200" dirty="0" smtClean="0">
                <a:solidFill>
                  <a:schemeClr val="tx1"/>
                </a:solidFill>
                <a:latin typeface="+mn-lt"/>
                <a:ea typeface="+mn-ea"/>
                <a:cs typeface="+mn-cs"/>
              </a:rPr>
              <a:t> Special need items – such as items the guest has forgotten, and/or replacement items for damaged or lost property.</a:t>
            </a:r>
          </a:p>
          <a:p>
            <a:r>
              <a:rPr lang="en-AU" sz="1200" b="1" i="1" kern="1200" dirty="0" smtClean="0">
                <a:solidFill>
                  <a:schemeClr val="tx1"/>
                </a:solidFill>
                <a:latin typeface="+mn-lt"/>
                <a:ea typeface="+mn-ea"/>
                <a:cs typeface="+mn-cs"/>
              </a:rPr>
              <a:t>Responding to unusual circumstances</a:t>
            </a:r>
          </a:p>
          <a:p>
            <a:r>
              <a:rPr lang="en-AU" sz="1200" kern="1200" dirty="0" smtClean="0">
                <a:solidFill>
                  <a:schemeClr val="tx1"/>
                </a:solidFill>
                <a:latin typeface="+mn-lt"/>
                <a:ea typeface="+mn-ea"/>
                <a:cs typeface="+mn-cs"/>
              </a:rPr>
              <a:t>The valet is also usually the first point of contact for the guest when an ‘unusual circumstance’ occurs and there is a need to address it. While the valet is not expected to personally deal with</a:t>
            </a:r>
            <a:r>
              <a:rPr lang="en-AU" sz="1200" kern="1200" baseline="0" dirty="0" smtClean="0">
                <a:solidFill>
                  <a:schemeClr val="tx1"/>
                </a:solidFill>
                <a:latin typeface="+mn-lt"/>
                <a:ea typeface="+mn-ea"/>
                <a:cs typeface="+mn-cs"/>
              </a:rPr>
              <a:t> </a:t>
            </a:r>
            <a:r>
              <a:rPr lang="en-AU" sz="1200" kern="1200" dirty="0" smtClean="0">
                <a:solidFill>
                  <a:schemeClr val="tx1"/>
                </a:solidFill>
                <a:latin typeface="+mn-lt"/>
                <a:ea typeface="+mn-ea"/>
                <a:cs typeface="+mn-cs"/>
              </a:rPr>
              <a:t>all of these situations, they are expected to notify others so </a:t>
            </a:r>
            <a:r>
              <a:rPr lang="en-AU" sz="1200" i="1" kern="1200" dirty="0" smtClean="0">
                <a:solidFill>
                  <a:schemeClr val="tx1"/>
                </a:solidFill>
                <a:latin typeface="+mn-lt"/>
                <a:ea typeface="+mn-ea"/>
                <a:cs typeface="+mn-cs"/>
              </a:rPr>
              <a:t>they</a:t>
            </a:r>
            <a:r>
              <a:rPr lang="en-AU" sz="1200" kern="1200" dirty="0" smtClean="0">
                <a:solidFill>
                  <a:schemeClr val="tx1"/>
                </a:solidFill>
                <a:latin typeface="+mn-lt"/>
                <a:ea typeface="+mn-ea"/>
                <a:cs typeface="+mn-cs"/>
              </a:rPr>
              <a:t> can deal with the situation. For example:</a:t>
            </a:r>
          </a:p>
          <a:p>
            <a:pPr lvl="0">
              <a:buFont typeface="Arial" pitchFamily="34" charset="0"/>
              <a:buChar char="•"/>
            </a:pPr>
            <a:r>
              <a:rPr lang="en-AU" sz="1200" kern="1200" dirty="0" smtClean="0">
                <a:solidFill>
                  <a:schemeClr val="tx1"/>
                </a:solidFill>
                <a:latin typeface="+mn-lt"/>
                <a:ea typeface="+mn-ea"/>
                <a:cs typeface="+mn-cs"/>
              </a:rPr>
              <a:t> A complaint from the VIP guest about noise in an adjoining room.</a:t>
            </a:r>
            <a:r>
              <a:rPr lang="en-AU" sz="1200" kern="1200" baseline="0" dirty="0" smtClean="0">
                <a:solidFill>
                  <a:schemeClr val="tx1"/>
                </a:solidFill>
                <a:latin typeface="+mn-lt"/>
                <a:ea typeface="+mn-ea"/>
                <a:cs typeface="+mn-cs"/>
              </a:rPr>
              <a:t> T</a:t>
            </a:r>
            <a:r>
              <a:rPr lang="en-AU" sz="1200" kern="1200" dirty="0" smtClean="0">
                <a:solidFill>
                  <a:schemeClr val="tx1"/>
                </a:solidFill>
                <a:latin typeface="+mn-lt"/>
                <a:ea typeface="+mn-ea"/>
                <a:cs typeface="+mn-cs"/>
              </a:rPr>
              <a:t>he valet would contact Management, Front Office or Security to handle the noise, as opposed to knocking on the door and asking people to modify their behaviour</a:t>
            </a:r>
          </a:p>
          <a:p>
            <a:pPr lvl="0">
              <a:buFont typeface="Arial" pitchFamily="34" charset="0"/>
              <a:buChar char="•"/>
            </a:pPr>
            <a:r>
              <a:rPr lang="en-AU" sz="1200" kern="1200" dirty="0" smtClean="0">
                <a:solidFill>
                  <a:schemeClr val="tx1"/>
                </a:solidFill>
                <a:latin typeface="+mn-lt"/>
                <a:ea typeface="+mn-ea"/>
                <a:cs typeface="+mn-cs"/>
              </a:rPr>
              <a:t> A situation where an item in the room is not working.</a:t>
            </a:r>
            <a:r>
              <a:rPr lang="en-AU" sz="1200" kern="1200" baseline="0" dirty="0" smtClean="0">
                <a:solidFill>
                  <a:schemeClr val="tx1"/>
                </a:solidFill>
                <a:latin typeface="+mn-lt"/>
                <a:ea typeface="+mn-ea"/>
                <a:cs typeface="+mn-cs"/>
              </a:rPr>
              <a:t> T</a:t>
            </a:r>
            <a:r>
              <a:rPr lang="en-AU" sz="1200" kern="1200" dirty="0" smtClean="0">
                <a:solidFill>
                  <a:schemeClr val="tx1"/>
                </a:solidFill>
                <a:latin typeface="+mn-lt"/>
                <a:ea typeface="+mn-ea"/>
                <a:cs typeface="+mn-cs"/>
              </a:rPr>
              <a:t>he valet would contact Housekeeping to arrange for a replacement item, or contact Maintenance to undertake repairs. The valet would not be expected to fix the item.</a:t>
            </a:r>
          </a:p>
          <a:p>
            <a:r>
              <a:rPr lang="en-AU" sz="1200" kern="1200" dirty="0" smtClean="0">
                <a:solidFill>
                  <a:schemeClr val="tx1"/>
                </a:solidFill>
                <a:latin typeface="+mn-lt"/>
                <a:ea typeface="+mn-ea"/>
                <a:cs typeface="+mn-cs"/>
              </a:rPr>
              <a:t>In all ‘unusual circumstances’:</a:t>
            </a:r>
          </a:p>
          <a:p>
            <a:pPr lvl="0">
              <a:buFont typeface="Arial" pitchFamily="34" charset="0"/>
              <a:buChar char="•"/>
            </a:pPr>
            <a:r>
              <a:rPr lang="en-AU" sz="1200" kern="1200" dirty="0" smtClean="0">
                <a:solidFill>
                  <a:schemeClr val="tx1"/>
                </a:solidFill>
                <a:latin typeface="+mn-lt"/>
                <a:ea typeface="+mn-ea"/>
                <a:cs typeface="+mn-cs"/>
              </a:rPr>
              <a:t> The safety of the guest, their party and the valet is the primary consideration</a:t>
            </a:r>
          </a:p>
          <a:p>
            <a:pPr lvl="0">
              <a:buFont typeface="Arial" pitchFamily="34" charset="0"/>
              <a:buChar char="•"/>
            </a:pPr>
            <a:r>
              <a:rPr lang="en-AU" sz="1200" kern="1200" dirty="0" smtClean="0">
                <a:solidFill>
                  <a:schemeClr val="tx1"/>
                </a:solidFill>
                <a:latin typeface="+mn-lt"/>
                <a:ea typeface="+mn-ea"/>
                <a:cs typeface="+mn-cs"/>
              </a:rPr>
              <a:t> The security of guest and venue property is a secondary concern</a:t>
            </a:r>
          </a:p>
          <a:p>
            <a:pPr lvl="0">
              <a:buFont typeface="Arial" pitchFamily="34" charset="0"/>
              <a:buChar char="•"/>
            </a:pPr>
            <a:r>
              <a:rPr lang="en-AU" sz="1200" kern="1200" dirty="0" smtClean="0">
                <a:solidFill>
                  <a:schemeClr val="tx1"/>
                </a:solidFill>
                <a:latin typeface="+mn-lt"/>
                <a:ea typeface="+mn-ea"/>
                <a:cs typeface="+mn-cs"/>
              </a:rPr>
              <a:t> Immediate action must be taken to address the situation and notify the appropriate person, department or external authority</a:t>
            </a:r>
          </a:p>
          <a:p>
            <a:pPr lvl="0">
              <a:buFont typeface="Arial" pitchFamily="34" charset="0"/>
              <a:buChar char="•"/>
            </a:pPr>
            <a:r>
              <a:rPr lang="en-AU" sz="1200" kern="1200" dirty="0" smtClean="0">
                <a:solidFill>
                  <a:schemeClr val="tx1"/>
                </a:solidFill>
                <a:latin typeface="+mn-lt"/>
                <a:ea typeface="+mn-ea"/>
                <a:cs typeface="+mn-cs"/>
              </a:rPr>
              <a:t> House policies and procedures must be implemented,</a:t>
            </a:r>
            <a:r>
              <a:rPr lang="en-AU" sz="1200" kern="1200" baseline="0" dirty="0" smtClean="0">
                <a:solidFill>
                  <a:schemeClr val="tx1"/>
                </a:solidFill>
                <a:latin typeface="+mn-lt"/>
                <a:ea typeface="+mn-ea"/>
                <a:cs typeface="+mn-cs"/>
              </a:rPr>
              <a:t> f</a:t>
            </a:r>
            <a:r>
              <a:rPr lang="en-AU" sz="1200" kern="1200" dirty="0" smtClean="0">
                <a:solidFill>
                  <a:schemeClr val="tx1"/>
                </a:solidFill>
                <a:latin typeface="+mn-lt"/>
                <a:ea typeface="+mn-ea"/>
                <a:cs typeface="+mn-cs"/>
              </a:rPr>
              <a:t>or example as they apply to dealing with ‘Difficult guests’, ‘Security breaches’, or ‘Evacuation’ </a:t>
            </a:r>
          </a:p>
          <a:p>
            <a:pPr lvl="0">
              <a:buFont typeface="Arial" pitchFamily="34" charset="0"/>
              <a:buChar char="•"/>
            </a:pPr>
            <a:r>
              <a:rPr lang="en-AU" sz="1200" kern="1200" dirty="0" smtClean="0">
                <a:solidFill>
                  <a:schemeClr val="tx1"/>
                </a:solidFill>
                <a:latin typeface="+mn-lt"/>
                <a:ea typeface="+mn-ea"/>
                <a:cs typeface="+mn-cs"/>
              </a:rPr>
              <a:t> The guest (or their representative) must be kept advised of what action has been taken to address the situation and what will occur as a result.</a:t>
            </a:r>
          </a:p>
          <a:p>
            <a:pPr>
              <a:buFont typeface="Arial" pitchFamily="34" charset="0"/>
              <a:buNone/>
            </a:pPr>
            <a:r>
              <a:rPr lang="en-US" b="1" i="1" dirty="0" smtClean="0"/>
              <a:t>Arranging for room service</a:t>
            </a:r>
          </a:p>
          <a:p>
            <a:pPr>
              <a:buFont typeface="Arial" pitchFamily="34" charset="0"/>
              <a:buNone/>
            </a:pPr>
            <a:r>
              <a:rPr lang="en-US" b="0" i="0" dirty="0" smtClean="0"/>
              <a:t>This can relate to the service of snacks and drinks, the ordering and service of a full meal in the room for the guest and their party, and/or the provision of small in-room functions.</a:t>
            </a:r>
          </a:p>
          <a:p>
            <a:pPr>
              <a:buFont typeface="Arial" pitchFamily="34" charset="0"/>
              <a:buNone/>
            </a:pPr>
            <a:r>
              <a:rPr lang="en-US" b="0" i="0" dirty="0" smtClean="0"/>
              <a:t>The valet may be required to:</a:t>
            </a:r>
          </a:p>
          <a:p>
            <a:pPr>
              <a:buFont typeface="Arial" pitchFamily="34" charset="0"/>
              <a:buChar char="•"/>
            </a:pPr>
            <a:r>
              <a:rPr lang="en-US" b="0" i="0" dirty="0" smtClean="0"/>
              <a:t> Advise on what is available</a:t>
            </a:r>
          </a:p>
          <a:p>
            <a:pPr>
              <a:buFont typeface="Arial" pitchFamily="34" charset="0"/>
              <a:buChar char="•"/>
            </a:pPr>
            <a:r>
              <a:rPr lang="en-US" b="0" i="0" dirty="0" smtClean="0"/>
              <a:t> Relay the order to Room Service</a:t>
            </a:r>
          </a:p>
          <a:p>
            <a:pPr>
              <a:buFont typeface="Arial" pitchFamily="34" charset="0"/>
              <a:buChar char="•"/>
            </a:pPr>
            <a:r>
              <a:rPr lang="en-US" b="0" i="0" dirty="0" smtClean="0"/>
              <a:t> Assist with the service of items ordered – or this may be the sole job of Room Service staff</a:t>
            </a:r>
          </a:p>
          <a:p>
            <a:pPr>
              <a:buFont typeface="Arial" pitchFamily="34" charset="0"/>
              <a:buNone/>
            </a:pPr>
            <a:endParaRPr lang="en-US" b="0" i="0"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114</a:t>
            </a:fld>
            <a:endParaRPr lang="en-US" dirty="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kern="1200" dirty="0" smtClean="0">
                <a:solidFill>
                  <a:schemeClr val="tx1"/>
                </a:solidFill>
                <a:latin typeface="+mn-lt"/>
                <a:ea typeface="+mn-ea"/>
                <a:cs typeface="+mn-cs"/>
              </a:rPr>
              <a:t>Trainer advises trainees all guests who receive valet service are regarded by venues as VIP guests and merit special treatment and services, explaining:</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200" kern="1200" dirty="0" smtClean="0">
                <a:solidFill>
                  <a:schemeClr val="tx1"/>
                </a:solidFill>
                <a:latin typeface="+mn-lt"/>
                <a:ea typeface="+mn-ea"/>
                <a:cs typeface="+mn-cs"/>
              </a:rPr>
              <a:t> Guests do not have to ask for the special treatment and services in order to receive them</a:t>
            </a:r>
            <a:r>
              <a:rPr lang="en-AU" sz="1200" kern="1200" baseline="0" dirty="0" smtClean="0">
                <a:solidFill>
                  <a:schemeClr val="tx1"/>
                </a:solidFill>
                <a:latin typeface="+mn-lt"/>
                <a:ea typeface="+mn-ea"/>
                <a:cs typeface="+mn-cs"/>
              </a:rPr>
              <a:t>. Naturally i</a:t>
            </a:r>
            <a:r>
              <a:rPr lang="en-AU" sz="1200" kern="1200" dirty="0" smtClean="0">
                <a:solidFill>
                  <a:schemeClr val="tx1"/>
                </a:solidFill>
                <a:latin typeface="+mn-lt"/>
                <a:ea typeface="+mn-ea"/>
                <a:cs typeface="+mn-cs"/>
              </a:rPr>
              <a:t>f the guest especially requests they not be provided, they must not be provided</a:t>
            </a:r>
          </a:p>
          <a:p>
            <a:pPr lvl="0">
              <a:buFont typeface="Arial" pitchFamily="34" charset="0"/>
              <a:buChar char="•"/>
            </a:pPr>
            <a:r>
              <a:rPr lang="en-AU" sz="1200" kern="1200" dirty="0" smtClean="0">
                <a:solidFill>
                  <a:schemeClr val="tx1"/>
                </a:solidFill>
                <a:latin typeface="+mn-lt"/>
                <a:ea typeface="+mn-ea"/>
                <a:cs typeface="+mn-cs"/>
              </a:rPr>
              <a:t> Treatments for the VIP may or may not extend to members of the VIP guest party – by arrangement and/or in accordance with directions from the guest or house policies and procedures</a:t>
            </a:r>
          </a:p>
          <a:p>
            <a:pPr>
              <a:buFont typeface="Arial" pitchFamily="34" charset="0"/>
              <a:buChar char="•"/>
            </a:pPr>
            <a:r>
              <a:rPr lang="en-AU" sz="1200" kern="1200" dirty="0" smtClean="0">
                <a:solidFill>
                  <a:schemeClr val="tx1"/>
                </a:solidFill>
                <a:latin typeface="+mn-lt"/>
                <a:ea typeface="+mn-ea"/>
                <a:cs typeface="+mn-cs"/>
              </a:rPr>
              <a:t> Treatment offered to and services provided for VIPs will vary between venues due to:</a:t>
            </a:r>
          </a:p>
          <a:p>
            <a:pPr lvl="1">
              <a:buFont typeface="Arial" pitchFamily="34" charset="0"/>
              <a:buChar char="•"/>
            </a:pPr>
            <a:r>
              <a:rPr lang="en-AU" sz="1200" kern="1200" dirty="0" smtClean="0">
                <a:solidFill>
                  <a:schemeClr val="tx1"/>
                </a:solidFill>
                <a:latin typeface="+mn-lt"/>
                <a:ea typeface="+mn-ea"/>
                <a:cs typeface="+mn-cs"/>
              </a:rPr>
              <a:t> Cost – in most cases the venue seeks to show a profit from a stay by a VIP so the nature and extent of special treatments and services is restricted by either the price charged for the room, or the cost charged for the valet. In some cases, the venue may be prepared to ‘break even’ (or even show a small loss) where the presence of the VIP generates business from other sources and/or creates valuable media attention.</a:t>
            </a:r>
          </a:p>
          <a:p>
            <a:pPr lvl="1">
              <a:buFont typeface="Arial" pitchFamily="34" charset="0"/>
              <a:buChar char="•"/>
            </a:pPr>
            <a:r>
              <a:rPr lang="en-AU" sz="1200" kern="1200" dirty="0" smtClean="0">
                <a:solidFill>
                  <a:schemeClr val="tx1"/>
                </a:solidFill>
                <a:latin typeface="+mn-lt"/>
                <a:ea typeface="+mn-ea"/>
                <a:cs typeface="+mn-cs"/>
              </a:rPr>
              <a:t> Physical resources available – a venue is unlikely to spend money buying materials and equipment just to service a one-off VIP guest’s requirements</a:t>
            </a:r>
          </a:p>
          <a:p>
            <a:pPr lvl="1">
              <a:buFont typeface="Arial" pitchFamily="34" charset="0"/>
              <a:buChar char="•"/>
            </a:pPr>
            <a:r>
              <a:rPr lang="en-AU" sz="1200" kern="1200" dirty="0" smtClean="0">
                <a:solidFill>
                  <a:schemeClr val="tx1"/>
                </a:solidFill>
                <a:latin typeface="+mn-lt"/>
                <a:ea typeface="+mn-ea"/>
                <a:cs typeface="+mn-cs"/>
              </a:rPr>
              <a:t> Ability of staff – venues traditionally operate using the staff they have and therefore can only function within the expertise and capabilities of those people. It is rare – but not unknown – for venues to ‘fly in’ extra staff just to provide VIP services</a:t>
            </a:r>
          </a:p>
          <a:p>
            <a:pPr lvl="1">
              <a:buFont typeface="Arial" pitchFamily="34" charset="0"/>
              <a:buChar char="•"/>
            </a:pPr>
            <a:r>
              <a:rPr lang="en-AU" sz="1200" kern="1200" dirty="0" smtClean="0">
                <a:solidFill>
                  <a:schemeClr val="tx1"/>
                </a:solidFill>
                <a:latin typeface="+mn-lt"/>
                <a:ea typeface="+mn-ea"/>
                <a:cs typeface="+mn-cs"/>
              </a:rPr>
              <a:t> Time constraints – this is a major cause of difference. Where the guest has limited time or is on a tight schedule the capacity of the venue to deliver certain services and treatments is severely restricted.</a:t>
            </a:r>
          </a:p>
          <a:p>
            <a:pPr lvl="0">
              <a:buFont typeface="Arial" pitchFamily="34" charset="0"/>
              <a:buChar char="•"/>
            </a:pPr>
            <a:r>
              <a:rPr lang="en-AU" sz="1200" kern="1200" dirty="0" smtClean="0">
                <a:solidFill>
                  <a:schemeClr val="tx1"/>
                </a:solidFill>
                <a:latin typeface="+mn-lt"/>
                <a:ea typeface="+mn-ea"/>
                <a:cs typeface="+mn-cs"/>
              </a:rPr>
              <a:t> Commonly, a VIP will be advised (verbally and in hard copy form) of the special treatment they can expect to receive.</a:t>
            </a:r>
            <a:r>
              <a:rPr lang="en-AU" sz="1200" kern="1200" baseline="0" dirty="0" smtClean="0">
                <a:solidFill>
                  <a:schemeClr val="tx1"/>
                </a:solidFill>
                <a:latin typeface="+mn-lt"/>
                <a:ea typeface="+mn-ea"/>
                <a:cs typeface="+mn-cs"/>
              </a:rPr>
              <a:t> T</a:t>
            </a:r>
            <a:r>
              <a:rPr lang="en-AU" sz="1200" kern="1200" dirty="0" smtClean="0">
                <a:solidFill>
                  <a:schemeClr val="tx1"/>
                </a:solidFill>
                <a:latin typeface="+mn-lt"/>
                <a:ea typeface="+mn-ea"/>
                <a:cs typeface="+mn-cs"/>
              </a:rPr>
              <a:t>his means they have certain expectations about their VIP status when they arrive so it is vital valets meet these expectations. </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115</a:t>
            </a:fld>
            <a:endParaRPr lang="en-US" dirty="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Trainer identifies to trainees that it is possible the following may be made available to VIP guests.</a:t>
            </a:r>
          </a:p>
          <a:p>
            <a:pPr lvl="0">
              <a:buFont typeface="Arial" pitchFamily="34" charset="0"/>
              <a:buChar char="•"/>
            </a:pPr>
            <a:r>
              <a:rPr lang="en-AU" sz="1200" kern="1200" dirty="0" smtClean="0">
                <a:solidFill>
                  <a:schemeClr val="tx1"/>
                </a:solidFill>
                <a:latin typeface="+mn-lt"/>
                <a:ea typeface="+mn-ea"/>
                <a:cs typeface="+mn-cs"/>
              </a:rPr>
              <a:t> Provision of turn down service where house protocols are followed such as:</a:t>
            </a:r>
          </a:p>
          <a:p>
            <a:pPr lvl="1">
              <a:buFont typeface="Arial" pitchFamily="34" charset="0"/>
              <a:buChar char="•"/>
            </a:pPr>
            <a:r>
              <a:rPr lang="en-AU" sz="1200" kern="1200" dirty="0" smtClean="0">
                <a:solidFill>
                  <a:schemeClr val="tx1"/>
                </a:solidFill>
                <a:latin typeface="+mn-lt"/>
                <a:ea typeface="+mn-ea"/>
                <a:cs typeface="+mn-cs"/>
              </a:rPr>
              <a:t> The bed is turned down, a mat is laid next to the bed and slippers and robes are laid out</a:t>
            </a:r>
          </a:p>
          <a:p>
            <a:pPr lvl="1">
              <a:buFont typeface="Arial" pitchFamily="34" charset="0"/>
              <a:buChar char="•"/>
            </a:pPr>
            <a:r>
              <a:rPr lang="en-AU" sz="1200" kern="1200" dirty="0" smtClean="0">
                <a:solidFill>
                  <a:schemeClr val="tx1"/>
                </a:solidFill>
                <a:latin typeface="+mn-lt"/>
                <a:ea typeface="+mn-ea"/>
                <a:cs typeface="+mn-cs"/>
              </a:rPr>
              <a:t> Curtains are closed</a:t>
            </a:r>
          </a:p>
          <a:p>
            <a:pPr lvl="1">
              <a:buFont typeface="Arial" pitchFamily="34" charset="0"/>
              <a:buChar char="•"/>
            </a:pPr>
            <a:r>
              <a:rPr lang="en-AU" sz="1200" kern="1200" dirty="0" smtClean="0">
                <a:solidFill>
                  <a:schemeClr val="tx1"/>
                </a:solidFill>
                <a:latin typeface="+mn-lt"/>
                <a:ea typeface="+mn-ea"/>
                <a:cs typeface="+mn-cs"/>
              </a:rPr>
              <a:t> Lights are turned on</a:t>
            </a:r>
          </a:p>
          <a:p>
            <a:pPr lvl="1">
              <a:buFont typeface="Arial" pitchFamily="34" charset="0"/>
              <a:buChar char="•"/>
            </a:pPr>
            <a:r>
              <a:rPr lang="en-AU" sz="1200" kern="1200" dirty="0" smtClean="0">
                <a:solidFill>
                  <a:schemeClr val="tx1"/>
                </a:solidFill>
                <a:latin typeface="+mn-lt"/>
                <a:ea typeface="+mn-ea"/>
                <a:cs typeface="+mn-cs"/>
              </a:rPr>
              <a:t> A chocolate or similar is presented on the pillows</a:t>
            </a:r>
          </a:p>
          <a:p>
            <a:pPr lvl="1">
              <a:buFont typeface="Arial" pitchFamily="34" charset="0"/>
              <a:buChar char="•"/>
            </a:pPr>
            <a:r>
              <a:rPr lang="en-AU" sz="1200" kern="1200" dirty="0" smtClean="0">
                <a:solidFill>
                  <a:schemeClr val="tx1"/>
                </a:solidFill>
                <a:latin typeface="+mn-lt"/>
                <a:ea typeface="+mn-ea"/>
                <a:cs typeface="+mn-cs"/>
              </a:rPr>
              <a:t> The room is serviced.</a:t>
            </a:r>
          </a:p>
          <a:p>
            <a:pPr lvl="0">
              <a:buFont typeface="Arial" pitchFamily="34" charset="0"/>
              <a:buChar char="•"/>
            </a:pPr>
            <a:r>
              <a:rPr lang="en-AU" sz="1200" kern="1200" dirty="0" smtClean="0">
                <a:solidFill>
                  <a:schemeClr val="tx1"/>
                </a:solidFill>
                <a:latin typeface="+mn-lt"/>
                <a:ea typeface="+mn-ea"/>
                <a:cs typeface="+mn-cs"/>
              </a:rPr>
              <a:t> Provision of fruit basket/s.</a:t>
            </a:r>
            <a:r>
              <a:rPr lang="en-AU" sz="1200" kern="1200" baseline="0" dirty="0" smtClean="0">
                <a:solidFill>
                  <a:schemeClr val="tx1"/>
                </a:solidFill>
                <a:latin typeface="+mn-lt"/>
                <a:ea typeface="+mn-ea"/>
                <a:cs typeface="+mn-cs"/>
              </a:rPr>
              <a:t> T</a:t>
            </a:r>
            <a:r>
              <a:rPr lang="en-AU" sz="1200" kern="1200" dirty="0" smtClean="0">
                <a:solidFill>
                  <a:schemeClr val="tx1"/>
                </a:solidFill>
                <a:latin typeface="+mn-lt"/>
                <a:ea typeface="+mn-ea"/>
                <a:cs typeface="+mn-cs"/>
              </a:rPr>
              <a:t>his is:</a:t>
            </a:r>
          </a:p>
          <a:p>
            <a:pPr lvl="1">
              <a:buFont typeface="Arial" pitchFamily="34" charset="0"/>
              <a:buChar char="•"/>
            </a:pPr>
            <a:r>
              <a:rPr lang="en-AU" sz="1200" kern="1200" dirty="0" smtClean="0">
                <a:solidFill>
                  <a:schemeClr val="tx1"/>
                </a:solidFill>
                <a:latin typeface="+mn-lt"/>
                <a:ea typeface="+mn-ea"/>
                <a:cs typeface="+mn-cs"/>
              </a:rPr>
              <a:t> Often already in the room when the guest first arrives or may be delivered shortly after they arrive</a:t>
            </a:r>
          </a:p>
          <a:p>
            <a:pPr lvl="1">
              <a:buFont typeface="Arial" pitchFamily="34" charset="0"/>
              <a:buChar char="•"/>
            </a:pPr>
            <a:r>
              <a:rPr lang="en-AU" sz="1200" kern="1200" dirty="0" smtClean="0">
                <a:solidFill>
                  <a:schemeClr val="tx1"/>
                </a:solidFill>
                <a:latin typeface="+mn-lt"/>
                <a:ea typeface="+mn-ea"/>
                <a:cs typeface="+mn-cs"/>
              </a:rPr>
              <a:t> Accompanied by a ‘With Compliments’ card</a:t>
            </a:r>
          </a:p>
          <a:p>
            <a:pPr lvl="1">
              <a:buFont typeface="Arial" pitchFamily="34" charset="0"/>
              <a:buChar char="•"/>
            </a:pPr>
            <a:r>
              <a:rPr lang="en-AU" sz="1200" kern="1200" dirty="0" smtClean="0">
                <a:solidFill>
                  <a:schemeClr val="tx1"/>
                </a:solidFill>
                <a:latin typeface="+mn-lt"/>
                <a:ea typeface="+mn-ea"/>
                <a:cs typeface="+mn-cs"/>
              </a:rPr>
              <a:t> Refreshed throughout the duration of the guest’s stay as items are used.</a:t>
            </a:r>
          </a:p>
          <a:p>
            <a:pPr lvl="0">
              <a:buFont typeface="Arial" pitchFamily="34" charset="0"/>
              <a:buChar char="•"/>
            </a:pPr>
            <a:r>
              <a:rPr lang="en-AU" sz="1200" kern="1200" dirty="0" smtClean="0">
                <a:solidFill>
                  <a:schemeClr val="tx1"/>
                </a:solidFill>
                <a:latin typeface="+mn-lt"/>
                <a:ea typeface="+mn-ea"/>
                <a:cs typeface="+mn-cs"/>
              </a:rPr>
              <a:t> Provision of confectionaries.</a:t>
            </a:r>
            <a:r>
              <a:rPr lang="en-AU" sz="1200" kern="1200" baseline="0" dirty="0" smtClean="0">
                <a:solidFill>
                  <a:schemeClr val="tx1"/>
                </a:solidFill>
                <a:latin typeface="+mn-lt"/>
                <a:ea typeface="+mn-ea"/>
                <a:cs typeface="+mn-cs"/>
              </a:rPr>
              <a:t> T</a:t>
            </a:r>
            <a:r>
              <a:rPr lang="en-AU" sz="1200" kern="1200" dirty="0" smtClean="0">
                <a:solidFill>
                  <a:schemeClr val="tx1"/>
                </a:solidFill>
                <a:latin typeface="+mn-lt"/>
                <a:ea typeface="+mn-ea"/>
                <a:cs typeface="+mn-cs"/>
              </a:rPr>
              <a:t>his may include:</a:t>
            </a:r>
          </a:p>
          <a:p>
            <a:pPr lvl="1">
              <a:buFont typeface="Arial" pitchFamily="34" charset="0"/>
              <a:buChar char="•"/>
            </a:pPr>
            <a:r>
              <a:rPr lang="en-AU" sz="1200" kern="1200" dirty="0" smtClean="0">
                <a:solidFill>
                  <a:schemeClr val="tx1"/>
                </a:solidFill>
                <a:latin typeface="+mn-lt"/>
                <a:ea typeface="+mn-ea"/>
                <a:cs typeface="+mn-cs"/>
              </a:rPr>
              <a:t> Items requested by the VIP when the booking was made</a:t>
            </a:r>
          </a:p>
          <a:p>
            <a:pPr lvl="1">
              <a:buFont typeface="Arial" pitchFamily="34" charset="0"/>
              <a:buChar char="•"/>
            </a:pPr>
            <a:r>
              <a:rPr lang="en-AU" sz="1200" kern="1200" dirty="0" smtClean="0">
                <a:solidFill>
                  <a:schemeClr val="tx1"/>
                </a:solidFill>
                <a:latin typeface="+mn-lt"/>
                <a:ea typeface="+mn-ea"/>
                <a:cs typeface="+mn-cs"/>
              </a:rPr>
              <a:t> Quality, wrapped chocolates</a:t>
            </a:r>
          </a:p>
          <a:p>
            <a:pPr lvl="1">
              <a:buFont typeface="Arial" pitchFamily="34" charset="0"/>
              <a:buChar char="•"/>
            </a:pPr>
            <a:r>
              <a:rPr lang="en-AU" sz="1200" i="1" kern="1200" dirty="0" smtClean="0">
                <a:solidFill>
                  <a:schemeClr val="tx1"/>
                </a:solidFill>
                <a:latin typeface="+mn-lt"/>
                <a:ea typeface="+mn-ea"/>
                <a:cs typeface="+mn-cs"/>
              </a:rPr>
              <a:t> Petit fours</a:t>
            </a:r>
            <a:r>
              <a:rPr lang="en-AU" sz="1200" kern="1200" dirty="0" smtClean="0">
                <a:solidFill>
                  <a:schemeClr val="tx1"/>
                </a:solidFill>
                <a:latin typeface="+mn-lt"/>
                <a:ea typeface="+mn-ea"/>
                <a:cs typeface="+mn-cs"/>
              </a:rPr>
              <a:t> and/or </a:t>
            </a:r>
            <a:r>
              <a:rPr lang="en-AU" sz="1200" i="1" kern="1200" dirty="0" smtClean="0">
                <a:solidFill>
                  <a:schemeClr val="tx1"/>
                </a:solidFill>
                <a:latin typeface="+mn-lt"/>
                <a:ea typeface="+mn-ea"/>
                <a:cs typeface="+mn-cs"/>
              </a:rPr>
              <a:t>canapés </a:t>
            </a:r>
            <a:r>
              <a:rPr lang="en-AU" sz="1200" kern="1200" dirty="0" smtClean="0">
                <a:solidFill>
                  <a:schemeClr val="tx1"/>
                </a:solidFill>
                <a:latin typeface="+mn-lt"/>
                <a:ea typeface="+mn-ea"/>
                <a:cs typeface="+mn-cs"/>
              </a:rPr>
              <a:t> prepared at the venue.</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116</a:t>
            </a:fld>
            <a:endParaRPr lang="en-US" dirty="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Trainer continues to present to trainees examples of VIP treatment and services which may</a:t>
            </a:r>
            <a:r>
              <a:rPr lang="en-US" baseline="0" dirty="0" smtClean="0"/>
              <a:t> be delivered to a valet-serviced guest:</a:t>
            </a:r>
          </a:p>
          <a:p>
            <a:pPr lvl="0">
              <a:buFont typeface="Arial" pitchFamily="34" charset="0"/>
              <a:buChar char="•"/>
            </a:pPr>
            <a:r>
              <a:rPr lang="en-AU" sz="1200" kern="1200" dirty="0" smtClean="0">
                <a:solidFill>
                  <a:schemeClr val="tx1"/>
                </a:solidFill>
                <a:latin typeface="+mn-lt"/>
                <a:ea typeface="+mn-ea"/>
                <a:cs typeface="+mn-cs"/>
              </a:rPr>
              <a:t>Preferential treatment.</a:t>
            </a:r>
            <a:r>
              <a:rPr lang="en-AU" sz="1200" kern="1200" baseline="0" dirty="0" smtClean="0">
                <a:solidFill>
                  <a:schemeClr val="tx1"/>
                </a:solidFill>
                <a:latin typeface="+mn-lt"/>
                <a:ea typeface="+mn-ea"/>
                <a:cs typeface="+mn-cs"/>
              </a:rPr>
              <a:t> B</a:t>
            </a:r>
            <a:r>
              <a:rPr lang="en-AU" sz="1200" kern="1200" dirty="0" smtClean="0">
                <a:solidFill>
                  <a:schemeClr val="tx1"/>
                </a:solidFill>
                <a:latin typeface="+mn-lt"/>
                <a:ea typeface="+mn-ea"/>
                <a:cs typeface="+mn-cs"/>
              </a:rPr>
              <a:t>ecause the guest is a VIP, is paying top rates and is usually influential, they always receive preferential treatment for everything they want. It is the valet’s job to ensure,</a:t>
            </a:r>
            <a:r>
              <a:rPr lang="en-AU" sz="1200" kern="1200" baseline="0" dirty="0" smtClean="0">
                <a:solidFill>
                  <a:schemeClr val="tx1"/>
                </a:solidFill>
                <a:latin typeface="+mn-lt"/>
                <a:ea typeface="+mn-ea"/>
                <a:cs typeface="+mn-cs"/>
              </a:rPr>
              <a:t> </a:t>
            </a:r>
            <a:r>
              <a:rPr lang="en-AU" sz="1200" kern="1200" dirty="0" smtClean="0">
                <a:solidFill>
                  <a:schemeClr val="tx1"/>
                </a:solidFill>
                <a:latin typeface="+mn-lt"/>
                <a:ea typeface="+mn-ea"/>
                <a:cs typeface="+mn-cs"/>
              </a:rPr>
              <a:t>for example</a:t>
            </a:r>
            <a:r>
              <a:rPr lang="en-AU" sz="1200" kern="1200" baseline="0" dirty="0" smtClean="0">
                <a:solidFill>
                  <a:schemeClr val="tx1"/>
                </a:solidFill>
                <a:latin typeface="+mn-lt"/>
                <a:ea typeface="+mn-ea"/>
                <a:cs typeface="+mn-cs"/>
              </a:rPr>
              <a:t> that</a:t>
            </a:r>
            <a:r>
              <a:rPr lang="en-AU" sz="1200" kern="1200" dirty="0" smtClean="0">
                <a:solidFill>
                  <a:schemeClr val="tx1"/>
                </a:solidFill>
                <a:latin typeface="+mn-lt"/>
                <a:ea typeface="+mn-ea"/>
                <a:cs typeface="+mn-cs"/>
              </a:rPr>
              <a:t> Room Service, the Kitchen, Housekeeping and other departments as necessary are advised an order or request is for a VIP thereby indicating the preferential treatment to be provided. Preferential treatment may include:</a:t>
            </a:r>
          </a:p>
          <a:p>
            <a:pPr lvl="1">
              <a:buFont typeface="Arial" pitchFamily="34" charset="0"/>
              <a:buChar char="•"/>
            </a:pPr>
            <a:r>
              <a:rPr lang="en-AU" sz="1200" kern="1200" dirty="0" smtClean="0">
                <a:solidFill>
                  <a:schemeClr val="tx1"/>
                </a:solidFill>
                <a:latin typeface="+mn-lt"/>
                <a:ea typeface="+mn-ea"/>
                <a:cs typeface="+mn-cs"/>
              </a:rPr>
              <a:t> All food and beverage orders are given first priority even before other existing orders</a:t>
            </a:r>
          </a:p>
          <a:p>
            <a:pPr lvl="1">
              <a:buFont typeface="Arial" pitchFamily="34" charset="0"/>
              <a:buChar char="•"/>
            </a:pPr>
            <a:r>
              <a:rPr lang="en-AU" sz="1200" kern="1200" dirty="0" smtClean="0">
                <a:solidFill>
                  <a:schemeClr val="tx1"/>
                </a:solidFill>
                <a:latin typeface="+mn-lt"/>
                <a:ea typeface="+mn-ea"/>
                <a:cs typeface="+mn-cs"/>
              </a:rPr>
              <a:t> Provision of extra items when a product or service is being delivered:</a:t>
            </a:r>
          </a:p>
          <a:p>
            <a:pPr lvl="2">
              <a:buFont typeface="Arial" pitchFamily="34" charset="0"/>
              <a:buChar char="•"/>
            </a:pPr>
            <a:r>
              <a:rPr lang="en-AU" sz="1200" kern="1200" dirty="0" smtClean="0">
                <a:solidFill>
                  <a:schemeClr val="tx1"/>
                </a:solidFill>
                <a:latin typeface="+mn-lt"/>
                <a:ea typeface="+mn-ea"/>
                <a:cs typeface="+mn-cs"/>
              </a:rPr>
              <a:t> Services are usually provided for a longer time period than normal</a:t>
            </a:r>
          </a:p>
          <a:p>
            <a:pPr lvl="2">
              <a:buFont typeface="Arial" pitchFamily="34" charset="0"/>
              <a:buChar char="•"/>
            </a:pPr>
            <a:r>
              <a:rPr lang="en-AU" sz="1200" kern="1200" dirty="0" smtClean="0">
                <a:solidFill>
                  <a:schemeClr val="tx1"/>
                </a:solidFill>
                <a:latin typeface="+mn-lt"/>
                <a:ea typeface="+mn-ea"/>
                <a:cs typeface="+mn-cs"/>
              </a:rPr>
              <a:t> Larger serve sizes </a:t>
            </a:r>
          </a:p>
          <a:p>
            <a:pPr lvl="2">
              <a:buFont typeface="Arial" pitchFamily="34" charset="0"/>
              <a:buChar char="•"/>
            </a:pPr>
            <a:r>
              <a:rPr lang="en-AU" sz="1200" kern="1200" dirty="0" smtClean="0">
                <a:solidFill>
                  <a:schemeClr val="tx1"/>
                </a:solidFill>
                <a:latin typeface="+mn-lt"/>
                <a:ea typeface="+mn-ea"/>
                <a:cs typeface="+mn-cs"/>
              </a:rPr>
              <a:t> Supplementary products to enhance presentation and/or service delivery.</a:t>
            </a:r>
          </a:p>
          <a:p>
            <a:pPr lvl="0">
              <a:buFont typeface="Arial" pitchFamily="34" charset="0"/>
              <a:buChar char="•"/>
            </a:pPr>
            <a:r>
              <a:rPr lang="en-AU" sz="1200" kern="1200" dirty="0" smtClean="0">
                <a:solidFill>
                  <a:schemeClr val="tx1"/>
                </a:solidFill>
                <a:latin typeface="+mn-lt"/>
                <a:ea typeface="+mn-ea"/>
                <a:cs typeface="+mn-cs"/>
              </a:rPr>
              <a:t> Preferential booking and seating privileges in the venue – this may mean:</a:t>
            </a:r>
          </a:p>
          <a:p>
            <a:pPr lvl="1">
              <a:buFont typeface="Arial" pitchFamily="34" charset="0"/>
              <a:buChar char="•"/>
            </a:pPr>
            <a:r>
              <a:rPr lang="en-AU" sz="1200" kern="1200" dirty="0" smtClean="0">
                <a:solidFill>
                  <a:schemeClr val="tx1"/>
                </a:solidFill>
                <a:latin typeface="+mn-lt"/>
                <a:ea typeface="+mn-ea"/>
                <a:cs typeface="+mn-cs"/>
              </a:rPr>
              <a:t> The restaurant/dining areas automatically reserve the best seats/table for VIPs when a reservation for rooms is taken – even though there is no definite indication the VIP guest/party will eat in-house. Other guests who have reserved the best seats/tables are bumped to other seats/tables so the VIP can have their seat/table</a:t>
            </a:r>
          </a:p>
          <a:p>
            <a:pPr lvl="1">
              <a:buFont typeface="Arial" pitchFamily="34" charset="0"/>
              <a:buChar char="•"/>
            </a:pPr>
            <a:r>
              <a:rPr lang="en-AU" sz="1200" kern="1200" dirty="0" smtClean="0">
                <a:solidFill>
                  <a:schemeClr val="tx1"/>
                </a:solidFill>
                <a:latin typeface="+mn-lt"/>
                <a:ea typeface="+mn-ea"/>
                <a:cs typeface="+mn-cs"/>
              </a:rPr>
              <a:t> Special table set-up – for example candelabra as well as better quality crockery, cutlery and glassware</a:t>
            </a:r>
          </a:p>
          <a:p>
            <a:pPr lvl="1">
              <a:buFont typeface="Arial" pitchFamily="34" charset="0"/>
              <a:buChar char="•"/>
            </a:pPr>
            <a:r>
              <a:rPr lang="en-AU" sz="1200" kern="1200" dirty="0" smtClean="0">
                <a:solidFill>
                  <a:schemeClr val="tx1"/>
                </a:solidFill>
                <a:latin typeface="+mn-lt"/>
                <a:ea typeface="+mn-ea"/>
                <a:cs typeface="+mn-cs"/>
              </a:rPr>
              <a:t> Allocation of the most competent and knowledge service staff to their table/s</a:t>
            </a:r>
          </a:p>
          <a:p>
            <a:pPr lvl="1">
              <a:buFont typeface="Arial" pitchFamily="34" charset="0"/>
              <a:buChar char="•"/>
            </a:pPr>
            <a:r>
              <a:rPr lang="en-AU" sz="1200" kern="1200" dirty="0" smtClean="0">
                <a:solidFill>
                  <a:schemeClr val="tx1"/>
                </a:solidFill>
                <a:latin typeface="+mn-lt"/>
                <a:ea typeface="+mn-ea"/>
                <a:cs typeface="+mn-cs"/>
              </a:rPr>
              <a:t> Notification to the Kitchen regarding attendance of the VIP/s. </a:t>
            </a:r>
          </a:p>
          <a:p>
            <a:pPr lvl="0">
              <a:buFont typeface="Arial" pitchFamily="34" charset="0"/>
              <a:buChar char="•"/>
            </a:pPr>
            <a:r>
              <a:rPr lang="en-AU" sz="1200" kern="1200" dirty="0" smtClean="0">
                <a:solidFill>
                  <a:schemeClr val="tx1"/>
                </a:solidFill>
                <a:latin typeface="+mn-lt"/>
                <a:ea typeface="+mn-ea"/>
                <a:cs typeface="+mn-cs"/>
              </a:rPr>
              <a:t> Provision of valet parking.</a:t>
            </a:r>
            <a:r>
              <a:rPr lang="en-AU" sz="1200" kern="1200" baseline="0" dirty="0" smtClean="0">
                <a:solidFill>
                  <a:schemeClr val="tx1"/>
                </a:solidFill>
                <a:latin typeface="+mn-lt"/>
                <a:ea typeface="+mn-ea"/>
                <a:cs typeface="+mn-cs"/>
              </a:rPr>
              <a:t> Th</a:t>
            </a:r>
            <a:r>
              <a:rPr lang="en-AU" sz="1200" kern="1200" dirty="0" smtClean="0">
                <a:solidFill>
                  <a:schemeClr val="tx1"/>
                </a:solidFill>
                <a:latin typeface="+mn-lt"/>
                <a:ea typeface="+mn-ea"/>
                <a:cs typeface="+mn-cs"/>
              </a:rPr>
              <a:t>is service may be supplied to all guests or be reserved only for VIPs. It is often not the valet who actually provides the valet parking services. Valet parking involves:</a:t>
            </a:r>
          </a:p>
          <a:p>
            <a:pPr lvl="1">
              <a:buFont typeface="Arial" pitchFamily="34" charset="0"/>
              <a:buChar char="•"/>
            </a:pPr>
            <a:r>
              <a:rPr lang="en-AU" sz="1200" kern="1200" dirty="0" smtClean="0">
                <a:solidFill>
                  <a:schemeClr val="tx1"/>
                </a:solidFill>
                <a:latin typeface="+mn-lt"/>
                <a:ea typeface="+mn-ea"/>
                <a:cs typeface="+mn-cs"/>
              </a:rPr>
              <a:t> Taking the guest car/s once they have arrived and after every subsequent arrival at the venue after they have been elsewhere and returned</a:t>
            </a:r>
          </a:p>
          <a:p>
            <a:pPr lvl="1">
              <a:buFont typeface="Arial" pitchFamily="34" charset="0"/>
              <a:buChar char="•"/>
            </a:pPr>
            <a:r>
              <a:rPr lang="en-AU" sz="1200" kern="1200" dirty="0" smtClean="0">
                <a:solidFill>
                  <a:schemeClr val="tx1"/>
                </a:solidFill>
                <a:latin typeface="+mn-lt"/>
                <a:ea typeface="+mn-ea"/>
                <a:cs typeface="+mn-cs"/>
              </a:rPr>
              <a:t> Parking them in a secure location </a:t>
            </a:r>
            <a:r>
              <a:rPr lang="en-AU" sz="1200" kern="1200" baseline="0" dirty="0" smtClean="0">
                <a:solidFill>
                  <a:schemeClr val="tx1"/>
                </a:solidFill>
                <a:latin typeface="+mn-lt"/>
                <a:ea typeface="+mn-ea"/>
                <a:cs typeface="+mn-cs"/>
              </a:rPr>
              <a:t> </a:t>
            </a:r>
            <a:r>
              <a:rPr lang="en-AU" sz="1200" kern="1200" dirty="0" smtClean="0">
                <a:solidFill>
                  <a:schemeClr val="tx1"/>
                </a:solidFill>
                <a:latin typeface="+mn-lt"/>
                <a:ea typeface="+mn-ea"/>
                <a:cs typeface="+mn-cs"/>
              </a:rPr>
              <a:t>ensuring ready availability</a:t>
            </a:r>
          </a:p>
          <a:p>
            <a:pPr lvl="1">
              <a:buFont typeface="Arial" pitchFamily="34" charset="0"/>
              <a:buChar char="•"/>
            </a:pPr>
            <a:r>
              <a:rPr lang="en-AU" sz="1200" kern="1200" dirty="0" smtClean="0">
                <a:solidFill>
                  <a:schemeClr val="tx1"/>
                </a:solidFill>
                <a:latin typeface="+mn-lt"/>
                <a:ea typeface="+mn-ea"/>
                <a:cs typeface="+mn-cs"/>
              </a:rPr>
              <a:t> Recovering and returning the vehicle on request, parking it in a designated and easily accessible location</a:t>
            </a:r>
          </a:p>
          <a:p>
            <a:pPr lvl="1">
              <a:buFont typeface="Arial" pitchFamily="34" charset="0"/>
              <a:buChar char="•"/>
            </a:pPr>
            <a:r>
              <a:rPr lang="en-AU" sz="1200" kern="1200" dirty="0" smtClean="0">
                <a:solidFill>
                  <a:schemeClr val="tx1"/>
                </a:solidFill>
                <a:latin typeface="+mn-lt"/>
                <a:ea typeface="+mn-ea"/>
                <a:cs typeface="+mn-cs"/>
              </a:rPr>
              <a:t> Detailing (cleaning and polishing) the vehicle/s, making sure they look clean and polished</a:t>
            </a:r>
          </a:p>
          <a:p>
            <a:pPr lvl="1">
              <a:buFont typeface="Arial" pitchFamily="34" charset="0"/>
              <a:buChar char="•"/>
            </a:pPr>
            <a:r>
              <a:rPr lang="en-AU" sz="1200" kern="1200" dirty="0" smtClean="0">
                <a:solidFill>
                  <a:schemeClr val="tx1"/>
                </a:solidFill>
                <a:latin typeface="+mn-lt"/>
                <a:ea typeface="+mn-ea"/>
                <a:cs typeface="+mn-cs"/>
              </a:rPr>
              <a:t> Noting mechanical problems with the vehicle and notifying the guest</a:t>
            </a:r>
          </a:p>
          <a:p>
            <a:pPr lvl="1">
              <a:buFont typeface="Arial" pitchFamily="34" charset="0"/>
              <a:buChar char="•"/>
            </a:pPr>
            <a:r>
              <a:rPr lang="en-AU" sz="1200" kern="1200" dirty="0" smtClean="0">
                <a:solidFill>
                  <a:schemeClr val="tx1"/>
                </a:solidFill>
                <a:latin typeface="+mn-lt"/>
                <a:ea typeface="+mn-ea"/>
                <a:cs typeface="+mn-cs"/>
              </a:rPr>
              <a:t> Monitoring service requirements and arranging for same in consultation with the guest.</a:t>
            </a:r>
          </a:p>
          <a:p>
            <a:pPr>
              <a:buFont typeface="Arial" pitchFamily="34" charset="0"/>
              <a:buNone/>
            </a:pPr>
            <a:endParaRPr lang="en-US" baseline="0" dirty="0" smtClean="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117</a:t>
            </a:fld>
            <a:endParaRPr lang="en-US" dirty="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Trainer continues to present to trainees examples of VIP treatment and services which may</a:t>
            </a:r>
            <a:r>
              <a:rPr lang="en-US" baseline="0" dirty="0" smtClean="0"/>
              <a:t> be delivered to a valet-serviced guest:</a:t>
            </a:r>
          </a:p>
          <a:p>
            <a:pPr lvl="0">
              <a:buFont typeface="Arial" pitchFamily="34" charset="0"/>
              <a:buChar char="•"/>
            </a:pPr>
            <a:r>
              <a:rPr lang="en-AU" sz="1200" kern="1200" dirty="0" smtClean="0">
                <a:solidFill>
                  <a:schemeClr val="tx1"/>
                </a:solidFill>
                <a:latin typeface="+mn-lt"/>
                <a:ea typeface="+mn-ea"/>
                <a:cs typeface="+mn-cs"/>
              </a:rPr>
              <a:t> Provision of escort or guide.</a:t>
            </a:r>
            <a:r>
              <a:rPr lang="en-AU" sz="1200" kern="1200" baseline="0" dirty="0" smtClean="0">
                <a:solidFill>
                  <a:schemeClr val="tx1"/>
                </a:solidFill>
                <a:latin typeface="+mn-lt"/>
                <a:ea typeface="+mn-ea"/>
                <a:cs typeface="+mn-cs"/>
              </a:rPr>
              <a:t> </a:t>
            </a:r>
            <a:r>
              <a:rPr lang="en-AU" sz="1200" kern="1200" dirty="0" smtClean="0">
                <a:solidFill>
                  <a:schemeClr val="tx1"/>
                </a:solidFill>
                <a:latin typeface="+mn-lt"/>
                <a:ea typeface="+mn-ea"/>
                <a:cs typeface="+mn-cs"/>
              </a:rPr>
              <a:t>VIPs may be provided with a local person with high levels of knowledge about the local area, local customs and culture to enhance the guest stay and help with shopping, local tours, general knowledge, and introductions (to individuals and businesses). Where the guest is from a non-English speaking country, this person will always be bilingual speaking both the language of the country being visited, and being fluent in English so they can act as interpreter and communicate effectively. This person is not the valet but may be organised by the valet, or Concierge.</a:t>
            </a:r>
          </a:p>
          <a:p>
            <a:pPr lvl="0">
              <a:buFont typeface="Arial" pitchFamily="34" charset="0"/>
              <a:buChar char="•"/>
            </a:pPr>
            <a:r>
              <a:rPr lang="en-AU" sz="1200" kern="1200" dirty="0" smtClean="0">
                <a:solidFill>
                  <a:schemeClr val="tx1"/>
                </a:solidFill>
                <a:latin typeface="+mn-lt"/>
                <a:ea typeface="+mn-ea"/>
                <a:cs typeface="+mn-cs"/>
              </a:rPr>
              <a:t> Provision of additional rooms.</a:t>
            </a:r>
            <a:r>
              <a:rPr lang="en-AU" sz="1200" kern="1200" baseline="0" dirty="0" smtClean="0">
                <a:solidFill>
                  <a:schemeClr val="tx1"/>
                </a:solidFill>
                <a:latin typeface="+mn-lt"/>
                <a:ea typeface="+mn-ea"/>
                <a:cs typeface="+mn-cs"/>
              </a:rPr>
              <a:t> V</a:t>
            </a:r>
            <a:r>
              <a:rPr lang="en-AU" sz="1200" kern="1200" dirty="0" smtClean="0">
                <a:solidFill>
                  <a:schemeClr val="tx1"/>
                </a:solidFill>
                <a:latin typeface="+mn-lt"/>
                <a:ea typeface="+mn-ea"/>
                <a:cs typeface="+mn-cs"/>
              </a:rPr>
              <a:t>enues (and the valet) must be alert to the potential for VIP guests to need additional rooms when they are staying in a venue. Standard practice is to ask the guest whether they will require additional rooms when the initial reservation is received.</a:t>
            </a:r>
            <a:r>
              <a:rPr lang="en-AU" sz="1200" kern="1200" baseline="0" dirty="0" smtClean="0">
                <a:solidFill>
                  <a:schemeClr val="tx1"/>
                </a:solidFill>
                <a:latin typeface="+mn-lt"/>
                <a:ea typeface="+mn-ea"/>
                <a:cs typeface="+mn-cs"/>
              </a:rPr>
              <a:t> O</a:t>
            </a:r>
            <a:r>
              <a:rPr lang="en-AU" sz="1200" kern="1200" dirty="0" smtClean="0">
                <a:solidFill>
                  <a:schemeClr val="tx1"/>
                </a:solidFill>
                <a:latin typeface="+mn-lt"/>
                <a:ea typeface="+mn-ea"/>
                <a:cs typeface="+mn-cs"/>
              </a:rPr>
              <a:t>ften the need for such rooms can occur on the</a:t>
            </a:r>
            <a:r>
              <a:rPr lang="en-AU" sz="1200" kern="1200" baseline="0" dirty="0" smtClean="0">
                <a:solidFill>
                  <a:schemeClr val="tx1"/>
                </a:solidFill>
                <a:latin typeface="+mn-lt"/>
                <a:ea typeface="+mn-ea"/>
                <a:cs typeface="+mn-cs"/>
              </a:rPr>
              <a:t> </a:t>
            </a:r>
            <a:r>
              <a:rPr lang="en-AU" sz="1200" kern="1200" dirty="0" smtClean="0">
                <a:solidFill>
                  <a:schemeClr val="tx1"/>
                </a:solidFill>
                <a:latin typeface="+mn-lt"/>
                <a:ea typeface="+mn-ea"/>
                <a:cs typeface="+mn-cs"/>
              </a:rPr>
              <a:t>spot in which case it is up to the valet to arrange what is</a:t>
            </a:r>
            <a:r>
              <a:rPr lang="en-AU" sz="1200" kern="1200" baseline="0" dirty="0" smtClean="0">
                <a:solidFill>
                  <a:schemeClr val="tx1"/>
                </a:solidFill>
                <a:latin typeface="+mn-lt"/>
                <a:ea typeface="+mn-ea"/>
                <a:cs typeface="+mn-cs"/>
              </a:rPr>
              <a:t> </a:t>
            </a:r>
            <a:r>
              <a:rPr lang="en-AU" sz="1200" kern="1200" dirty="0" smtClean="0">
                <a:solidFill>
                  <a:schemeClr val="tx1"/>
                </a:solidFill>
                <a:latin typeface="+mn-lt"/>
                <a:ea typeface="+mn-ea"/>
                <a:cs typeface="+mn-cs"/>
              </a:rPr>
              <a:t>required with Front Office, Housekeeping, security and other departments as appropriate. Additional rooms may be required for:</a:t>
            </a:r>
          </a:p>
          <a:p>
            <a:pPr lvl="1">
              <a:buFont typeface="Arial" pitchFamily="34" charset="0"/>
              <a:buChar char="•"/>
            </a:pPr>
            <a:r>
              <a:rPr lang="en-AU" sz="1200" kern="1200" dirty="0" smtClean="0">
                <a:solidFill>
                  <a:schemeClr val="tx1"/>
                </a:solidFill>
                <a:latin typeface="+mn-lt"/>
                <a:ea typeface="+mn-ea"/>
                <a:cs typeface="+mn-cs"/>
              </a:rPr>
              <a:t> Media events and press conferences</a:t>
            </a:r>
          </a:p>
          <a:p>
            <a:pPr lvl="1">
              <a:buFont typeface="Arial" pitchFamily="34" charset="0"/>
              <a:buChar char="•"/>
            </a:pPr>
            <a:r>
              <a:rPr lang="en-AU" sz="1200" kern="1200" dirty="0" smtClean="0">
                <a:solidFill>
                  <a:schemeClr val="tx1"/>
                </a:solidFill>
                <a:latin typeface="+mn-lt"/>
                <a:ea typeface="+mn-ea"/>
                <a:cs typeface="+mn-cs"/>
              </a:rPr>
              <a:t> Parties and functions</a:t>
            </a:r>
          </a:p>
          <a:p>
            <a:pPr lvl="1">
              <a:buFont typeface="Arial" pitchFamily="34" charset="0"/>
              <a:buChar char="•"/>
            </a:pPr>
            <a:r>
              <a:rPr lang="en-AU" sz="1200" kern="1200" dirty="0" smtClean="0">
                <a:solidFill>
                  <a:schemeClr val="tx1"/>
                </a:solidFill>
                <a:latin typeface="+mn-lt"/>
                <a:ea typeface="+mn-ea"/>
                <a:cs typeface="+mn-cs"/>
              </a:rPr>
              <a:t> Business uses such as meetings, conferences, and presentation of products. </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118</a:t>
            </a:fld>
            <a:endParaRPr lang="en-US" dirty="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kern="1200" dirty="0" smtClean="0">
                <a:solidFill>
                  <a:schemeClr val="tx1"/>
                </a:solidFill>
                <a:latin typeface="+mn-lt"/>
                <a:ea typeface="+mn-ea"/>
                <a:cs typeface="+mn-cs"/>
              </a:rPr>
              <a:t>Trainer stresses to trainees that guests receiving valet service have a right to have service delivery adjusted to suit their individual needs as part of their VIP treatment.</a:t>
            </a:r>
          </a:p>
          <a:p>
            <a:r>
              <a:rPr lang="en-AU" sz="1200" kern="1200" dirty="0" smtClean="0">
                <a:solidFill>
                  <a:schemeClr val="tx1"/>
                </a:solidFill>
                <a:latin typeface="+mn-lt"/>
                <a:ea typeface="+mn-ea"/>
                <a:cs typeface="+mn-cs"/>
              </a:rPr>
              <a:t>Trainer highlights to trainees that it must always be remembered the venue and the valet and all other venue staff are there to serve the guest, not to dictate the service provided.</a:t>
            </a:r>
            <a:r>
              <a:rPr lang="en-AU" sz="1200" kern="1200" baseline="0" dirty="0" smtClean="0">
                <a:solidFill>
                  <a:schemeClr val="tx1"/>
                </a:solidFill>
                <a:latin typeface="+mn-lt"/>
                <a:ea typeface="+mn-ea"/>
                <a:cs typeface="+mn-cs"/>
              </a:rPr>
              <a:t> T</a:t>
            </a:r>
            <a:r>
              <a:rPr lang="en-AU" sz="1200" kern="1200" dirty="0" smtClean="0">
                <a:solidFill>
                  <a:schemeClr val="tx1"/>
                </a:solidFill>
                <a:latin typeface="+mn-lt"/>
                <a:ea typeface="+mn-ea"/>
                <a:cs typeface="+mn-cs"/>
              </a:rPr>
              <a:t>he keys to achieving this are:</a:t>
            </a:r>
          </a:p>
          <a:p>
            <a:pPr lvl="0">
              <a:buFont typeface="Arial" pitchFamily="34" charset="0"/>
              <a:buChar char="•"/>
            </a:pPr>
            <a:r>
              <a:rPr lang="en-AU" sz="1200" kern="1200" dirty="0" smtClean="0">
                <a:solidFill>
                  <a:schemeClr val="tx1"/>
                </a:solidFill>
                <a:latin typeface="+mn-lt"/>
                <a:ea typeface="+mn-ea"/>
                <a:cs typeface="+mn-cs"/>
              </a:rPr>
              <a:t> Identify the necessary/required changes – make sure to never show annoyance or frustration with the required changes</a:t>
            </a:r>
          </a:p>
          <a:p>
            <a:pPr lvl="0">
              <a:buFont typeface="Arial" pitchFamily="34" charset="0"/>
              <a:buChar char="•"/>
            </a:pPr>
            <a:r>
              <a:rPr lang="en-AU" sz="1200" kern="1200" dirty="0" smtClean="0">
                <a:solidFill>
                  <a:schemeClr val="tx1"/>
                </a:solidFill>
                <a:latin typeface="+mn-lt"/>
                <a:ea typeface="+mn-ea"/>
                <a:cs typeface="+mn-cs"/>
              </a:rPr>
              <a:t> Advise those necessary for delivering the products/services needing to changed – make sure they know the changes are for a VIP/valet-serviced guest</a:t>
            </a:r>
          </a:p>
          <a:p>
            <a:pPr lvl="0">
              <a:buFont typeface="Arial" pitchFamily="34" charset="0"/>
              <a:buChar char="•"/>
            </a:pPr>
            <a:r>
              <a:rPr lang="en-AU" sz="1200" kern="1200" dirty="0" smtClean="0">
                <a:solidFill>
                  <a:schemeClr val="tx1"/>
                </a:solidFill>
                <a:latin typeface="+mn-lt"/>
                <a:ea typeface="+mn-ea"/>
                <a:cs typeface="+mn-cs"/>
              </a:rPr>
              <a:t> Monitor revised service/product delivery to ensure it meets requirements</a:t>
            </a:r>
          </a:p>
          <a:p>
            <a:pPr lvl="0">
              <a:buFont typeface="Arial" pitchFamily="34" charset="0"/>
              <a:buChar char="•"/>
            </a:pPr>
            <a:r>
              <a:rPr lang="en-AU" sz="1200" kern="1200" dirty="0" smtClean="0">
                <a:solidFill>
                  <a:schemeClr val="tx1"/>
                </a:solidFill>
                <a:latin typeface="+mn-lt"/>
                <a:ea typeface="+mn-ea"/>
                <a:cs typeface="+mn-cs"/>
              </a:rPr>
              <a:t> Take further corrective action when necessary including apology to the guest.</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AU" sz="1200" kern="1200" dirty="0" smtClean="0">
              <a:solidFill>
                <a:schemeClr val="tx1"/>
              </a:solidFill>
              <a:latin typeface="+mn-lt"/>
              <a:ea typeface="+mn-ea"/>
              <a:cs typeface="+mn-cs"/>
            </a:endParaRP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119</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Trainer continues identifying for trainees the duties</a:t>
            </a:r>
            <a:r>
              <a:rPr lang="en-US" baseline="0" dirty="0" smtClean="0"/>
              <a:t> of a valet:</a:t>
            </a:r>
          </a:p>
          <a:p>
            <a:pPr lvl="0">
              <a:buFont typeface="Arial" pitchFamily="34" charset="0"/>
              <a:buChar char="•"/>
            </a:pPr>
            <a:r>
              <a:rPr lang="en-AU" sz="1200" kern="1200" dirty="0" smtClean="0">
                <a:solidFill>
                  <a:schemeClr val="tx1"/>
                </a:solidFill>
                <a:latin typeface="+mn-lt"/>
                <a:ea typeface="+mn-ea"/>
                <a:cs typeface="+mn-cs"/>
              </a:rPr>
              <a:t> Organising and processing secretarial duties upon request such as messages, faxes, packages, translation, postage, and use of the business facilities at the property</a:t>
            </a:r>
          </a:p>
          <a:p>
            <a:pPr lvl="0">
              <a:buFont typeface="Arial" pitchFamily="34" charset="0"/>
              <a:buChar char="•"/>
            </a:pPr>
            <a:r>
              <a:rPr lang="en-AU" sz="1200" kern="1200" dirty="0" smtClean="0">
                <a:solidFill>
                  <a:schemeClr val="tx1"/>
                </a:solidFill>
                <a:latin typeface="+mn-lt"/>
                <a:ea typeface="+mn-ea"/>
                <a:cs typeface="+mn-cs"/>
              </a:rPr>
              <a:t> Arranging (sometimes via the concierge) restaurant bookings, car hire, tours, specified purchases of gifts or other items</a:t>
            </a:r>
          </a:p>
          <a:p>
            <a:pPr lvl="0">
              <a:buFont typeface="Arial" pitchFamily="34" charset="0"/>
              <a:buChar char="•"/>
            </a:pPr>
            <a:r>
              <a:rPr lang="en-AU" sz="1200" kern="1200" dirty="0" smtClean="0">
                <a:solidFill>
                  <a:schemeClr val="tx1"/>
                </a:solidFill>
                <a:latin typeface="+mn-lt"/>
                <a:ea typeface="+mn-ea"/>
                <a:cs typeface="+mn-cs"/>
              </a:rPr>
              <a:t> Organising activities to meet guest needs such as arranging special functions in the venue</a:t>
            </a:r>
            <a:r>
              <a:rPr lang="en-AU" sz="1200" kern="1200" baseline="0" dirty="0" smtClean="0">
                <a:solidFill>
                  <a:schemeClr val="tx1"/>
                </a:solidFill>
                <a:latin typeface="+mn-lt"/>
                <a:ea typeface="+mn-ea"/>
                <a:cs typeface="+mn-cs"/>
              </a:rPr>
              <a:t> </a:t>
            </a:r>
            <a:r>
              <a:rPr lang="en-AU" sz="1200" kern="1200" dirty="0" smtClean="0">
                <a:solidFill>
                  <a:schemeClr val="tx1"/>
                </a:solidFill>
                <a:latin typeface="+mn-lt"/>
                <a:ea typeface="+mn-ea"/>
                <a:cs typeface="+mn-cs"/>
              </a:rPr>
              <a:t>or room, booking local excursions and tours, and making reservations for the theatre, shows, dining and special events</a:t>
            </a:r>
          </a:p>
          <a:p>
            <a:pPr lvl="0">
              <a:buFont typeface="Arial" pitchFamily="34" charset="0"/>
              <a:buChar char="•"/>
            </a:pPr>
            <a:r>
              <a:rPr lang="en-AU" sz="1200" kern="1200" dirty="0" smtClean="0">
                <a:solidFill>
                  <a:schemeClr val="tx1"/>
                </a:solidFill>
                <a:latin typeface="+mn-lt"/>
                <a:ea typeface="+mn-ea"/>
                <a:cs typeface="+mn-cs"/>
              </a:rPr>
              <a:t> Provision of local advice (the ‘concierge’ function) including:</a:t>
            </a:r>
          </a:p>
          <a:p>
            <a:pPr lvl="1">
              <a:buFont typeface="Arial" pitchFamily="34" charset="0"/>
              <a:buChar char="•"/>
            </a:pPr>
            <a:r>
              <a:rPr lang="en-AU" sz="1200" kern="1200" dirty="0" smtClean="0">
                <a:solidFill>
                  <a:schemeClr val="tx1"/>
                </a:solidFill>
                <a:latin typeface="+mn-lt"/>
                <a:ea typeface="+mn-ea"/>
                <a:cs typeface="+mn-cs"/>
              </a:rPr>
              <a:t> Recommendations for dining and shopping</a:t>
            </a:r>
          </a:p>
          <a:p>
            <a:pPr lvl="1">
              <a:buFont typeface="Arial" pitchFamily="34" charset="0"/>
              <a:buChar char="•"/>
            </a:pPr>
            <a:r>
              <a:rPr lang="en-AU" sz="1200" kern="1200" dirty="0" smtClean="0">
                <a:solidFill>
                  <a:schemeClr val="tx1"/>
                </a:solidFill>
                <a:latin typeface="+mn-lt"/>
                <a:ea typeface="+mn-ea"/>
                <a:cs typeface="+mn-cs"/>
              </a:rPr>
              <a:t> Suggestions for transport and sightseeing</a:t>
            </a:r>
          </a:p>
          <a:p>
            <a:pPr lvl="1">
              <a:buFont typeface="Arial" pitchFamily="34" charset="0"/>
              <a:buChar char="•"/>
            </a:pPr>
            <a:r>
              <a:rPr lang="en-AU" sz="1200" kern="1200" dirty="0" smtClean="0">
                <a:solidFill>
                  <a:schemeClr val="tx1"/>
                </a:solidFill>
                <a:latin typeface="+mn-lt"/>
                <a:ea typeface="+mn-ea"/>
                <a:cs typeface="+mn-cs"/>
              </a:rPr>
              <a:t> Options for tourism and leisure activities</a:t>
            </a:r>
          </a:p>
          <a:p>
            <a:pPr lvl="1">
              <a:buFont typeface="Arial" pitchFamily="34" charset="0"/>
              <a:buChar char="•"/>
            </a:pPr>
            <a:r>
              <a:rPr lang="en-AU" sz="1200" kern="1200" dirty="0" smtClean="0">
                <a:solidFill>
                  <a:schemeClr val="tx1"/>
                </a:solidFill>
                <a:latin typeface="+mn-lt"/>
                <a:ea typeface="+mn-ea"/>
                <a:cs typeface="+mn-cs"/>
              </a:rPr>
              <a:t> Acquisition of personal services.</a:t>
            </a:r>
          </a:p>
          <a:p>
            <a:pPr lvl="0">
              <a:buFont typeface="Arial" pitchFamily="34" charset="0"/>
              <a:buChar char="•"/>
            </a:pPr>
            <a:r>
              <a:rPr lang="en-AU" sz="1200" kern="1200" dirty="0" smtClean="0">
                <a:solidFill>
                  <a:schemeClr val="tx1"/>
                </a:solidFill>
                <a:latin typeface="+mn-lt"/>
                <a:ea typeface="+mn-ea"/>
                <a:cs typeface="+mn-cs"/>
              </a:rPr>
              <a:t> Making, altering and/or confirming travel arrangements – obtaining tickets, obtaining quotations.</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12</a:t>
            </a:fld>
            <a:endParaRPr lang="en-US" dirty="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Trainer explains to trainees the possible list of things that may need amending to accommodate valet-serviced guest need is limitless. Anything for which plans or arrangements were originally made may need to be adjusted:</a:t>
            </a:r>
          </a:p>
          <a:p>
            <a:pPr lvl="0">
              <a:buFont typeface="Arial" pitchFamily="34" charset="0"/>
              <a:buChar char="•"/>
            </a:pPr>
            <a:r>
              <a:rPr lang="en-AU" sz="1200" kern="1200" dirty="0" smtClean="0">
                <a:solidFill>
                  <a:schemeClr val="tx1"/>
                </a:solidFill>
                <a:latin typeface="+mn-lt"/>
                <a:ea typeface="+mn-ea"/>
                <a:cs typeface="+mn-cs"/>
              </a:rPr>
              <a:t> Changes to original notifications (times) for:</a:t>
            </a:r>
          </a:p>
          <a:p>
            <a:pPr lvl="1">
              <a:buFont typeface="Arial" pitchFamily="34" charset="0"/>
              <a:buChar char="•"/>
            </a:pPr>
            <a:r>
              <a:rPr lang="en-AU" sz="1200" kern="1200" dirty="0" smtClean="0">
                <a:solidFill>
                  <a:schemeClr val="tx1"/>
                </a:solidFill>
                <a:latin typeface="+mn-lt"/>
                <a:ea typeface="+mn-ea"/>
                <a:cs typeface="+mn-cs"/>
              </a:rPr>
              <a:t> Warning (reminder) calls </a:t>
            </a:r>
          </a:p>
          <a:p>
            <a:pPr lvl="1">
              <a:buFont typeface="Arial" pitchFamily="34" charset="0"/>
              <a:buChar char="•"/>
            </a:pPr>
            <a:r>
              <a:rPr lang="en-AU" sz="1200" kern="1200" dirty="0" smtClean="0">
                <a:solidFill>
                  <a:schemeClr val="tx1"/>
                </a:solidFill>
                <a:latin typeface="+mn-lt"/>
                <a:ea typeface="+mn-ea"/>
                <a:cs typeface="+mn-cs"/>
              </a:rPr>
              <a:t> Wake-up calls</a:t>
            </a:r>
          </a:p>
          <a:p>
            <a:pPr lvl="0">
              <a:buFont typeface="Arial" pitchFamily="34" charset="0"/>
              <a:buChar char="•"/>
            </a:pPr>
            <a:r>
              <a:rPr lang="en-AU" sz="1200" kern="1200" dirty="0" smtClean="0">
                <a:solidFill>
                  <a:schemeClr val="tx1"/>
                </a:solidFill>
                <a:latin typeface="+mn-lt"/>
                <a:ea typeface="+mn-ea"/>
                <a:cs typeface="+mn-cs"/>
              </a:rPr>
              <a:t> Changes to breakfast arrangements in relation to:</a:t>
            </a:r>
          </a:p>
          <a:p>
            <a:pPr lvl="1">
              <a:buFont typeface="Arial" pitchFamily="34" charset="0"/>
              <a:buChar char="•"/>
            </a:pPr>
            <a:r>
              <a:rPr lang="en-AU" sz="1200" kern="1200" dirty="0" smtClean="0">
                <a:solidFill>
                  <a:schemeClr val="tx1"/>
                </a:solidFill>
                <a:latin typeface="+mn-lt"/>
                <a:ea typeface="+mn-ea"/>
                <a:cs typeface="+mn-cs"/>
              </a:rPr>
              <a:t> Style – English, Continental or local</a:t>
            </a:r>
          </a:p>
          <a:p>
            <a:pPr lvl="1">
              <a:buFont typeface="Arial" pitchFamily="34" charset="0"/>
              <a:buChar char="•"/>
            </a:pPr>
            <a:r>
              <a:rPr lang="en-AU" sz="1200" kern="1200" dirty="0" smtClean="0">
                <a:solidFill>
                  <a:schemeClr val="tx1"/>
                </a:solidFill>
                <a:latin typeface="+mn-lt"/>
                <a:ea typeface="+mn-ea"/>
                <a:cs typeface="+mn-cs"/>
              </a:rPr>
              <a:t> Time of service </a:t>
            </a:r>
          </a:p>
          <a:p>
            <a:pPr lvl="1">
              <a:buFont typeface="Arial" pitchFamily="34" charset="0"/>
              <a:buChar char="•"/>
            </a:pPr>
            <a:r>
              <a:rPr lang="en-AU" sz="1200" kern="1200" dirty="0" smtClean="0">
                <a:solidFill>
                  <a:schemeClr val="tx1"/>
                </a:solidFill>
                <a:latin typeface="+mn-lt"/>
                <a:ea typeface="+mn-ea"/>
                <a:cs typeface="+mn-cs"/>
              </a:rPr>
              <a:t> Items ordered </a:t>
            </a:r>
          </a:p>
          <a:p>
            <a:pPr lvl="1">
              <a:buFont typeface="Arial" pitchFamily="34" charset="0"/>
              <a:buChar char="•"/>
            </a:pPr>
            <a:r>
              <a:rPr lang="en-AU" sz="1200" kern="1200" dirty="0" smtClean="0">
                <a:solidFill>
                  <a:schemeClr val="tx1"/>
                </a:solidFill>
                <a:latin typeface="+mn-lt"/>
                <a:ea typeface="+mn-ea"/>
                <a:cs typeface="+mn-cs"/>
              </a:rPr>
              <a:t> Whether the breakfast will be in-room, outside or in the dining room</a:t>
            </a:r>
          </a:p>
          <a:p>
            <a:pPr lvl="0">
              <a:buFont typeface="Arial" pitchFamily="34" charset="0"/>
              <a:buChar char="•"/>
            </a:pPr>
            <a:r>
              <a:rPr lang="en-AU" sz="1200" kern="1200" dirty="0" smtClean="0">
                <a:solidFill>
                  <a:schemeClr val="tx1"/>
                </a:solidFill>
                <a:latin typeface="+mn-lt"/>
                <a:ea typeface="+mn-ea"/>
                <a:cs typeface="+mn-cs"/>
              </a:rPr>
              <a:t> Changes to transportation arrangements in relation to local trips and tours as well as forward travel plans. Common changes are required to:</a:t>
            </a:r>
          </a:p>
          <a:p>
            <a:pPr lvl="1">
              <a:buFont typeface="Arial" pitchFamily="34" charset="0"/>
              <a:buChar char="•"/>
            </a:pPr>
            <a:r>
              <a:rPr lang="en-AU" sz="1200" kern="1200" dirty="0" smtClean="0">
                <a:solidFill>
                  <a:schemeClr val="tx1"/>
                </a:solidFill>
                <a:latin typeface="+mn-lt"/>
                <a:ea typeface="+mn-ea"/>
                <a:cs typeface="+mn-cs"/>
              </a:rPr>
              <a:t> Dates and times</a:t>
            </a:r>
          </a:p>
          <a:p>
            <a:pPr lvl="1">
              <a:buFont typeface="Arial" pitchFamily="34" charset="0"/>
              <a:buChar char="•"/>
            </a:pPr>
            <a:r>
              <a:rPr lang="en-AU" sz="1200" kern="1200" dirty="0" smtClean="0">
                <a:solidFill>
                  <a:schemeClr val="tx1"/>
                </a:solidFill>
                <a:latin typeface="+mn-lt"/>
                <a:ea typeface="+mn-ea"/>
                <a:cs typeface="+mn-cs"/>
              </a:rPr>
              <a:t> Destinations including stop-overs</a:t>
            </a:r>
          </a:p>
          <a:p>
            <a:pPr lvl="1">
              <a:buFont typeface="Arial" pitchFamily="34" charset="0"/>
              <a:buChar char="•"/>
            </a:pPr>
            <a:r>
              <a:rPr lang="en-AU" sz="1200" kern="1200" dirty="0" smtClean="0">
                <a:solidFill>
                  <a:schemeClr val="tx1"/>
                </a:solidFill>
                <a:latin typeface="+mn-lt"/>
                <a:ea typeface="+mn-ea"/>
                <a:cs typeface="+mn-cs"/>
              </a:rPr>
              <a:t> Numbers travelling.</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120</a:t>
            </a:fld>
            <a:endParaRPr lang="en-US" dirty="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i="1" kern="1200" dirty="0" smtClean="0">
                <a:solidFill>
                  <a:schemeClr val="tx1"/>
                </a:solidFill>
                <a:latin typeface="+mn-lt"/>
                <a:ea typeface="+mn-ea"/>
                <a:cs typeface="+mn-cs"/>
              </a:rPr>
              <a:t>Making sundry purchases</a:t>
            </a:r>
          </a:p>
          <a:p>
            <a:pPr>
              <a:buFont typeface="Arial" pitchFamily="34" charset="0"/>
              <a:buChar char="•"/>
            </a:pPr>
            <a:r>
              <a:rPr lang="en-AU" sz="1200" kern="1200" dirty="0" smtClean="0">
                <a:solidFill>
                  <a:schemeClr val="tx1"/>
                </a:solidFill>
                <a:latin typeface="+mn-lt"/>
                <a:ea typeface="+mn-ea"/>
                <a:cs typeface="+mn-cs"/>
              </a:rPr>
              <a:t> Items may be purchased from in-house shops or departments or from outside business (specialist suppliers). Purchases from internal shops or departments are commonly charged directly to the guest’s account. Sundry purchases from external businesses are usually handled as a disbursement being charged to the venue account, or paid for in cash or by credit card.</a:t>
            </a:r>
            <a:r>
              <a:rPr lang="en-AU" sz="1200" kern="1200" baseline="0" dirty="0" smtClean="0">
                <a:solidFill>
                  <a:schemeClr val="tx1"/>
                </a:solidFill>
                <a:latin typeface="+mn-lt"/>
                <a:ea typeface="+mn-ea"/>
                <a:cs typeface="+mn-cs"/>
              </a:rPr>
              <a:t> C</a:t>
            </a:r>
            <a:r>
              <a:rPr lang="en-AU" sz="1200" kern="1200" dirty="0" smtClean="0">
                <a:solidFill>
                  <a:schemeClr val="tx1"/>
                </a:solidFill>
                <a:latin typeface="+mn-lt"/>
                <a:ea typeface="+mn-ea"/>
                <a:cs typeface="+mn-cs"/>
              </a:rPr>
              <a:t>harges are then re-couped from the guest.</a:t>
            </a:r>
          </a:p>
          <a:p>
            <a:pPr>
              <a:buFont typeface="Arial" pitchFamily="34" charset="0"/>
              <a:buChar char="•"/>
            </a:pPr>
            <a:r>
              <a:rPr lang="en-AU" sz="1200" kern="1200" dirty="0" smtClean="0">
                <a:solidFill>
                  <a:schemeClr val="tx1"/>
                </a:solidFill>
                <a:latin typeface="+mn-lt"/>
                <a:ea typeface="+mn-ea"/>
                <a:cs typeface="+mn-cs"/>
              </a:rPr>
              <a:t> There is no end to the list of sundry items a guest may require a valet to purchase.</a:t>
            </a:r>
            <a:r>
              <a:rPr lang="en-AU" sz="1200" kern="1200" baseline="0" dirty="0" smtClean="0">
                <a:solidFill>
                  <a:schemeClr val="tx1"/>
                </a:solidFill>
                <a:latin typeface="+mn-lt"/>
                <a:ea typeface="+mn-ea"/>
                <a:cs typeface="+mn-cs"/>
              </a:rPr>
              <a:t> E</a:t>
            </a:r>
            <a:r>
              <a:rPr lang="en-AU" sz="1200" kern="1200" dirty="0" smtClean="0">
                <a:solidFill>
                  <a:schemeClr val="tx1"/>
                </a:solidFill>
                <a:latin typeface="+mn-lt"/>
                <a:ea typeface="+mn-ea"/>
                <a:cs typeface="+mn-cs"/>
              </a:rPr>
              <a:t>xamples include:</a:t>
            </a:r>
          </a:p>
          <a:p>
            <a:pPr lvl="1">
              <a:buFont typeface="Arial" pitchFamily="34" charset="0"/>
              <a:buChar char="•"/>
            </a:pPr>
            <a:r>
              <a:rPr lang="en-AU" sz="1200" kern="1200" dirty="0" smtClean="0">
                <a:solidFill>
                  <a:schemeClr val="tx1"/>
                </a:solidFill>
                <a:latin typeface="+mn-lt"/>
                <a:ea typeface="+mn-ea"/>
                <a:cs typeface="+mn-cs"/>
              </a:rPr>
              <a:t> Flowers</a:t>
            </a:r>
          </a:p>
          <a:p>
            <a:pPr lvl="1">
              <a:buFont typeface="Arial" pitchFamily="34" charset="0"/>
              <a:buChar char="•"/>
            </a:pPr>
            <a:r>
              <a:rPr lang="en-AU" sz="1200" kern="1200" dirty="0" smtClean="0">
                <a:solidFill>
                  <a:schemeClr val="tx1"/>
                </a:solidFill>
                <a:latin typeface="+mn-lt"/>
                <a:ea typeface="+mn-ea"/>
                <a:cs typeface="+mn-cs"/>
              </a:rPr>
              <a:t> Gifts</a:t>
            </a:r>
          </a:p>
          <a:p>
            <a:pPr lvl="1">
              <a:buFont typeface="Arial" pitchFamily="34" charset="0"/>
              <a:buChar char="•"/>
            </a:pPr>
            <a:r>
              <a:rPr lang="en-AU" sz="1200" kern="1200" dirty="0" smtClean="0">
                <a:solidFill>
                  <a:schemeClr val="tx1"/>
                </a:solidFill>
                <a:latin typeface="+mn-lt"/>
                <a:ea typeface="+mn-ea"/>
                <a:cs typeface="+mn-cs"/>
              </a:rPr>
              <a:t> Special need items – such as items the guest has forgotten, and/or replacement items for damaged or lost property.</a:t>
            </a:r>
          </a:p>
          <a:p>
            <a:r>
              <a:rPr lang="en-AU" sz="1200" b="1" i="1" kern="1200" dirty="0" smtClean="0">
                <a:solidFill>
                  <a:schemeClr val="tx1"/>
                </a:solidFill>
                <a:latin typeface="+mn-lt"/>
                <a:ea typeface="+mn-ea"/>
                <a:cs typeface="+mn-cs"/>
              </a:rPr>
              <a:t>Responding to unusual circumstances</a:t>
            </a:r>
          </a:p>
          <a:p>
            <a:r>
              <a:rPr lang="en-AU" sz="1200" kern="1200" dirty="0" smtClean="0">
                <a:solidFill>
                  <a:schemeClr val="tx1"/>
                </a:solidFill>
                <a:latin typeface="+mn-lt"/>
                <a:ea typeface="+mn-ea"/>
                <a:cs typeface="+mn-cs"/>
              </a:rPr>
              <a:t>The valet is also usually the first point of contact for the guest when an ‘unusual circumstance’ occurs and there is a need to address it. While the valet is not expected to personally deal with</a:t>
            </a:r>
            <a:r>
              <a:rPr lang="en-AU" sz="1200" kern="1200" baseline="0" dirty="0" smtClean="0">
                <a:solidFill>
                  <a:schemeClr val="tx1"/>
                </a:solidFill>
                <a:latin typeface="+mn-lt"/>
                <a:ea typeface="+mn-ea"/>
                <a:cs typeface="+mn-cs"/>
              </a:rPr>
              <a:t> </a:t>
            </a:r>
            <a:r>
              <a:rPr lang="en-AU" sz="1200" kern="1200" dirty="0" smtClean="0">
                <a:solidFill>
                  <a:schemeClr val="tx1"/>
                </a:solidFill>
                <a:latin typeface="+mn-lt"/>
                <a:ea typeface="+mn-ea"/>
                <a:cs typeface="+mn-cs"/>
              </a:rPr>
              <a:t>all of these situations, they are expected to notify others so </a:t>
            </a:r>
            <a:r>
              <a:rPr lang="en-AU" sz="1200" i="1" kern="1200" dirty="0" smtClean="0">
                <a:solidFill>
                  <a:schemeClr val="tx1"/>
                </a:solidFill>
                <a:latin typeface="+mn-lt"/>
                <a:ea typeface="+mn-ea"/>
                <a:cs typeface="+mn-cs"/>
              </a:rPr>
              <a:t>they</a:t>
            </a:r>
            <a:r>
              <a:rPr lang="en-AU" sz="1200" kern="1200" dirty="0" smtClean="0">
                <a:solidFill>
                  <a:schemeClr val="tx1"/>
                </a:solidFill>
                <a:latin typeface="+mn-lt"/>
                <a:ea typeface="+mn-ea"/>
                <a:cs typeface="+mn-cs"/>
              </a:rPr>
              <a:t> can deal with the situation. For example:</a:t>
            </a:r>
          </a:p>
          <a:p>
            <a:pPr lvl="0">
              <a:buFont typeface="Arial" pitchFamily="34" charset="0"/>
              <a:buChar char="•"/>
            </a:pPr>
            <a:r>
              <a:rPr lang="en-AU" sz="1200" kern="1200" dirty="0" smtClean="0">
                <a:solidFill>
                  <a:schemeClr val="tx1"/>
                </a:solidFill>
                <a:latin typeface="+mn-lt"/>
                <a:ea typeface="+mn-ea"/>
                <a:cs typeface="+mn-cs"/>
              </a:rPr>
              <a:t> A complaint from the VIP guest about noise in an adjoining room.</a:t>
            </a:r>
            <a:r>
              <a:rPr lang="en-AU" sz="1200" kern="1200" baseline="0" dirty="0" smtClean="0">
                <a:solidFill>
                  <a:schemeClr val="tx1"/>
                </a:solidFill>
                <a:latin typeface="+mn-lt"/>
                <a:ea typeface="+mn-ea"/>
                <a:cs typeface="+mn-cs"/>
              </a:rPr>
              <a:t> T</a:t>
            </a:r>
            <a:r>
              <a:rPr lang="en-AU" sz="1200" kern="1200" dirty="0" smtClean="0">
                <a:solidFill>
                  <a:schemeClr val="tx1"/>
                </a:solidFill>
                <a:latin typeface="+mn-lt"/>
                <a:ea typeface="+mn-ea"/>
                <a:cs typeface="+mn-cs"/>
              </a:rPr>
              <a:t>he valet would contact Management, Front Office or Security to handle the noise, as opposed to knocking on the door and asking people to modify their behaviour</a:t>
            </a:r>
          </a:p>
          <a:p>
            <a:pPr lvl="0">
              <a:buFont typeface="Arial" pitchFamily="34" charset="0"/>
              <a:buChar char="•"/>
            </a:pPr>
            <a:r>
              <a:rPr lang="en-AU" sz="1200" kern="1200" dirty="0" smtClean="0">
                <a:solidFill>
                  <a:schemeClr val="tx1"/>
                </a:solidFill>
                <a:latin typeface="+mn-lt"/>
                <a:ea typeface="+mn-ea"/>
                <a:cs typeface="+mn-cs"/>
              </a:rPr>
              <a:t> A situation where an item in the room is not working.</a:t>
            </a:r>
            <a:r>
              <a:rPr lang="en-AU" sz="1200" kern="1200" baseline="0" dirty="0" smtClean="0">
                <a:solidFill>
                  <a:schemeClr val="tx1"/>
                </a:solidFill>
                <a:latin typeface="+mn-lt"/>
                <a:ea typeface="+mn-ea"/>
                <a:cs typeface="+mn-cs"/>
              </a:rPr>
              <a:t> T</a:t>
            </a:r>
            <a:r>
              <a:rPr lang="en-AU" sz="1200" kern="1200" dirty="0" smtClean="0">
                <a:solidFill>
                  <a:schemeClr val="tx1"/>
                </a:solidFill>
                <a:latin typeface="+mn-lt"/>
                <a:ea typeface="+mn-ea"/>
                <a:cs typeface="+mn-cs"/>
              </a:rPr>
              <a:t>he valet would contact Housekeeping to arrange for a replacement item, or contact Maintenance to undertake repairs. The valet would not be expected to fix the item.</a:t>
            </a:r>
          </a:p>
          <a:p>
            <a:r>
              <a:rPr lang="en-AU" sz="1200" kern="1200" dirty="0" smtClean="0">
                <a:solidFill>
                  <a:schemeClr val="tx1"/>
                </a:solidFill>
                <a:latin typeface="+mn-lt"/>
                <a:ea typeface="+mn-ea"/>
                <a:cs typeface="+mn-cs"/>
              </a:rPr>
              <a:t>In all ‘unusual circumstances’:</a:t>
            </a:r>
          </a:p>
          <a:p>
            <a:pPr lvl="0">
              <a:buFont typeface="Arial" pitchFamily="34" charset="0"/>
              <a:buChar char="•"/>
            </a:pPr>
            <a:r>
              <a:rPr lang="en-AU" sz="1200" kern="1200" dirty="0" smtClean="0">
                <a:solidFill>
                  <a:schemeClr val="tx1"/>
                </a:solidFill>
                <a:latin typeface="+mn-lt"/>
                <a:ea typeface="+mn-ea"/>
                <a:cs typeface="+mn-cs"/>
              </a:rPr>
              <a:t> The safety of the guest, their party and the valet is the primary consideration</a:t>
            </a:r>
          </a:p>
          <a:p>
            <a:pPr lvl="0">
              <a:buFont typeface="Arial" pitchFamily="34" charset="0"/>
              <a:buChar char="•"/>
            </a:pPr>
            <a:r>
              <a:rPr lang="en-AU" sz="1200" kern="1200" dirty="0" smtClean="0">
                <a:solidFill>
                  <a:schemeClr val="tx1"/>
                </a:solidFill>
                <a:latin typeface="+mn-lt"/>
                <a:ea typeface="+mn-ea"/>
                <a:cs typeface="+mn-cs"/>
              </a:rPr>
              <a:t> The security of guest and venue property is a secondary concern</a:t>
            </a:r>
          </a:p>
          <a:p>
            <a:pPr lvl="0">
              <a:buFont typeface="Arial" pitchFamily="34" charset="0"/>
              <a:buChar char="•"/>
            </a:pPr>
            <a:r>
              <a:rPr lang="en-AU" sz="1200" kern="1200" dirty="0" smtClean="0">
                <a:solidFill>
                  <a:schemeClr val="tx1"/>
                </a:solidFill>
                <a:latin typeface="+mn-lt"/>
                <a:ea typeface="+mn-ea"/>
                <a:cs typeface="+mn-cs"/>
              </a:rPr>
              <a:t> Immediate action must be taken to address the situation and notify the appropriate person, department or external authority</a:t>
            </a:r>
          </a:p>
          <a:p>
            <a:pPr lvl="0">
              <a:buFont typeface="Arial" pitchFamily="34" charset="0"/>
              <a:buChar char="•"/>
            </a:pPr>
            <a:r>
              <a:rPr lang="en-AU" sz="1200" kern="1200" dirty="0" smtClean="0">
                <a:solidFill>
                  <a:schemeClr val="tx1"/>
                </a:solidFill>
                <a:latin typeface="+mn-lt"/>
                <a:ea typeface="+mn-ea"/>
                <a:cs typeface="+mn-cs"/>
              </a:rPr>
              <a:t> House policies and procedures must be implemented,</a:t>
            </a:r>
            <a:r>
              <a:rPr lang="en-AU" sz="1200" kern="1200" baseline="0" dirty="0" smtClean="0">
                <a:solidFill>
                  <a:schemeClr val="tx1"/>
                </a:solidFill>
                <a:latin typeface="+mn-lt"/>
                <a:ea typeface="+mn-ea"/>
                <a:cs typeface="+mn-cs"/>
              </a:rPr>
              <a:t> f</a:t>
            </a:r>
            <a:r>
              <a:rPr lang="en-AU" sz="1200" kern="1200" dirty="0" smtClean="0">
                <a:solidFill>
                  <a:schemeClr val="tx1"/>
                </a:solidFill>
                <a:latin typeface="+mn-lt"/>
                <a:ea typeface="+mn-ea"/>
                <a:cs typeface="+mn-cs"/>
              </a:rPr>
              <a:t>or example as they apply to dealing with ‘Difficult guests’, ‘Security breaches’, or ‘Evacuation’ </a:t>
            </a:r>
          </a:p>
          <a:p>
            <a:pPr lvl="0">
              <a:buFont typeface="Arial" pitchFamily="34" charset="0"/>
              <a:buChar char="•"/>
            </a:pPr>
            <a:r>
              <a:rPr lang="en-AU" sz="1200" kern="1200" dirty="0" smtClean="0">
                <a:solidFill>
                  <a:schemeClr val="tx1"/>
                </a:solidFill>
                <a:latin typeface="+mn-lt"/>
                <a:ea typeface="+mn-ea"/>
                <a:cs typeface="+mn-cs"/>
              </a:rPr>
              <a:t> The guest (or their representative) must be kept advised of what action has been taken to address the situation and what will occur as a result.</a:t>
            </a:r>
          </a:p>
          <a:p>
            <a:pPr>
              <a:buFont typeface="Arial" pitchFamily="34" charset="0"/>
              <a:buNone/>
            </a:pPr>
            <a:r>
              <a:rPr lang="en-US" b="1" i="1" dirty="0" smtClean="0"/>
              <a:t>Arranging for room service</a:t>
            </a:r>
          </a:p>
          <a:p>
            <a:pPr>
              <a:buFont typeface="Arial" pitchFamily="34" charset="0"/>
              <a:buNone/>
            </a:pPr>
            <a:r>
              <a:rPr lang="en-US" b="0" i="0" dirty="0" smtClean="0"/>
              <a:t>This can relate to the service of snacks and drinks, the ordering and service of a full meal in the room for the guest and their party, and/or the provision of small in-room functions.</a:t>
            </a:r>
          </a:p>
          <a:p>
            <a:pPr>
              <a:buFont typeface="Arial" pitchFamily="34" charset="0"/>
              <a:buNone/>
            </a:pPr>
            <a:r>
              <a:rPr lang="en-US" b="0" i="0" dirty="0" smtClean="0"/>
              <a:t>The valet may be required to:</a:t>
            </a:r>
          </a:p>
          <a:p>
            <a:pPr>
              <a:buFont typeface="Arial" pitchFamily="34" charset="0"/>
              <a:buChar char="•"/>
            </a:pPr>
            <a:r>
              <a:rPr lang="en-US" b="0" i="0" dirty="0" smtClean="0"/>
              <a:t> Advise on what is available</a:t>
            </a:r>
          </a:p>
          <a:p>
            <a:pPr>
              <a:buFont typeface="Arial" pitchFamily="34" charset="0"/>
              <a:buChar char="•"/>
            </a:pPr>
            <a:r>
              <a:rPr lang="en-US" b="0" i="0" dirty="0" smtClean="0"/>
              <a:t> Relay the order to Room Service</a:t>
            </a:r>
          </a:p>
          <a:p>
            <a:pPr>
              <a:buFont typeface="Arial" pitchFamily="34" charset="0"/>
              <a:buChar char="•"/>
            </a:pPr>
            <a:r>
              <a:rPr lang="en-US" b="0" i="0" dirty="0" smtClean="0"/>
              <a:t> Assist with the service of items ordered – or this may be the sole job of Room Service staff</a:t>
            </a:r>
          </a:p>
          <a:p>
            <a:pPr>
              <a:buFont typeface="Arial" pitchFamily="34" charset="0"/>
              <a:buNone/>
            </a:pPr>
            <a:endParaRPr lang="en-US" b="0" i="0"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121</a:t>
            </a:fld>
            <a:endParaRPr lang="en-US" dirty="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AU" sz="1200" kern="1200" dirty="0" smtClean="0">
                <a:solidFill>
                  <a:schemeClr val="tx1"/>
                </a:solidFill>
                <a:latin typeface="+mn-lt"/>
                <a:ea typeface="+mn-ea"/>
                <a:cs typeface="+mn-cs"/>
              </a:rPr>
              <a:t>Trainer continues to identify for trainees examples of service delivery that may need to be adjusted</a:t>
            </a:r>
            <a:r>
              <a:rPr lang="en-AU" sz="1200" kern="1200" baseline="0" dirty="0" smtClean="0">
                <a:solidFill>
                  <a:schemeClr val="tx1"/>
                </a:solidFill>
                <a:latin typeface="+mn-lt"/>
                <a:ea typeface="+mn-ea"/>
                <a:cs typeface="+mn-cs"/>
              </a:rPr>
              <a:t> for valet-serviced guests:</a:t>
            </a:r>
            <a:endParaRPr lang="en-AU" sz="1200" kern="1200" dirty="0" smtClean="0">
              <a:solidFill>
                <a:schemeClr val="tx1"/>
              </a:solidFill>
              <a:latin typeface="+mn-lt"/>
              <a:ea typeface="+mn-ea"/>
              <a:cs typeface="+mn-cs"/>
            </a:endParaRPr>
          </a:p>
          <a:p>
            <a:pPr lvl="0">
              <a:buFont typeface="Arial" pitchFamily="34" charset="0"/>
              <a:buChar char="•"/>
            </a:pPr>
            <a:r>
              <a:rPr lang="en-AU" sz="1200" kern="1200" dirty="0" smtClean="0">
                <a:solidFill>
                  <a:schemeClr val="tx1"/>
                </a:solidFill>
                <a:latin typeface="+mn-lt"/>
                <a:ea typeface="+mn-ea"/>
                <a:cs typeface="+mn-cs"/>
              </a:rPr>
              <a:t> Changes to function requests in relation to:</a:t>
            </a:r>
          </a:p>
          <a:p>
            <a:pPr lvl="1">
              <a:buFont typeface="Arial" pitchFamily="34" charset="0"/>
              <a:buChar char="•"/>
            </a:pPr>
            <a:r>
              <a:rPr lang="en-AU" sz="1200" kern="1200" dirty="0" smtClean="0">
                <a:solidFill>
                  <a:schemeClr val="tx1"/>
                </a:solidFill>
                <a:latin typeface="+mn-lt"/>
                <a:ea typeface="+mn-ea"/>
                <a:cs typeface="+mn-cs"/>
              </a:rPr>
              <a:t> Food and drink</a:t>
            </a:r>
          </a:p>
          <a:p>
            <a:pPr lvl="1">
              <a:buFont typeface="Arial" pitchFamily="34" charset="0"/>
              <a:buChar char="•"/>
            </a:pPr>
            <a:r>
              <a:rPr lang="en-AU" sz="1200" kern="1200" dirty="0" smtClean="0">
                <a:solidFill>
                  <a:schemeClr val="tx1"/>
                </a:solidFill>
                <a:latin typeface="+mn-lt"/>
                <a:ea typeface="+mn-ea"/>
                <a:cs typeface="+mn-cs"/>
              </a:rPr>
              <a:t> Numbers</a:t>
            </a:r>
          </a:p>
          <a:p>
            <a:pPr lvl="1">
              <a:buFont typeface="Arial" pitchFamily="34" charset="0"/>
              <a:buChar char="•"/>
            </a:pPr>
            <a:r>
              <a:rPr lang="en-AU" sz="1200" kern="1200" dirty="0" smtClean="0">
                <a:solidFill>
                  <a:schemeClr val="tx1"/>
                </a:solidFill>
                <a:latin typeface="+mn-lt"/>
                <a:ea typeface="+mn-ea"/>
                <a:cs typeface="+mn-cs"/>
              </a:rPr>
              <a:t> Seating plans</a:t>
            </a:r>
          </a:p>
          <a:p>
            <a:pPr lvl="1">
              <a:buFont typeface="Arial" pitchFamily="34" charset="0"/>
              <a:buChar char="•"/>
            </a:pPr>
            <a:r>
              <a:rPr lang="en-AU" sz="1200" kern="1200" dirty="0" smtClean="0">
                <a:solidFill>
                  <a:schemeClr val="tx1"/>
                </a:solidFill>
                <a:latin typeface="+mn-lt"/>
                <a:ea typeface="+mn-ea"/>
                <a:cs typeface="+mn-cs"/>
              </a:rPr>
              <a:t> Sequence and timing of function-related issues such as arrival of guests, speeches, entertainment</a:t>
            </a:r>
          </a:p>
          <a:p>
            <a:pPr lvl="0">
              <a:buFont typeface="Arial" pitchFamily="34" charset="0"/>
              <a:buChar char="•"/>
            </a:pPr>
            <a:r>
              <a:rPr lang="en-AU" sz="1200" kern="1200" dirty="0" smtClean="0">
                <a:solidFill>
                  <a:schemeClr val="tx1"/>
                </a:solidFill>
                <a:latin typeface="+mn-lt"/>
                <a:ea typeface="+mn-ea"/>
                <a:cs typeface="+mn-cs"/>
              </a:rPr>
              <a:t> Changes to in-room furniture:</a:t>
            </a:r>
          </a:p>
          <a:p>
            <a:pPr lvl="1">
              <a:buFont typeface="Arial" pitchFamily="34" charset="0"/>
              <a:buChar char="•"/>
            </a:pPr>
            <a:r>
              <a:rPr lang="en-AU" sz="1200" kern="1200" dirty="0" smtClean="0">
                <a:solidFill>
                  <a:schemeClr val="tx1"/>
                </a:solidFill>
                <a:latin typeface="+mn-lt"/>
                <a:ea typeface="+mn-ea"/>
                <a:cs typeface="+mn-cs"/>
              </a:rPr>
              <a:t> Removal of items not wanted by the guest</a:t>
            </a:r>
          </a:p>
          <a:p>
            <a:pPr lvl="1">
              <a:buFont typeface="Arial" pitchFamily="34" charset="0"/>
              <a:buChar char="•"/>
            </a:pPr>
            <a:r>
              <a:rPr lang="en-AU" sz="1200" kern="1200" dirty="0" smtClean="0">
                <a:solidFill>
                  <a:schemeClr val="tx1"/>
                </a:solidFill>
                <a:latin typeface="+mn-lt"/>
                <a:ea typeface="+mn-ea"/>
                <a:cs typeface="+mn-cs"/>
              </a:rPr>
              <a:t> Introduction of additional items</a:t>
            </a:r>
            <a:r>
              <a:rPr lang="en-AU" sz="1200" kern="1200" baseline="0" dirty="0" smtClean="0">
                <a:solidFill>
                  <a:schemeClr val="tx1"/>
                </a:solidFill>
                <a:latin typeface="+mn-lt"/>
                <a:ea typeface="+mn-ea"/>
                <a:cs typeface="+mn-cs"/>
              </a:rPr>
              <a:t> or </a:t>
            </a:r>
            <a:r>
              <a:rPr lang="en-AU" sz="1200" kern="1200" dirty="0" smtClean="0">
                <a:solidFill>
                  <a:schemeClr val="tx1"/>
                </a:solidFill>
                <a:latin typeface="+mn-lt"/>
                <a:ea typeface="+mn-ea"/>
                <a:cs typeface="+mn-cs"/>
              </a:rPr>
              <a:t>furniture to meet specific needs</a:t>
            </a:r>
          </a:p>
          <a:p>
            <a:pPr lvl="1">
              <a:buFont typeface="Arial" pitchFamily="34" charset="0"/>
              <a:buChar char="•"/>
            </a:pPr>
            <a:r>
              <a:rPr lang="en-AU" sz="1200" kern="1200" dirty="0" smtClean="0">
                <a:solidFill>
                  <a:schemeClr val="tx1"/>
                </a:solidFill>
                <a:latin typeface="+mn-lt"/>
                <a:ea typeface="+mn-ea"/>
                <a:cs typeface="+mn-cs"/>
              </a:rPr>
              <a:t> Provision of replacement items to address broken, damaged or malfunctioning items.</a:t>
            </a:r>
          </a:p>
          <a:p>
            <a:pPr lvl="0">
              <a:buFont typeface="Arial" pitchFamily="34" charset="0"/>
              <a:buChar char="•"/>
            </a:pPr>
            <a:r>
              <a:rPr lang="en-AU" sz="1200" kern="1200" dirty="0" smtClean="0">
                <a:solidFill>
                  <a:schemeClr val="tx1"/>
                </a:solidFill>
                <a:latin typeface="+mn-lt"/>
                <a:ea typeface="+mn-ea"/>
                <a:cs typeface="+mn-cs"/>
              </a:rPr>
              <a:t> Meeting special requests for bar and food items.</a:t>
            </a:r>
            <a:r>
              <a:rPr lang="en-AU" sz="1200" kern="1200" baseline="0" dirty="0" smtClean="0">
                <a:solidFill>
                  <a:schemeClr val="tx1"/>
                </a:solidFill>
                <a:latin typeface="+mn-lt"/>
                <a:ea typeface="+mn-ea"/>
                <a:cs typeface="+mn-cs"/>
              </a:rPr>
              <a:t> T</a:t>
            </a:r>
            <a:r>
              <a:rPr lang="en-AU" sz="1200" kern="1200" dirty="0" smtClean="0">
                <a:solidFill>
                  <a:schemeClr val="tx1"/>
                </a:solidFill>
                <a:latin typeface="+mn-lt"/>
                <a:ea typeface="+mn-ea"/>
                <a:cs typeface="+mn-cs"/>
              </a:rPr>
              <a:t>his may be for:</a:t>
            </a:r>
          </a:p>
          <a:p>
            <a:pPr lvl="1">
              <a:buFont typeface="Arial" pitchFamily="34" charset="0"/>
              <a:buChar char="•"/>
            </a:pPr>
            <a:r>
              <a:rPr lang="en-AU" sz="1200" kern="1200" dirty="0" smtClean="0">
                <a:solidFill>
                  <a:schemeClr val="tx1"/>
                </a:solidFill>
                <a:latin typeface="+mn-lt"/>
                <a:ea typeface="+mn-ea"/>
                <a:cs typeface="+mn-cs"/>
              </a:rPr>
              <a:t> Products for the in-room bar/mini-bar</a:t>
            </a:r>
          </a:p>
          <a:p>
            <a:pPr lvl="1">
              <a:buFont typeface="Arial" pitchFamily="34" charset="0"/>
              <a:buChar char="•"/>
            </a:pPr>
            <a:r>
              <a:rPr lang="en-AU" sz="1200" kern="1200" dirty="0" smtClean="0">
                <a:solidFill>
                  <a:schemeClr val="tx1"/>
                </a:solidFill>
                <a:latin typeface="+mn-lt"/>
                <a:ea typeface="+mn-ea"/>
                <a:cs typeface="+mn-cs"/>
              </a:rPr>
              <a:t> In-room meals</a:t>
            </a:r>
          </a:p>
          <a:p>
            <a:pPr lvl="0">
              <a:buFont typeface="Arial" pitchFamily="34" charset="0"/>
              <a:buChar char="•"/>
            </a:pPr>
            <a:r>
              <a:rPr lang="en-AU" sz="1200" kern="1200" dirty="0" smtClean="0">
                <a:solidFill>
                  <a:schemeClr val="tx1"/>
                </a:solidFill>
                <a:latin typeface="+mn-lt"/>
                <a:ea typeface="+mn-ea"/>
                <a:cs typeface="+mn-cs"/>
              </a:rPr>
              <a:t> Eliminating nominated aspects of standard service.</a:t>
            </a:r>
            <a:r>
              <a:rPr lang="en-AU" sz="1200" kern="1200" baseline="0" dirty="0" smtClean="0">
                <a:solidFill>
                  <a:schemeClr val="tx1"/>
                </a:solidFill>
                <a:latin typeface="+mn-lt"/>
                <a:ea typeface="+mn-ea"/>
                <a:cs typeface="+mn-cs"/>
              </a:rPr>
              <a:t> I</a:t>
            </a:r>
            <a:r>
              <a:rPr lang="en-AU" sz="1200" kern="1200" dirty="0" smtClean="0">
                <a:solidFill>
                  <a:schemeClr val="tx1"/>
                </a:solidFill>
                <a:latin typeface="+mn-lt"/>
                <a:ea typeface="+mn-ea"/>
                <a:cs typeface="+mn-cs"/>
              </a:rPr>
              <a:t>t is possible the guest may not want to be provided with some standard aspects of service so be alert to this possibility and respond accordingly by only providing what is required.</a:t>
            </a:r>
          </a:p>
          <a:p>
            <a:pPr>
              <a:buFont typeface="Arial" pitchFamily="34" charset="0"/>
              <a:buChar char="•"/>
            </a:pPr>
            <a:r>
              <a:rPr lang="en-AU" sz="1200" kern="1200" dirty="0" smtClean="0">
                <a:solidFill>
                  <a:schemeClr val="tx1"/>
                </a:solidFill>
                <a:latin typeface="+mn-lt"/>
                <a:ea typeface="+mn-ea"/>
                <a:cs typeface="+mn-cs"/>
              </a:rPr>
              <a:t> Some changes may involve other departments and the valet will need to inform relevant departments immediately of any changes.</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122</a:t>
            </a:fld>
            <a:endParaRPr lang="en-US" dirty="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Trainer advises trainees these slides extend and reinforce earlier information provided on privacy and confidentiality.</a:t>
            </a:r>
          </a:p>
          <a:p>
            <a:pPr>
              <a:buFont typeface="Arial" pitchFamily="34" charset="0"/>
              <a:buNone/>
            </a:pPr>
            <a:r>
              <a:rPr lang="en-US" dirty="0" smtClean="0"/>
              <a:t>Trainer states to trainees that </a:t>
            </a:r>
            <a:r>
              <a:rPr lang="en-AU" dirty="0" smtClean="0"/>
              <a:t>guest </a:t>
            </a:r>
            <a:r>
              <a:rPr lang="en-AU" sz="1200" kern="1200" dirty="0" smtClean="0">
                <a:solidFill>
                  <a:schemeClr val="tx1"/>
                </a:solidFill>
                <a:latin typeface="+mn-lt"/>
                <a:ea typeface="+mn-ea"/>
                <a:cs typeface="+mn-cs"/>
              </a:rPr>
              <a:t>privacy refers to the right of the guest to:</a:t>
            </a:r>
          </a:p>
          <a:p>
            <a:pPr lvl="0">
              <a:buFont typeface="Arial" pitchFamily="34" charset="0"/>
              <a:buChar char="•"/>
            </a:pPr>
            <a:r>
              <a:rPr lang="en-AU" sz="1200" kern="1200" dirty="0" smtClean="0">
                <a:solidFill>
                  <a:schemeClr val="tx1"/>
                </a:solidFill>
                <a:latin typeface="+mn-lt"/>
                <a:ea typeface="+mn-ea"/>
                <a:cs typeface="+mn-cs"/>
              </a:rPr>
              <a:t> Enjoy their personal space and freedom in their room and elsewhere at the venue</a:t>
            </a:r>
          </a:p>
          <a:p>
            <a:pPr lvl="0">
              <a:buFont typeface="Arial" pitchFamily="34" charset="0"/>
              <a:buChar char="•"/>
            </a:pPr>
            <a:r>
              <a:rPr lang="en-AU" sz="1200" kern="1200" dirty="0" smtClean="0">
                <a:solidFill>
                  <a:schemeClr val="tx1"/>
                </a:solidFill>
                <a:latin typeface="+mn-lt"/>
                <a:ea typeface="+mn-ea"/>
                <a:cs typeface="+mn-cs"/>
              </a:rPr>
              <a:t> Be free from attention, interference and observation by other guests and/or members of the public.</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123</a:t>
            </a:fld>
            <a:endParaRPr lang="en-US" dirty="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Trainer suggests to trainees they should apply the following to optimise guest privacy:</a:t>
            </a:r>
          </a:p>
          <a:p>
            <a:pPr lvl="0">
              <a:buFont typeface="Arial" pitchFamily="34" charset="0"/>
              <a:buChar char="•"/>
            </a:pPr>
            <a:r>
              <a:rPr lang="en-AU" sz="1200" kern="1200" dirty="0" smtClean="0">
                <a:solidFill>
                  <a:schemeClr val="tx1"/>
                </a:solidFill>
                <a:latin typeface="+mn-lt"/>
                <a:ea typeface="+mn-ea"/>
                <a:cs typeface="+mn-cs"/>
              </a:rPr>
              <a:t> Enquire when guests wish to be left alone and comply with these requirements. Valets are not required to be with the guest 24 hours a</a:t>
            </a:r>
            <a:r>
              <a:rPr lang="en-AU" sz="1200" kern="1200" baseline="0" dirty="0" smtClean="0">
                <a:solidFill>
                  <a:schemeClr val="tx1"/>
                </a:solidFill>
                <a:latin typeface="+mn-lt"/>
                <a:ea typeface="+mn-ea"/>
                <a:cs typeface="+mn-cs"/>
              </a:rPr>
              <a:t> </a:t>
            </a:r>
            <a:r>
              <a:rPr lang="en-AU" sz="1200" kern="1200" dirty="0" smtClean="0">
                <a:solidFill>
                  <a:schemeClr val="tx1"/>
                </a:solidFill>
                <a:latin typeface="+mn-lt"/>
                <a:ea typeface="+mn-ea"/>
                <a:cs typeface="+mn-cs"/>
              </a:rPr>
              <a:t>day, 7 days</a:t>
            </a:r>
            <a:r>
              <a:rPr lang="en-AU" sz="1200" kern="1200" baseline="0" dirty="0" smtClean="0">
                <a:solidFill>
                  <a:schemeClr val="tx1"/>
                </a:solidFill>
                <a:latin typeface="+mn-lt"/>
                <a:ea typeface="+mn-ea"/>
                <a:cs typeface="+mn-cs"/>
              </a:rPr>
              <a:t> </a:t>
            </a:r>
            <a:r>
              <a:rPr lang="en-AU" sz="1200" kern="1200" dirty="0" smtClean="0">
                <a:solidFill>
                  <a:schemeClr val="tx1"/>
                </a:solidFill>
                <a:latin typeface="+mn-lt"/>
                <a:ea typeface="+mn-ea"/>
                <a:cs typeface="+mn-cs"/>
              </a:rPr>
              <a:t>a</a:t>
            </a:r>
            <a:r>
              <a:rPr lang="en-AU" sz="1200" kern="1200" baseline="0" dirty="0" smtClean="0">
                <a:solidFill>
                  <a:schemeClr val="tx1"/>
                </a:solidFill>
                <a:latin typeface="+mn-lt"/>
                <a:ea typeface="+mn-ea"/>
                <a:cs typeface="+mn-cs"/>
              </a:rPr>
              <a:t> </a:t>
            </a:r>
            <a:r>
              <a:rPr lang="en-AU" sz="1200" kern="1200" dirty="0" smtClean="0">
                <a:solidFill>
                  <a:schemeClr val="tx1"/>
                </a:solidFill>
                <a:latin typeface="+mn-lt"/>
                <a:ea typeface="+mn-ea"/>
                <a:cs typeface="+mn-cs"/>
              </a:rPr>
              <a:t>week.  Guests may wish time to themselves or require privacy to meet with business colleagues or spend with friends and/or family. Some guests require privacy at regular times each day, and other guests will request it as they feel the need arises. Guests commonly request privacy shortly after they have checked in and been roomed.</a:t>
            </a:r>
          </a:p>
          <a:p>
            <a:pPr lvl="0">
              <a:buFont typeface="Arial" pitchFamily="34" charset="0"/>
              <a:buChar char="•"/>
            </a:pPr>
            <a:r>
              <a:rPr lang="en-AU" sz="1200" kern="1200" dirty="0" smtClean="0">
                <a:solidFill>
                  <a:schemeClr val="tx1"/>
                </a:solidFill>
                <a:latin typeface="+mn-lt"/>
                <a:ea typeface="+mn-ea"/>
                <a:cs typeface="+mn-cs"/>
              </a:rPr>
              <a:t> Never disclose the location or room number of guests to anyone</a:t>
            </a:r>
          </a:p>
          <a:p>
            <a:pPr lvl="0">
              <a:buFont typeface="Arial" pitchFamily="34" charset="0"/>
              <a:buChar char="•"/>
            </a:pPr>
            <a:r>
              <a:rPr lang="en-AU" sz="1200" kern="1200" dirty="0" smtClean="0">
                <a:solidFill>
                  <a:schemeClr val="tx1"/>
                </a:solidFill>
                <a:latin typeface="+mn-lt"/>
                <a:ea typeface="+mn-ea"/>
                <a:cs typeface="+mn-cs"/>
              </a:rPr>
              <a:t> Not allow others to enter the guest room/s.</a:t>
            </a:r>
            <a:r>
              <a:rPr lang="en-AU" sz="1200" kern="1200" baseline="0" dirty="0" smtClean="0">
                <a:solidFill>
                  <a:schemeClr val="tx1"/>
                </a:solidFill>
                <a:latin typeface="+mn-lt"/>
                <a:ea typeface="+mn-ea"/>
                <a:cs typeface="+mn-cs"/>
              </a:rPr>
              <a:t> T</a:t>
            </a:r>
            <a:r>
              <a:rPr lang="en-AU" sz="1200" kern="1200" dirty="0" smtClean="0">
                <a:solidFill>
                  <a:schemeClr val="tx1"/>
                </a:solidFill>
                <a:latin typeface="+mn-lt"/>
                <a:ea typeface="+mn-ea"/>
                <a:cs typeface="+mn-cs"/>
              </a:rPr>
              <a:t>his includes preventing other staff entering rooms at times when the guest indicates they wish their privacy</a:t>
            </a:r>
          </a:p>
          <a:p>
            <a:pPr lvl="0">
              <a:buFont typeface="Arial" pitchFamily="34" charset="0"/>
              <a:buChar char="•"/>
            </a:pPr>
            <a:r>
              <a:rPr lang="en-AU" sz="1200" kern="1200" dirty="0" smtClean="0">
                <a:solidFill>
                  <a:schemeClr val="tx1"/>
                </a:solidFill>
                <a:latin typeface="+mn-lt"/>
                <a:ea typeface="+mn-ea"/>
                <a:cs typeface="+mn-cs"/>
              </a:rPr>
              <a:t> Divert the room telephone at times when the guest wishes privacy</a:t>
            </a:r>
          </a:p>
          <a:p>
            <a:pPr lvl="0">
              <a:buFont typeface="Arial" pitchFamily="34" charset="0"/>
              <a:buChar char="•"/>
            </a:pPr>
            <a:r>
              <a:rPr lang="en-AU" sz="1200" kern="1200" dirty="0" smtClean="0">
                <a:solidFill>
                  <a:schemeClr val="tx1"/>
                </a:solidFill>
                <a:latin typeface="+mn-lt"/>
                <a:ea typeface="+mn-ea"/>
                <a:cs typeface="+mn-cs"/>
              </a:rPr>
              <a:t> Liaise with other staff such as:</a:t>
            </a:r>
          </a:p>
          <a:p>
            <a:pPr lvl="1">
              <a:buFont typeface="Arial" pitchFamily="34" charset="0"/>
              <a:buChar char="•"/>
            </a:pPr>
            <a:r>
              <a:rPr lang="en-AU" sz="1200" kern="1200" dirty="0" smtClean="0">
                <a:solidFill>
                  <a:schemeClr val="tx1"/>
                </a:solidFill>
                <a:latin typeface="+mn-lt"/>
                <a:ea typeface="+mn-ea"/>
                <a:cs typeface="+mn-cs"/>
              </a:rPr>
              <a:t> Security who may man the door to the room to prevent unwelcomed access</a:t>
            </a:r>
            <a:r>
              <a:rPr lang="en-AU" sz="1200" kern="1200" baseline="0" dirty="0" smtClean="0">
                <a:solidFill>
                  <a:schemeClr val="tx1"/>
                </a:solidFill>
                <a:latin typeface="+mn-lt"/>
                <a:ea typeface="+mn-ea"/>
                <a:cs typeface="+mn-cs"/>
              </a:rPr>
              <a:t> or </a:t>
            </a:r>
            <a:r>
              <a:rPr lang="en-AU" sz="1200" kern="1200" dirty="0" smtClean="0">
                <a:solidFill>
                  <a:schemeClr val="tx1"/>
                </a:solidFill>
                <a:latin typeface="+mn-lt"/>
                <a:ea typeface="+mn-ea"/>
                <a:cs typeface="+mn-cs"/>
              </a:rPr>
              <a:t>intrusion</a:t>
            </a:r>
          </a:p>
          <a:p>
            <a:pPr lvl="1">
              <a:buFont typeface="Arial" pitchFamily="34" charset="0"/>
              <a:buChar char="•"/>
            </a:pPr>
            <a:r>
              <a:rPr lang="en-AU" sz="1200" kern="1200" dirty="0" smtClean="0">
                <a:solidFill>
                  <a:schemeClr val="tx1"/>
                </a:solidFill>
                <a:latin typeface="+mn-lt"/>
                <a:ea typeface="+mn-ea"/>
                <a:cs typeface="+mn-cs"/>
              </a:rPr>
              <a:t> Housekeeping who may delay or re-schedule room cleaning and other associated activities</a:t>
            </a:r>
          </a:p>
          <a:p>
            <a:pPr lvl="1">
              <a:buFont typeface="Arial" pitchFamily="34" charset="0"/>
              <a:buChar char="•"/>
            </a:pPr>
            <a:r>
              <a:rPr lang="en-AU" sz="1200" kern="1200" dirty="0" smtClean="0">
                <a:solidFill>
                  <a:schemeClr val="tx1"/>
                </a:solidFill>
                <a:latin typeface="+mn-lt"/>
                <a:ea typeface="+mn-ea"/>
                <a:cs typeface="+mn-cs"/>
              </a:rPr>
              <a:t> Front Office who will hold deliveries rather than deliver them to the room.</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124</a:t>
            </a:fld>
            <a:endParaRPr lang="en-US" dirty="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kern="1200" dirty="0" smtClean="0">
                <a:solidFill>
                  <a:schemeClr val="tx1"/>
                </a:solidFill>
                <a:latin typeface="+mn-lt"/>
                <a:ea typeface="+mn-ea"/>
                <a:cs typeface="+mn-cs"/>
              </a:rPr>
              <a:t>Trainer explains to trainees confidentiality means keeping matters to do with the guest to themselves, meaning they must:</a:t>
            </a:r>
          </a:p>
          <a:p>
            <a:pPr lvl="0">
              <a:buFont typeface="Arial" pitchFamily="34" charset="0"/>
              <a:buChar char="•"/>
            </a:pPr>
            <a:r>
              <a:rPr lang="en-AU" sz="1200" kern="1200" dirty="0" smtClean="0">
                <a:solidFill>
                  <a:schemeClr val="tx1"/>
                </a:solidFill>
                <a:latin typeface="+mn-lt"/>
                <a:ea typeface="+mn-ea"/>
                <a:cs typeface="+mn-cs"/>
              </a:rPr>
              <a:t> Never repeat anything heard from the mouth of the guest to anyone</a:t>
            </a:r>
          </a:p>
          <a:p>
            <a:pPr lvl="0">
              <a:buFont typeface="Arial" pitchFamily="34" charset="0"/>
              <a:buChar char="•"/>
            </a:pPr>
            <a:r>
              <a:rPr lang="en-AU" sz="1200" kern="1200" dirty="0" smtClean="0">
                <a:solidFill>
                  <a:schemeClr val="tx1"/>
                </a:solidFill>
                <a:latin typeface="+mn-lt"/>
                <a:ea typeface="+mn-ea"/>
                <a:cs typeface="+mn-cs"/>
              </a:rPr>
              <a:t> Never reveal anything seen in the guest room to anyone unless it relates to illegal activity in which case Management are the only ones to be advised</a:t>
            </a:r>
          </a:p>
          <a:p>
            <a:pPr lvl="0">
              <a:buFont typeface="Arial" pitchFamily="34" charset="0"/>
              <a:buChar char="•"/>
            </a:pPr>
            <a:r>
              <a:rPr lang="en-AU" sz="1200" kern="1200" dirty="0" smtClean="0">
                <a:solidFill>
                  <a:schemeClr val="tx1"/>
                </a:solidFill>
                <a:latin typeface="+mn-lt"/>
                <a:ea typeface="+mn-ea"/>
                <a:cs typeface="+mn-cs"/>
              </a:rPr>
              <a:t> Never confirm or</a:t>
            </a:r>
            <a:r>
              <a:rPr lang="en-AU" sz="1200" kern="1200" baseline="0" dirty="0" smtClean="0">
                <a:solidFill>
                  <a:schemeClr val="tx1"/>
                </a:solidFill>
                <a:latin typeface="+mn-lt"/>
                <a:ea typeface="+mn-ea"/>
                <a:cs typeface="+mn-cs"/>
              </a:rPr>
              <a:t> deny anything asked by others or by the media</a:t>
            </a:r>
            <a:r>
              <a:rPr lang="en-AU" sz="1200"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AU"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b="1" kern="1200" dirty="0" smtClean="0">
                <a:solidFill>
                  <a:schemeClr val="tx1"/>
                </a:solidFill>
                <a:latin typeface="+mn-lt"/>
                <a:ea typeface="+mn-ea"/>
                <a:cs typeface="+mn-cs"/>
              </a:rPr>
              <a:t>Class Activity – Role Play</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b="0" kern="1200" dirty="0" smtClean="0">
                <a:solidFill>
                  <a:schemeClr val="tx1"/>
                </a:solidFill>
                <a:latin typeface="+mn-lt"/>
                <a:ea typeface="+mn-ea"/>
                <a:cs typeface="+mn-cs"/>
              </a:rPr>
              <a:t>Trainer plays the role of a guest (or media person) making enquiries about a VIP guest.</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b="0" kern="1200" dirty="0" smtClean="0">
                <a:solidFill>
                  <a:schemeClr val="tx1"/>
                </a:solidFill>
                <a:latin typeface="+mn-lt"/>
                <a:ea typeface="+mn-ea"/>
                <a:cs typeface="+mn-cs"/>
              </a:rPr>
              <a:t>Trainee plays role of valet responding to these requests.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b="0" kern="1200" dirty="0" smtClean="0">
                <a:solidFill>
                  <a:schemeClr val="tx1"/>
                </a:solidFill>
                <a:latin typeface="+mn-lt"/>
                <a:ea typeface="+mn-ea"/>
                <a:cs typeface="+mn-cs"/>
              </a:rPr>
              <a:t>Remainder of class observes the role play.</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b="0" kern="1200" dirty="0" smtClean="0">
                <a:solidFill>
                  <a:schemeClr val="tx1"/>
                </a:solidFill>
                <a:latin typeface="+mn-lt"/>
                <a:ea typeface="+mn-ea"/>
                <a:cs typeface="+mn-cs"/>
              </a:rPr>
              <a:t>Debriefing occurs at the end of the role play with feedback provided to trainees on their performance.</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125</a:t>
            </a:fld>
            <a:endParaRPr lang="en-US" dirty="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kern="1200" dirty="0" smtClean="0">
                <a:solidFill>
                  <a:schemeClr val="tx1"/>
                </a:solidFill>
                <a:latin typeface="+mn-lt"/>
                <a:ea typeface="+mn-ea"/>
                <a:cs typeface="+mn-cs"/>
              </a:rPr>
              <a:t>When a VIP guest is preparing to leave the venue and travel on, or return home, the valet will be engaged in a series of predictable tasks: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200" kern="1200" dirty="0" smtClean="0">
                <a:solidFill>
                  <a:schemeClr val="tx1"/>
                </a:solidFill>
                <a:latin typeface="+mn-lt"/>
                <a:ea typeface="+mn-ea"/>
                <a:cs typeface="+mn-cs"/>
              </a:rPr>
              <a:t> Facilitating check-out – covered on next slide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200" kern="1200" dirty="0" smtClean="0">
                <a:solidFill>
                  <a:schemeClr val="tx1"/>
                </a:solidFill>
                <a:latin typeface="+mn-lt"/>
                <a:ea typeface="+mn-ea"/>
                <a:cs typeface="+mn-cs"/>
              </a:rPr>
              <a:t> Packing – covered on subsequent slides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200" kern="1200" dirty="0" smtClean="0">
                <a:solidFill>
                  <a:schemeClr val="tx1"/>
                </a:solidFill>
                <a:latin typeface="+mn-lt"/>
                <a:ea typeface="+mn-ea"/>
                <a:cs typeface="+mn-cs"/>
              </a:rPr>
              <a:t> Arranging for luggage pick-up – also covered on subsequent slides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200" kern="1200" dirty="0" smtClean="0">
                <a:solidFill>
                  <a:schemeClr val="tx1"/>
                </a:solidFill>
                <a:latin typeface="+mn-lt"/>
                <a:ea typeface="+mn-ea"/>
                <a:cs typeface="+mn-cs"/>
              </a:rPr>
              <a:t> Arranging to forward</a:t>
            </a:r>
            <a:r>
              <a:rPr lang="en-AU" sz="1200" kern="1200" baseline="0" dirty="0" smtClean="0">
                <a:solidFill>
                  <a:schemeClr val="tx1"/>
                </a:solidFill>
                <a:latin typeface="+mn-lt"/>
                <a:ea typeface="+mn-ea"/>
                <a:cs typeface="+mn-cs"/>
              </a:rPr>
              <a:t> items </a:t>
            </a:r>
            <a:r>
              <a:rPr lang="en-AU" sz="1200" kern="1200" dirty="0" smtClean="0">
                <a:solidFill>
                  <a:schemeClr val="tx1"/>
                </a:solidFill>
                <a:latin typeface="+mn-lt"/>
                <a:ea typeface="+mn-ea"/>
                <a:cs typeface="+mn-cs"/>
              </a:rPr>
              <a:t> – also covered on subsequent slides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200" kern="1200" dirty="0" smtClean="0">
                <a:solidFill>
                  <a:schemeClr val="tx1"/>
                </a:solidFill>
                <a:latin typeface="+mn-lt"/>
                <a:ea typeface="+mn-ea"/>
                <a:cs typeface="+mn-cs"/>
              </a:rPr>
              <a:t> Arranging accommodation – covered to an extent already but also covered again on subsequent slides.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AU" sz="1200" kern="1200" dirty="0" smtClean="0">
              <a:solidFill>
                <a:schemeClr val="tx1"/>
              </a:solidFill>
              <a:latin typeface="+mn-lt"/>
              <a:ea typeface="+mn-ea"/>
              <a:cs typeface="+mn-cs"/>
            </a:endParaRP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126</a:t>
            </a:fld>
            <a:endParaRPr lang="en-US" dirty="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Trainer provides</a:t>
            </a:r>
            <a:r>
              <a:rPr lang="en-US" baseline="0" dirty="0" smtClean="0"/>
              <a:t> trainees with direction about what valets should do to facilitate guest check-out when they are due to depart:</a:t>
            </a:r>
          </a:p>
          <a:p>
            <a:pPr lvl="0">
              <a:buFont typeface="Arial" pitchFamily="34" charset="0"/>
              <a:buChar char="•"/>
            </a:pPr>
            <a:r>
              <a:rPr lang="en-AU" sz="1200" kern="1200" dirty="0" smtClean="0">
                <a:solidFill>
                  <a:schemeClr val="tx1"/>
                </a:solidFill>
                <a:latin typeface="+mn-lt"/>
                <a:ea typeface="+mn-ea"/>
                <a:cs typeface="+mn-cs"/>
              </a:rPr>
              <a:t> Identify who will finalise the account.</a:t>
            </a:r>
            <a:r>
              <a:rPr lang="en-AU" sz="1200" kern="1200" baseline="0" dirty="0" smtClean="0">
                <a:solidFill>
                  <a:schemeClr val="tx1"/>
                </a:solidFill>
                <a:latin typeface="+mn-lt"/>
                <a:ea typeface="+mn-ea"/>
                <a:cs typeface="+mn-cs"/>
              </a:rPr>
              <a:t> T</a:t>
            </a:r>
            <a:r>
              <a:rPr lang="en-AU" sz="1200" kern="1200" dirty="0" smtClean="0">
                <a:solidFill>
                  <a:schemeClr val="tx1"/>
                </a:solidFill>
                <a:latin typeface="+mn-lt"/>
                <a:ea typeface="+mn-ea"/>
                <a:cs typeface="+mn-cs"/>
              </a:rPr>
              <a:t>his finalisation requires them to check the charges made to the account, approve them for payment and pay the account. For many valet-serviced guests it is often a Manager, agent or staff member who will do this. Ensure to the best of your ability</a:t>
            </a:r>
            <a:r>
              <a:rPr lang="en-AU" sz="1200" kern="1200" baseline="0" dirty="0" smtClean="0">
                <a:solidFill>
                  <a:schemeClr val="tx1"/>
                </a:solidFill>
                <a:latin typeface="+mn-lt"/>
                <a:ea typeface="+mn-ea"/>
                <a:cs typeface="+mn-cs"/>
              </a:rPr>
              <a:t> that</a:t>
            </a:r>
            <a:r>
              <a:rPr lang="en-AU" sz="1200" kern="1200" dirty="0" smtClean="0">
                <a:solidFill>
                  <a:schemeClr val="tx1"/>
                </a:solidFill>
                <a:latin typeface="+mn-lt"/>
                <a:ea typeface="+mn-ea"/>
                <a:cs typeface="+mn-cs"/>
              </a:rPr>
              <a:t> all legitimate  charges have been added to the guest account so the venue recovers all revenue to which it is entitled</a:t>
            </a:r>
          </a:p>
          <a:p>
            <a:pPr lvl="0">
              <a:buFont typeface="Arial" pitchFamily="34" charset="0"/>
              <a:buChar char="•"/>
            </a:pPr>
            <a:r>
              <a:rPr lang="en-AU" sz="1200" kern="1200" dirty="0" smtClean="0">
                <a:solidFill>
                  <a:schemeClr val="tx1"/>
                </a:solidFill>
                <a:latin typeface="+mn-lt"/>
                <a:ea typeface="+mn-ea"/>
                <a:cs typeface="+mn-cs"/>
              </a:rPr>
              <a:t> Liaise with Front Office regarding preparation and production of the final account.</a:t>
            </a:r>
            <a:r>
              <a:rPr lang="en-AU" sz="1200" kern="1200" baseline="0" dirty="0" smtClean="0">
                <a:solidFill>
                  <a:schemeClr val="tx1"/>
                </a:solidFill>
                <a:latin typeface="+mn-lt"/>
                <a:ea typeface="+mn-ea"/>
                <a:cs typeface="+mn-cs"/>
              </a:rPr>
              <a:t> T</a:t>
            </a:r>
            <a:r>
              <a:rPr lang="en-AU" sz="1200" kern="1200" dirty="0" smtClean="0">
                <a:solidFill>
                  <a:schemeClr val="tx1"/>
                </a:solidFill>
                <a:latin typeface="+mn-lt"/>
                <a:ea typeface="+mn-ea"/>
                <a:cs typeface="+mn-cs"/>
              </a:rPr>
              <a:t>his can mean verifying charges listed and/or clarifying matters where there is confusion over charges and whether or not they should be included on the account. It is important a positive guest stay is not marred by argument over the charges applying to the stay when the guest departs.</a:t>
            </a:r>
          </a:p>
          <a:p>
            <a:pPr lvl="0">
              <a:buFont typeface="Arial" pitchFamily="34" charset="0"/>
              <a:buChar char="•"/>
            </a:pPr>
            <a:r>
              <a:rPr lang="en-AU" sz="1200" kern="1200" dirty="0" smtClean="0">
                <a:solidFill>
                  <a:schemeClr val="tx1"/>
                </a:solidFill>
                <a:latin typeface="+mn-lt"/>
                <a:ea typeface="+mn-ea"/>
                <a:cs typeface="+mn-cs"/>
              </a:rPr>
              <a:t> Determine who will present the account to the nominated person who will finalise the account.</a:t>
            </a:r>
            <a:r>
              <a:rPr lang="en-AU" sz="1200" kern="1200" baseline="0" dirty="0" smtClean="0">
                <a:solidFill>
                  <a:schemeClr val="tx1"/>
                </a:solidFill>
                <a:latin typeface="+mn-lt"/>
                <a:ea typeface="+mn-ea"/>
                <a:cs typeface="+mn-cs"/>
              </a:rPr>
              <a:t> </a:t>
            </a:r>
            <a:r>
              <a:rPr lang="en-AU" sz="1200" kern="1200" dirty="0" smtClean="0">
                <a:solidFill>
                  <a:schemeClr val="tx1"/>
                </a:solidFill>
                <a:latin typeface="+mn-lt"/>
                <a:ea typeface="+mn-ea"/>
                <a:cs typeface="+mn-cs"/>
              </a:rPr>
              <a:t>VIP guests are commonly not required to check-out in the ‘normal’ way at Front Office. The account is usually presented in</a:t>
            </a:r>
            <a:r>
              <a:rPr lang="en-AU" sz="1200" kern="1200" baseline="0" dirty="0" smtClean="0">
                <a:solidFill>
                  <a:schemeClr val="tx1"/>
                </a:solidFill>
                <a:latin typeface="+mn-lt"/>
                <a:ea typeface="+mn-ea"/>
                <a:cs typeface="+mn-cs"/>
              </a:rPr>
              <a:t> </a:t>
            </a:r>
            <a:r>
              <a:rPr lang="en-AU" sz="1200" kern="1200" dirty="0" smtClean="0">
                <a:solidFill>
                  <a:schemeClr val="tx1"/>
                </a:solidFill>
                <a:latin typeface="+mn-lt"/>
                <a:ea typeface="+mn-ea"/>
                <a:cs typeface="+mn-cs"/>
              </a:rPr>
              <a:t>person to the guest (or their representative) in their room by venue Manager or Duty Manager, or the Head Receptionist.  Where the valet presents the account, they must have a delegated scope of authority to waive charges (of certain types and/or to nominated amounts) if there is a query from the guest.</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127</a:t>
            </a:fld>
            <a:endParaRPr lang="en-US" dirty="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Trainer provides guidelines for trainees to follow when packing guest luggage prior to their departure:</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200" kern="1200" dirty="0" smtClean="0">
                <a:solidFill>
                  <a:schemeClr val="tx1"/>
                </a:solidFill>
                <a:latin typeface="+mn-lt"/>
                <a:ea typeface="+mn-ea"/>
                <a:cs typeface="+mn-cs"/>
              </a:rPr>
              <a:t> Liaise with porters (and/or Housemen) to arrange return of empty suitcases and bags to the guest room</a:t>
            </a:r>
          </a:p>
          <a:p>
            <a:pPr>
              <a:buFont typeface="Arial" pitchFamily="34" charset="0"/>
              <a:buChar char="•"/>
            </a:pPr>
            <a:r>
              <a:rPr lang="en-AU" sz="1200" kern="1200" dirty="0" smtClean="0">
                <a:solidFill>
                  <a:schemeClr val="tx1"/>
                </a:solidFill>
                <a:latin typeface="+mn-lt"/>
                <a:ea typeface="+mn-ea"/>
                <a:cs typeface="+mn-cs"/>
              </a:rPr>
              <a:t> Sometimes this is not required as the guest or their staff or partner will perform this task. A general ‘rule of thumb’ is if the guest required their luggage to be unpacked, they will want it packed on departure</a:t>
            </a:r>
          </a:p>
          <a:p>
            <a:pPr lvl="0">
              <a:buFont typeface="Arial" pitchFamily="34" charset="0"/>
              <a:buChar char="•"/>
            </a:pPr>
            <a:r>
              <a:rPr lang="en-AU" sz="1200" kern="1200" dirty="0" smtClean="0">
                <a:solidFill>
                  <a:schemeClr val="tx1"/>
                </a:solidFill>
                <a:latin typeface="+mn-lt"/>
                <a:ea typeface="+mn-ea"/>
                <a:cs typeface="+mn-cs"/>
              </a:rPr>
              <a:t> Do not start packing until there is full knowledge of everything needing to be packed together with the bags/luggage available to pack into.</a:t>
            </a:r>
            <a:r>
              <a:rPr lang="en-AU" sz="1200" kern="1200" baseline="0" dirty="0" smtClean="0">
                <a:solidFill>
                  <a:schemeClr val="tx1"/>
                </a:solidFill>
                <a:latin typeface="+mn-lt"/>
                <a:ea typeface="+mn-ea"/>
                <a:cs typeface="+mn-cs"/>
              </a:rPr>
              <a:t> W</a:t>
            </a:r>
            <a:r>
              <a:rPr lang="en-AU" sz="1200" kern="1200" dirty="0" smtClean="0">
                <a:solidFill>
                  <a:schemeClr val="tx1"/>
                </a:solidFill>
                <a:latin typeface="+mn-lt"/>
                <a:ea typeface="+mn-ea"/>
                <a:cs typeface="+mn-cs"/>
              </a:rPr>
              <a:t>hen unsure, ask the guest what needs to be packed and what luggage they have to pack items into.  Even where you have been asked to pack for guests, they may nonetheless want to pack and carry some things themselves.</a:t>
            </a:r>
          </a:p>
          <a:p>
            <a:pPr lvl="0">
              <a:buFont typeface="Arial" pitchFamily="34" charset="0"/>
              <a:buChar char="•"/>
            </a:pPr>
            <a:r>
              <a:rPr lang="en-AU" sz="1200" kern="1200" dirty="0" smtClean="0">
                <a:solidFill>
                  <a:schemeClr val="tx1"/>
                </a:solidFill>
                <a:latin typeface="+mn-lt"/>
                <a:ea typeface="+mn-ea"/>
                <a:cs typeface="+mn-cs"/>
              </a:rPr>
              <a:t> Fold clothes according to venue requirements</a:t>
            </a:r>
            <a:r>
              <a:rPr lang="en-AU" sz="1200" kern="1200" baseline="0" dirty="0" smtClean="0">
                <a:solidFill>
                  <a:schemeClr val="tx1"/>
                </a:solidFill>
                <a:latin typeface="+mn-lt"/>
                <a:ea typeface="+mn-ea"/>
                <a:cs typeface="+mn-cs"/>
              </a:rPr>
              <a:t> and </a:t>
            </a:r>
            <a:r>
              <a:rPr lang="en-AU" sz="1200" kern="1200" dirty="0" smtClean="0">
                <a:solidFill>
                  <a:schemeClr val="tx1"/>
                </a:solidFill>
                <a:latin typeface="+mn-lt"/>
                <a:ea typeface="+mn-ea"/>
                <a:cs typeface="+mn-cs"/>
              </a:rPr>
              <a:t>procedures.</a:t>
            </a:r>
            <a:r>
              <a:rPr lang="en-AU" sz="1200" kern="1200" baseline="0" dirty="0" smtClean="0">
                <a:solidFill>
                  <a:schemeClr val="tx1"/>
                </a:solidFill>
                <a:latin typeface="+mn-lt"/>
                <a:ea typeface="+mn-ea"/>
                <a:cs typeface="+mn-cs"/>
              </a:rPr>
              <a:t> S</a:t>
            </a:r>
            <a:r>
              <a:rPr lang="en-AU" sz="1200" kern="1200" dirty="0" smtClean="0">
                <a:solidFill>
                  <a:schemeClr val="tx1"/>
                </a:solidFill>
                <a:latin typeface="+mn-lt"/>
                <a:ea typeface="+mn-ea"/>
                <a:cs typeface="+mn-cs"/>
              </a:rPr>
              <a:t>ome properties have instructions on how they want items folded and packed.  Always make sure proper venue-based training has been received first before actually packing guest clothes.</a:t>
            </a:r>
            <a:r>
              <a:rPr lang="en-AU" sz="1200" kern="1200" baseline="0" dirty="0" smtClean="0">
                <a:solidFill>
                  <a:schemeClr val="tx1"/>
                </a:solidFill>
                <a:latin typeface="+mn-lt"/>
                <a:ea typeface="+mn-ea"/>
                <a:cs typeface="+mn-cs"/>
              </a:rPr>
              <a:t> A</a:t>
            </a:r>
            <a:r>
              <a:rPr lang="en-AU" sz="1200" kern="1200" dirty="0" smtClean="0">
                <a:solidFill>
                  <a:schemeClr val="tx1"/>
                </a:solidFill>
                <a:latin typeface="+mn-lt"/>
                <a:ea typeface="+mn-ea"/>
                <a:cs typeface="+mn-cs"/>
              </a:rPr>
              <a:t>lso ask a more experienced valet to help the first several times packing of guest luggage is undertaken. </a:t>
            </a:r>
          </a:p>
          <a:p>
            <a:pPr>
              <a:buFont typeface="Arial" pitchFamily="34" charset="0"/>
              <a:buNone/>
            </a:pPr>
            <a:endParaRPr lang="en-US" sz="1200" kern="1200" dirty="0" smtClean="0">
              <a:solidFill>
                <a:schemeClr val="tx1"/>
              </a:solidFill>
              <a:latin typeface="+mn-lt"/>
              <a:ea typeface="+mn-ea"/>
              <a:cs typeface="+mn-cs"/>
            </a:endParaRPr>
          </a:p>
          <a:p>
            <a:pPr>
              <a:buFont typeface="Arial" pitchFamily="34" charset="0"/>
              <a:buNone/>
            </a:pPr>
            <a:r>
              <a:rPr lang="en-US" sz="1200" b="1" kern="1200" dirty="0" smtClean="0">
                <a:solidFill>
                  <a:schemeClr val="tx1"/>
                </a:solidFill>
                <a:latin typeface="+mn-lt"/>
                <a:ea typeface="+mn-ea"/>
                <a:cs typeface="+mn-cs"/>
              </a:rPr>
              <a:t>Class Activity – Internet Research</a:t>
            </a:r>
          </a:p>
          <a:p>
            <a:pPr>
              <a:buFont typeface="Arial" pitchFamily="34" charset="0"/>
              <a:buNone/>
            </a:pPr>
            <a:r>
              <a:rPr lang="en-US" sz="1200" b="0" kern="1200" dirty="0" smtClean="0">
                <a:solidFill>
                  <a:schemeClr val="tx1"/>
                </a:solidFill>
                <a:latin typeface="+mn-lt"/>
                <a:ea typeface="+mn-ea"/>
                <a:cs typeface="+mn-cs"/>
              </a:rPr>
              <a:t>Trainer provides internet access to trainees and asks them to visit the following sites</a:t>
            </a:r>
            <a:r>
              <a:rPr lang="en-US" sz="1200" b="0" kern="1200" baseline="0" dirty="0" smtClean="0">
                <a:solidFill>
                  <a:schemeClr val="tx1"/>
                </a:solidFill>
                <a:latin typeface="+mn-lt"/>
                <a:ea typeface="+mn-ea"/>
                <a:cs typeface="+mn-cs"/>
              </a:rPr>
              <a:t> (and any other relevant websites), watch the videos and take notes:</a:t>
            </a:r>
          </a:p>
          <a:p>
            <a:pPr lvl="0">
              <a:buFont typeface="Arial" pitchFamily="34" charset="0"/>
              <a:buChar char="•"/>
            </a:pPr>
            <a:r>
              <a:rPr lang="en-AU" sz="1200" u="sng" kern="1200" dirty="0" smtClean="0">
                <a:solidFill>
                  <a:schemeClr val="tx1"/>
                </a:solidFill>
                <a:latin typeface="+mn-lt"/>
                <a:ea typeface="+mn-ea"/>
                <a:cs typeface="+mn-cs"/>
                <a:hlinkClick r:id="rId3"/>
              </a:rPr>
              <a:t> http://www.howdini.com/howdini-video-7257769.html</a:t>
            </a:r>
            <a:r>
              <a:rPr lang="en-AU" sz="1200" kern="1200" dirty="0" smtClean="0">
                <a:solidFill>
                  <a:schemeClr val="tx1"/>
                </a:solidFill>
                <a:latin typeface="+mn-lt"/>
                <a:ea typeface="+mn-ea"/>
                <a:cs typeface="+mn-cs"/>
              </a:rPr>
              <a:t> </a:t>
            </a:r>
          </a:p>
          <a:p>
            <a:pPr lvl="0">
              <a:buFont typeface="Arial" pitchFamily="34" charset="0"/>
              <a:buChar char="•"/>
            </a:pPr>
            <a:r>
              <a:rPr lang="en-AU" sz="1200" u="sng" kern="1200" dirty="0" smtClean="0">
                <a:solidFill>
                  <a:schemeClr val="tx1"/>
                </a:solidFill>
                <a:latin typeface="+mn-lt"/>
                <a:ea typeface="+mn-ea"/>
                <a:cs typeface="+mn-cs"/>
                <a:hlinkClick r:id="rId4"/>
              </a:rPr>
              <a:t> http://blog.suitupp.com/2009/10/04/how-to-neatly-pack-your-suitcase-suits-pants-socks-shirts-ties-belts-for-men/</a:t>
            </a:r>
            <a:r>
              <a:rPr lang="en-AU" sz="1200" kern="1200" dirty="0" smtClean="0">
                <a:solidFill>
                  <a:schemeClr val="tx1"/>
                </a:solidFill>
                <a:latin typeface="+mn-lt"/>
                <a:ea typeface="+mn-ea"/>
                <a:cs typeface="+mn-cs"/>
              </a:rPr>
              <a:t> </a:t>
            </a:r>
          </a:p>
          <a:p>
            <a:pPr>
              <a:buFont typeface="Arial" pitchFamily="34" charset="0"/>
              <a:buNone/>
            </a:pPr>
            <a:endParaRPr lang="en-US" b="0"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128</a:t>
            </a:fld>
            <a:endParaRPr lang="en-US" dirty="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None/>
            </a:pPr>
            <a:r>
              <a:rPr lang="en-AU" sz="1200" kern="1200" dirty="0" smtClean="0">
                <a:solidFill>
                  <a:schemeClr val="tx1"/>
                </a:solidFill>
                <a:latin typeface="+mn-lt"/>
                <a:ea typeface="+mn-ea"/>
                <a:cs typeface="+mn-cs"/>
              </a:rPr>
              <a:t>Trainer suggests to trainees where no venue-specific advice or help about packing luggage exists, the following should apply:</a:t>
            </a:r>
          </a:p>
          <a:p>
            <a:pPr lvl="0">
              <a:buFont typeface="Arial" pitchFamily="34" charset="0"/>
              <a:buChar char="•"/>
            </a:pPr>
            <a:r>
              <a:rPr lang="en-AU" sz="1200" kern="1200" dirty="0" smtClean="0">
                <a:solidFill>
                  <a:schemeClr val="tx1"/>
                </a:solidFill>
                <a:latin typeface="+mn-lt"/>
                <a:ea typeface="+mn-ea"/>
                <a:cs typeface="+mn-cs"/>
              </a:rPr>
              <a:t> Pack shirts in folded pairs – reversed and toward each other</a:t>
            </a:r>
          </a:p>
          <a:p>
            <a:pPr lvl="0">
              <a:buFont typeface="Arial" pitchFamily="34" charset="0"/>
              <a:buChar char="•"/>
            </a:pPr>
            <a:r>
              <a:rPr lang="en-AU" sz="1200" kern="1200" dirty="0" smtClean="0">
                <a:solidFill>
                  <a:schemeClr val="tx1"/>
                </a:solidFill>
                <a:latin typeface="+mn-lt"/>
                <a:ea typeface="+mn-ea"/>
                <a:cs typeface="+mn-cs"/>
              </a:rPr>
              <a:t> Pack the front of garments toward the front and top of the luggage</a:t>
            </a:r>
          </a:p>
          <a:p>
            <a:pPr lvl="0">
              <a:buFont typeface="Arial" pitchFamily="34" charset="0"/>
              <a:buChar char="•"/>
            </a:pPr>
            <a:r>
              <a:rPr lang="en-AU" sz="1200" kern="1200" dirty="0" smtClean="0">
                <a:solidFill>
                  <a:schemeClr val="tx1"/>
                </a:solidFill>
                <a:latin typeface="+mn-lt"/>
                <a:ea typeface="+mn-ea"/>
                <a:cs typeface="+mn-cs"/>
              </a:rPr>
              <a:t> Place shoes into plastic bags – inserting shoe-trees as appropriate</a:t>
            </a:r>
          </a:p>
          <a:p>
            <a:pPr lvl="0">
              <a:buFont typeface="Arial" pitchFamily="34" charset="0"/>
              <a:buChar char="•"/>
            </a:pPr>
            <a:r>
              <a:rPr lang="en-AU" sz="1200" kern="1200" dirty="0" smtClean="0">
                <a:solidFill>
                  <a:schemeClr val="tx1"/>
                </a:solidFill>
                <a:latin typeface="+mn-lt"/>
                <a:ea typeface="+mn-ea"/>
                <a:cs typeface="+mn-cs"/>
              </a:rPr>
              <a:t> Pack shoes with the soles flat against the sides of the luggage.</a:t>
            </a:r>
            <a:r>
              <a:rPr lang="en-AU" sz="1200" kern="1200" baseline="0" dirty="0" smtClean="0">
                <a:solidFill>
                  <a:schemeClr val="tx1"/>
                </a:solidFill>
                <a:latin typeface="+mn-lt"/>
                <a:ea typeface="+mn-ea"/>
                <a:cs typeface="+mn-cs"/>
              </a:rPr>
              <a:t> P</a:t>
            </a:r>
            <a:r>
              <a:rPr lang="en-AU" sz="1200" kern="1200" dirty="0" smtClean="0">
                <a:solidFill>
                  <a:schemeClr val="tx1"/>
                </a:solidFill>
                <a:latin typeface="+mn-lt"/>
                <a:ea typeface="+mn-ea"/>
                <a:cs typeface="+mn-cs"/>
              </a:rPr>
              <a:t>ack into plastic or shoe bags before packing into suitcases</a:t>
            </a:r>
          </a:p>
          <a:p>
            <a:pPr lvl="0">
              <a:buFont typeface="Arial" pitchFamily="34" charset="0"/>
              <a:buChar char="•"/>
            </a:pPr>
            <a:r>
              <a:rPr lang="en-AU" sz="1200" kern="1200" dirty="0" smtClean="0">
                <a:solidFill>
                  <a:schemeClr val="tx1"/>
                </a:solidFill>
                <a:latin typeface="+mn-lt"/>
                <a:ea typeface="+mn-ea"/>
                <a:cs typeface="+mn-cs"/>
              </a:rPr>
              <a:t> Pack luggage with heavy items at the bottom  and lighter items on the top</a:t>
            </a:r>
          </a:p>
          <a:p>
            <a:pPr lvl="0">
              <a:buFont typeface="Arial" pitchFamily="34" charset="0"/>
              <a:buChar char="•"/>
            </a:pPr>
            <a:r>
              <a:rPr lang="en-AU" sz="1200" kern="1200" dirty="0" smtClean="0">
                <a:solidFill>
                  <a:schemeClr val="tx1"/>
                </a:solidFill>
                <a:latin typeface="+mn-lt"/>
                <a:ea typeface="+mn-ea"/>
                <a:cs typeface="+mn-cs"/>
              </a:rPr>
              <a:t> Complete the packing with a towel to cover all items.</a:t>
            </a:r>
          </a:p>
          <a:p>
            <a:pPr>
              <a:buFont typeface="Arial" pitchFamily="34" charset="0"/>
              <a:buNone/>
            </a:pPr>
            <a:endParaRPr lang="en-US" dirty="0" smtClean="0"/>
          </a:p>
          <a:p>
            <a:pPr>
              <a:buFont typeface="Arial" pitchFamily="34" charset="0"/>
              <a:buNone/>
            </a:pPr>
            <a:r>
              <a:rPr lang="en-US" b="1" dirty="0" smtClean="0"/>
              <a:t>Class Activity 1 – Demonstration</a:t>
            </a:r>
          </a:p>
          <a:p>
            <a:pPr>
              <a:buFont typeface="Arial" pitchFamily="34" charset="0"/>
              <a:buNone/>
            </a:pPr>
            <a:r>
              <a:rPr lang="en-US" b="0" dirty="0" smtClean="0"/>
              <a:t>Trainer demonstrates to trainees how to pack a selection of items into a range of suitcases/bags.</a:t>
            </a:r>
          </a:p>
          <a:p>
            <a:pPr>
              <a:buFont typeface="Arial" pitchFamily="34" charset="0"/>
              <a:buNone/>
            </a:pPr>
            <a:r>
              <a:rPr lang="en-US" b="1" i="1" dirty="0" smtClean="0"/>
              <a:t>Note</a:t>
            </a:r>
            <a:r>
              <a:rPr lang="en-US" b="0" i="0" dirty="0" smtClean="0"/>
              <a:t> </a:t>
            </a:r>
            <a:r>
              <a:rPr lang="en-US" b="1" i="1" dirty="0" smtClean="0"/>
              <a:t>: </a:t>
            </a:r>
            <a:r>
              <a:rPr lang="en-US" b="0" i="0" dirty="0" smtClean="0"/>
              <a:t>an experienced valet may be used as Guest Speaker to demonstrate this task.</a:t>
            </a:r>
          </a:p>
          <a:p>
            <a:pPr>
              <a:buFont typeface="Arial" pitchFamily="34" charset="0"/>
              <a:buNone/>
            </a:pPr>
            <a:endParaRPr lang="en-US" b="0" i="0" dirty="0" smtClean="0"/>
          </a:p>
          <a:p>
            <a:pPr>
              <a:buFont typeface="Arial" pitchFamily="34" charset="0"/>
              <a:buNone/>
            </a:pPr>
            <a:r>
              <a:rPr lang="en-US" b="1" i="0" dirty="0" smtClean="0"/>
              <a:t>Class Activity 2 – Personal Practice</a:t>
            </a:r>
          </a:p>
          <a:p>
            <a:pPr>
              <a:buFont typeface="Arial" pitchFamily="34" charset="0"/>
              <a:buNone/>
            </a:pPr>
            <a:r>
              <a:rPr lang="en-US" b="0" i="0" dirty="0" smtClean="0"/>
              <a:t>Trainer provides a range of guest items (including clothing and shoes) and a range of guest luggage (suitcases and bags) and:</a:t>
            </a:r>
          </a:p>
          <a:p>
            <a:pPr>
              <a:buFont typeface="Arial" pitchFamily="34" charset="0"/>
              <a:buChar char="•"/>
            </a:pPr>
            <a:r>
              <a:rPr lang="en-US" b="0" i="0" dirty="0" smtClean="0"/>
              <a:t> Requires trainees to pack designated items into designated luggage</a:t>
            </a:r>
          </a:p>
          <a:p>
            <a:pPr>
              <a:buFont typeface="Arial" pitchFamily="34" charset="0"/>
              <a:buChar char="•"/>
            </a:pPr>
            <a:r>
              <a:rPr lang="en-US" b="0" i="0" dirty="0" smtClean="0"/>
              <a:t> Observes trainees undertaking this task</a:t>
            </a:r>
          </a:p>
          <a:p>
            <a:pPr>
              <a:buFont typeface="Arial" pitchFamily="34" charset="0"/>
              <a:buChar char="•"/>
            </a:pPr>
            <a:r>
              <a:rPr lang="en-US" b="0" i="0" dirty="0" smtClean="0"/>
              <a:t> Provides ongoing feedback on progress</a:t>
            </a:r>
            <a:r>
              <a:rPr lang="en-US" b="0" i="0" baseline="0" dirty="0" smtClean="0"/>
              <a:t> and feedback when the luggage has been packed.</a:t>
            </a:r>
            <a:endParaRPr lang="en-US" b="0" i="0"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129</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Trainer continues identifying for trainees the duties</a:t>
            </a:r>
            <a:r>
              <a:rPr lang="en-US" baseline="0" dirty="0" smtClean="0"/>
              <a:t> of a valet explaining prior to guest arrival that the valet must:</a:t>
            </a:r>
          </a:p>
          <a:p>
            <a:pPr lvl="0">
              <a:buFont typeface="Arial" pitchFamily="34" charset="0"/>
              <a:buChar char="•"/>
            </a:pPr>
            <a:r>
              <a:rPr lang="en-AU" sz="1200" kern="1200" dirty="0" smtClean="0">
                <a:solidFill>
                  <a:schemeClr val="tx1"/>
                </a:solidFill>
                <a:latin typeface="+mn-lt"/>
                <a:ea typeface="+mn-ea"/>
                <a:cs typeface="+mn-cs"/>
              </a:rPr>
              <a:t> Investigate background information and knowledge about guest preferences and previous history with the establishment</a:t>
            </a:r>
          </a:p>
          <a:p>
            <a:pPr lvl="0">
              <a:buFont typeface="Arial" pitchFamily="34" charset="0"/>
              <a:buChar char="•"/>
            </a:pPr>
            <a:r>
              <a:rPr lang="en-AU" sz="1200" kern="1200" dirty="0" smtClean="0">
                <a:solidFill>
                  <a:schemeClr val="tx1"/>
                </a:solidFill>
                <a:latin typeface="+mn-lt"/>
                <a:ea typeface="+mn-ea"/>
                <a:cs typeface="+mn-cs"/>
              </a:rPr>
              <a:t> Take action to ensure promises made to the guest – and guest expectations – are met when the guest arrives.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aseline="0" dirty="0" smtClean="0"/>
              <a:t>Trainer explains these areas will be covered in more detail on later slides.</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13</a:t>
            </a:fld>
            <a:endParaRPr lang="en-US" dirty="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Trainer advises trainees as part of the departure process for valet-serviced</a:t>
            </a:r>
            <a:r>
              <a:rPr lang="en-US" baseline="0" dirty="0" smtClean="0"/>
              <a:t> guests, they may be required to arrange for luggage pick-up, which may require them to:</a:t>
            </a:r>
          </a:p>
          <a:p>
            <a:pPr lvl="0">
              <a:buFont typeface="Arial" pitchFamily="34" charset="0"/>
              <a:buChar char="•"/>
            </a:pPr>
            <a:r>
              <a:rPr lang="en-AU" sz="1200" kern="1200" dirty="0" smtClean="0">
                <a:solidFill>
                  <a:schemeClr val="tx1"/>
                </a:solidFill>
                <a:latin typeface="+mn-lt"/>
                <a:ea typeface="+mn-ea"/>
                <a:cs typeface="+mn-cs"/>
              </a:rPr>
              <a:t> Organise staff to remove packed cases:</a:t>
            </a:r>
          </a:p>
          <a:p>
            <a:pPr lvl="1">
              <a:buFont typeface="Arial" pitchFamily="34" charset="0"/>
              <a:buChar char="•"/>
            </a:pPr>
            <a:r>
              <a:rPr lang="en-AU" sz="1200" kern="1200" dirty="0" smtClean="0">
                <a:solidFill>
                  <a:schemeClr val="tx1"/>
                </a:solidFill>
                <a:latin typeface="+mn-lt"/>
                <a:ea typeface="+mn-ea"/>
                <a:cs typeface="+mn-cs"/>
              </a:rPr>
              <a:t> Specify time for cases to be collected</a:t>
            </a:r>
          </a:p>
          <a:p>
            <a:pPr lvl="1">
              <a:buFont typeface="Arial" pitchFamily="34" charset="0"/>
              <a:buChar char="•"/>
            </a:pPr>
            <a:r>
              <a:rPr lang="en-AU" sz="1200" kern="1200" dirty="0" smtClean="0">
                <a:solidFill>
                  <a:schemeClr val="tx1"/>
                </a:solidFill>
                <a:latin typeface="+mn-lt"/>
                <a:ea typeface="+mn-ea"/>
                <a:cs typeface="+mn-cs"/>
              </a:rPr>
              <a:t> Identify number of cases or number of trolleys required</a:t>
            </a:r>
          </a:p>
          <a:p>
            <a:pPr lvl="1">
              <a:buFont typeface="Arial" pitchFamily="34" charset="0"/>
              <a:buChar char="•"/>
            </a:pPr>
            <a:r>
              <a:rPr lang="en-AU" sz="1200" kern="1200" dirty="0" smtClean="0">
                <a:solidFill>
                  <a:schemeClr val="tx1"/>
                </a:solidFill>
                <a:latin typeface="+mn-lt"/>
                <a:ea typeface="+mn-ea"/>
                <a:cs typeface="+mn-cs"/>
              </a:rPr>
              <a:t> Identify room number/s</a:t>
            </a:r>
          </a:p>
          <a:p>
            <a:pPr lvl="0">
              <a:buFont typeface="Arial" pitchFamily="34" charset="0"/>
              <a:buChar char="•"/>
            </a:pPr>
            <a:r>
              <a:rPr lang="en-AU" sz="1200" kern="1200" dirty="0" smtClean="0">
                <a:solidFill>
                  <a:schemeClr val="tx1"/>
                </a:solidFill>
                <a:latin typeface="+mn-lt"/>
                <a:ea typeface="+mn-ea"/>
                <a:cs typeface="+mn-cs"/>
              </a:rPr>
              <a:t> Indicate where luggage must be taken,</a:t>
            </a:r>
            <a:r>
              <a:rPr lang="en-AU" sz="1200" kern="1200" baseline="0" dirty="0" smtClean="0">
                <a:solidFill>
                  <a:schemeClr val="tx1"/>
                </a:solidFill>
                <a:latin typeface="+mn-lt"/>
                <a:ea typeface="+mn-ea"/>
                <a:cs typeface="+mn-cs"/>
              </a:rPr>
              <a:t> </a:t>
            </a:r>
            <a:r>
              <a:rPr lang="en-AU" sz="1200" kern="1200" dirty="0" smtClean="0">
                <a:solidFill>
                  <a:schemeClr val="tx1"/>
                </a:solidFill>
                <a:latin typeface="+mn-lt"/>
                <a:ea typeface="+mn-ea"/>
                <a:cs typeface="+mn-cs"/>
              </a:rPr>
              <a:t>for example:</a:t>
            </a:r>
          </a:p>
          <a:p>
            <a:pPr lvl="1">
              <a:buFont typeface="Arial" pitchFamily="34" charset="0"/>
              <a:buChar char="•"/>
            </a:pPr>
            <a:r>
              <a:rPr lang="en-AU" sz="1200" kern="1200" dirty="0" smtClean="0">
                <a:solidFill>
                  <a:schemeClr val="tx1"/>
                </a:solidFill>
                <a:latin typeface="+mn-lt"/>
                <a:ea typeface="+mn-ea"/>
                <a:cs typeface="+mn-cs"/>
              </a:rPr>
              <a:t> Direct to guest cars in the parking area, or out the front of the venue</a:t>
            </a:r>
          </a:p>
          <a:p>
            <a:pPr lvl="1">
              <a:buFont typeface="Arial" pitchFamily="34" charset="0"/>
              <a:buChar char="•"/>
            </a:pPr>
            <a:r>
              <a:rPr lang="en-AU" sz="1200" kern="1200" dirty="0" smtClean="0">
                <a:solidFill>
                  <a:schemeClr val="tx1"/>
                </a:solidFill>
                <a:latin typeface="+mn-lt"/>
                <a:ea typeface="+mn-ea"/>
                <a:cs typeface="+mn-cs"/>
              </a:rPr>
              <a:t> To luggage holding bays for later transport to coaches, cars or limousines or taxis.</a:t>
            </a:r>
          </a:p>
          <a:p>
            <a:pPr>
              <a:buFont typeface="Arial" pitchFamily="34" charset="0"/>
              <a:buNone/>
            </a:pPr>
            <a:endParaRPr lang="en-US" baseline="0" dirty="0" smtClean="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130</a:t>
            </a:fld>
            <a:endParaRPr lang="en-US" dirty="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Trainer continues to identify the tasks involved when valets organise luggage pick-up from guest rooms:</a:t>
            </a:r>
          </a:p>
          <a:p>
            <a:pPr lvl="0">
              <a:buFont typeface="Arial" pitchFamily="34" charset="0"/>
              <a:buChar char="•"/>
            </a:pPr>
            <a:r>
              <a:rPr lang="en-AU" sz="1200" kern="1200" dirty="0" smtClean="0">
                <a:solidFill>
                  <a:schemeClr val="tx1"/>
                </a:solidFill>
                <a:latin typeface="+mn-lt"/>
                <a:ea typeface="+mn-ea"/>
                <a:cs typeface="+mn-cs"/>
              </a:rPr>
              <a:t> Remove existing luggage tags and/or airline tags from individual items</a:t>
            </a:r>
          </a:p>
          <a:p>
            <a:pPr lvl="0">
              <a:buFont typeface="Arial" pitchFamily="34" charset="0"/>
              <a:buChar char="•"/>
            </a:pPr>
            <a:r>
              <a:rPr lang="en-AU" sz="1200" kern="1200" dirty="0" smtClean="0">
                <a:solidFill>
                  <a:schemeClr val="tx1"/>
                </a:solidFill>
                <a:latin typeface="+mn-lt"/>
                <a:ea typeface="+mn-ea"/>
                <a:cs typeface="+mn-cs"/>
              </a:rPr>
              <a:t> Arrange luggage tags on behalf of the guest featuring their name and</a:t>
            </a:r>
            <a:r>
              <a:rPr lang="en-AU" sz="1200" kern="1200" baseline="0" dirty="0" smtClean="0">
                <a:solidFill>
                  <a:schemeClr val="tx1"/>
                </a:solidFill>
                <a:latin typeface="+mn-lt"/>
                <a:ea typeface="+mn-ea"/>
                <a:cs typeface="+mn-cs"/>
              </a:rPr>
              <a:t> a contact </a:t>
            </a:r>
            <a:endParaRPr lang="en-AU" sz="1200" kern="1200" dirty="0" smtClean="0">
              <a:solidFill>
                <a:schemeClr val="tx1"/>
              </a:solidFill>
              <a:latin typeface="+mn-lt"/>
              <a:ea typeface="+mn-ea"/>
              <a:cs typeface="+mn-cs"/>
            </a:endParaRPr>
          </a:p>
          <a:p>
            <a:pPr lvl="0">
              <a:buFont typeface="Arial" pitchFamily="34" charset="0"/>
              <a:buChar char="•"/>
            </a:pPr>
            <a:r>
              <a:rPr lang="en-AU" sz="1200" kern="1200" dirty="0" smtClean="0">
                <a:solidFill>
                  <a:schemeClr val="tx1"/>
                </a:solidFill>
                <a:latin typeface="+mn-lt"/>
                <a:ea typeface="+mn-ea"/>
                <a:cs typeface="+mn-cs"/>
              </a:rPr>
              <a:t> Double-check all cases and bags are secure – closed, locked and otherwise secured in accordance with individual guest requirements</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131</a:t>
            </a:fld>
            <a:endParaRPr lang="en-US" dirty="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Trainer informs trainees before a guest departs they must speak with them (or their representative) to:</a:t>
            </a:r>
          </a:p>
          <a:p>
            <a:pPr lvl="0">
              <a:buFont typeface="Arial" pitchFamily="34" charset="0"/>
              <a:buChar char="•"/>
            </a:pPr>
            <a:r>
              <a:rPr lang="en-AU" sz="1200" kern="1200" dirty="0" smtClean="0">
                <a:solidFill>
                  <a:schemeClr val="tx1"/>
                </a:solidFill>
                <a:latin typeface="+mn-lt"/>
                <a:ea typeface="+mn-ea"/>
                <a:cs typeface="+mn-cs"/>
              </a:rPr>
              <a:t> Capture a forwarding address for mail, parcels, lost property</a:t>
            </a:r>
          </a:p>
          <a:p>
            <a:pPr lvl="0">
              <a:buFont typeface="Arial" pitchFamily="34" charset="0"/>
              <a:buChar char="•"/>
            </a:pPr>
            <a:r>
              <a:rPr lang="en-AU" sz="1200" kern="1200" dirty="0" smtClean="0">
                <a:solidFill>
                  <a:schemeClr val="tx1"/>
                </a:solidFill>
                <a:latin typeface="+mn-lt"/>
                <a:ea typeface="+mn-ea"/>
                <a:cs typeface="+mn-cs"/>
              </a:rPr>
              <a:t> Obtain contact details (telephone, cell phone, facsimile number and/or email address) for follow-up as necessary</a:t>
            </a:r>
          </a:p>
          <a:p>
            <a:pPr lvl="0">
              <a:buFont typeface="Arial" pitchFamily="34" charset="0"/>
              <a:buChar char="•"/>
            </a:pPr>
            <a:r>
              <a:rPr lang="en-AU" sz="1200" kern="1200" dirty="0" smtClean="0">
                <a:solidFill>
                  <a:schemeClr val="tx1"/>
                </a:solidFill>
                <a:latin typeface="+mn-lt"/>
                <a:ea typeface="+mn-ea"/>
                <a:cs typeface="+mn-cs"/>
              </a:rPr>
              <a:t> Identify any expected items which may need to be forwarded and identify how these are to be forwarded</a:t>
            </a:r>
          </a:p>
          <a:p>
            <a:pPr lvl="0">
              <a:buFont typeface="Arial" pitchFamily="34" charset="0"/>
              <a:buChar char="•"/>
            </a:pPr>
            <a:r>
              <a:rPr lang="en-AU" sz="1200" kern="1200" dirty="0" smtClean="0">
                <a:solidFill>
                  <a:schemeClr val="tx1"/>
                </a:solidFill>
                <a:latin typeface="+mn-lt"/>
                <a:ea typeface="+mn-ea"/>
                <a:cs typeface="+mn-cs"/>
              </a:rPr>
              <a:t> Explain charges inherent in forwarding items to the guest where applicable.</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132</a:t>
            </a:fld>
            <a:endParaRPr lang="en-US" dirty="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Trainer suggests to trainees when seeking to accommodate a departing valet-serviced guest they should:</a:t>
            </a:r>
          </a:p>
          <a:p>
            <a:pPr lvl="0">
              <a:buFont typeface="Arial" pitchFamily="34" charset="0"/>
              <a:buChar char="•"/>
            </a:pPr>
            <a:r>
              <a:rPr lang="en-AU" sz="1200" kern="1200" dirty="0" smtClean="0">
                <a:solidFill>
                  <a:schemeClr val="tx1"/>
                </a:solidFill>
                <a:latin typeface="+mn-lt"/>
                <a:ea typeface="+mn-ea"/>
                <a:cs typeface="+mn-cs"/>
              </a:rPr>
              <a:t> Try to accommodate the guest in a related property so there are flow-on benefits from revenue and occupancy</a:t>
            </a:r>
          </a:p>
          <a:p>
            <a:pPr lvl="0">
              <a:buFont typeface="Arial" pitchFamily="34" charset="0"/>
              <a:buChar char="•"/>
            </a:pPr>
            <a:r>
              <a:rPr lang="en-AU" sz="1200" kern="1200" dirty="0" smtClean="0">
                <a:solidFill>
                  <a:schemeClr val="tx1"/>
                </a:solidFill>
                <a:latin typeface="+mn-lt"/>
                <a:ea typeface="+mn-ea"/>
                <a:cs typeface="+mn-cs"/>
              </a:rPr>
              <a:t> Always remember to obtain appropriate discounts on behalf of the guest</a:t>
            </a:r>
          </a:p>
          <a:p>
            <a:pPr lvl="0">
              <a:buFont typeface="Arial" pitchFamily="34" charset="0"/>
              <a:buChar char="•"/>
            </a:pPr>
            <a:r>
              <a:rPr lang="en-AU" sz="1200" kern="1200" dirty="0" smtClean="0">
                <a:solidFill>
                  <a:schemeClr val="tx1"/>
                </a:solidFill>
                <a:latin typeface="+mn-lt"/>
                <a:ea typeface="+mn-ea"/>
                <a:cs typeface="+mn-cs"/>
              </a:rPr>
              <a:t> Capture relevant commissions for the venue: Front Office staff may undertake this task.</a:t>
            </a:r>
          </a:p>
          <a:p>
            <a:pPr>
              <a:buFont typeface="Arial" pitchFamily="34" charset="0"/>
              <a:buNone/>
            </a:pPr>
            <a:r>
              <a:rPr lang="en-US" dirty="0" smtClean="0"/>
              <a:t> </a:t>
            </a: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133</a:t>
            </a:fld>
            <a:endParaRPr lang="en-US" dirty="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Trainer explains trainees must capture all necessary details before making,</a:t>
            </a:r>
            <a:r>
              <a:rPr lang="en-US" baseline="0" dirty="0" smtClean="0"/>
              <a:t> </a:t>
            </a:r>
            <a:r>
              <a:rPr lang="en-US" dirty="0" smtClean="0"/>
              <a:t>or attempting to make, an accommodation booking – see Class Activity (below).</a:t>
            </a:r>
          </a:p>
          <a:p>
            <a:pPr>
              <a:buFont typeface="Arial" pitchFamily="34" charset="0"/>
              <a:buNone/>
            </a:pPr>
            <a:r>
              <a:rPr lang="en-US" dirty="0" smtClean="0"/>
              <a:t>Trainer also advises trainees they should:</a:t>
            </a:r>
          </a:p>
          <a:p>
            <a:pPr>
              <a:buFont typeface="Arial" pitchFamily="34" charset="0"/>
              <a:buChar char="•"/>
            </a:pPr>
            <a:r>
              <a:rPr lang="en-US" dirty="0" smtClean="0"/>
              <a:t> Use common sense when making reservations.</a:t>
            </a:r>
            <a:r>
              <a:rPr lang="en-US" baseline="0" dirty="0" smtClean="0"/>
              <a:t> T</a:t>
            </a:r>
            <a:r>
              <a:rPr lang="en-US" dirty="0" smtClean="0"/>
              <a:t>here are obviously some venues in some locations which are blatantly inappropriate</a:t>
            </a:r>
          </a:p>
          <a:p>
            <a:pPr>
              <a:buFont typeface="Arial" pitchFamily="34" charset="0"/>
              <a:buChar char="•"/>
            </a:pPr>
            <a:r>
              <a:rPr lang="en-US" dirty="0" smtClean="0"/>
              <a:t> Check with guest:</a:t>
            </a:r>
            <a:r>
              <a:rPr lang="en-US" baseline="0" dirty="0" smtClean="0"/>
              <a:t> D</a:t>
            </a:r>
            <a:r>
              <a:rPr lang="en-US" dirty="0" smtClean="0"/>
              <a:t>o they have a preference for a venue? A chain? A part of town? Facilities? Views?</a:t>
            </a:r>
          </a:p>
          <a:p>
            <a:pPr>
              <a:buFont typeface="Arial" pitchFamily="34" charset="0"/>
              <a:buChar char="•"/>
            </a:pPr>
            <a:r>
              <a:rPr lang="en-US" dirty="0" smtClean="0"/>
              <a:t> When unsure, always book</a:t>
            </a:r>
            <a:r>
              <a:rPr lang="en-US" baseline="0" dirty="0" smtClean="0"/>
              <a:t> the guest into a property similar to the one they are leaving. Try to match star ratings, facilities, in-room services, cost, relative location to the beach, to the Central Business District, or to the airport).</a:t>
            </a:r>
            <a:endParaRPr lang="en-US" dirty="0" smtClean="0"/>
          </a:p>
          <a:p>
            <a:pPr>
              <a:buFont typeface="Arial" pitchFamily="34" charset="0"/>
              <a:buNone/>
            </a:pPr>
            <a:endParaRPr lang="en-US" dirty="0" smtClean="0"/>
          </a:p>
          <a:p>
            <a:pPr>
              <a:buFont typeface="Arial" pitchFamily="34" charset="0"/>
              <a:buNone/>
            </a:pPr>
            <a:r>
              <a:rPr lang="en-US" b="1" dirty="0" smtClean="0"/>
              <a:t>Class Activity – General Question</a:t>
            </a:r>
            <a:r>
              <a:rPr lang="en-US" dirty="0" smtClean="0"/>
              <a:t> </a:t>
            </a:r>
          </a:p>
          <a:p>
            <a:pPr lvl="0"/>
            <a:r>
              <a:rPr lang="en-AU" sz="1200" kern="1200" dirty="0" smtClean="0">
                <a:solidFill>
                  <a:schemeClr val="tx1"/>
                </a:solidFill>
                <a:latin typeface="+mn-lt"/>
                <a:ea typeface="+mn-ea"/>
                <a:cs typeface="+mn-cs"/>
              </a:rPr>
              <a:t>Trainer asks the trainee group to identify details a valet should find out about before making a reservation on behalf of a departing valet-serviced guest.</a:t>
            </a:r>
          </a:p>
          <a:p>
            <a:pPr lvl="0"/>
            <a:r>
              <a:rPr lang="en-AU" sz="1200" kern="1200" dirty="0" smtClean="0">
                <a:solidFill>
                  <a:schemeClr val="tx1"/>
                </a:solidFill>
                <a:latin typeface="+mn-lt"/>
                <a:ea typeface="+mn-ea"/>
                <a:cs typeface="+mn-cs"/>
              </a:rPr>
              <a:t>Possible answers include:</a:t>
            </a:r>
          </a:p>
          <a:p>
            <a:pPr lvl="0">
              <a:buFont typeface="Arial" pitchFamily="34" charset="0"/>
              <a:buChar char="•"/>
            </a:pPr>
            <a:r>
              <a:rPr lang="en-AU" sz="1200" kern="1200" dirty="0" smtClean="0">
                <a:solidFill>
                  <a:schemeClr val="tx1"/>
                </a:solidFill>
                <a:latin typeface="+mn-lt"/>
                <a:ea typeface="+mn-ea"/>
                <a:cs typeface="+mn-cs"/>
              </a:rPr>
              <a:t> Location – the town/city where they require the accommodation</a:t>
            </a:r>
          </a:p>
          <a:p>
            <a:pPr lvl="0">
              <a:buFont typeface="Arial" pitchFamily="34" charset="0"/>
              <a:buChar char="•"/>
            </a:pPr>
            <a:r>
              <a:rPr lang="en-AU" sz="1200" kern="1200" dirty="0" smtClean="0">
                <a:solidFill>
                  <a:schemeClr val="tx1"/>
                </a:solidFill>
                <a:latin typeface="+mn-lt"/>
                <a:ea typeface="+mn-ea"/>
                <a:cs typeface="+mn-cs"/>
              </a:rPr>
              <a:t> Preferences for a specific venue.</a:t>
            </a:r>
            <a:r>
              <a:rPr lang="en-AU" sz="1200" kern="1200" baseline="0" dirty="0" smtClean="0">
                <a:solidFill>
                  <a:schemeClr val="tx1"/>
                </a:solidFill>
                <a:latin typeface="+mn-lt"/>
                <a:ea typeface="+mn-ea"/>
                <a:cs typeface="+mn-cs"/>
              </a:rPr>
              <a:t> M</a:t>
            </a:r>
            <a:r>
              <a:rPr lang="en-AU" sz="1200" kern="1200" dirty="0" smtClean="0">
                <a:solidFill>
                  <a:schemeClr val="tx1"/>
                </a:solidFill>
                <a:latin typeface="+mn-lt"/>
                <a:ea typeface="+mn-ea"/>
                <a:cs typeface="+mn-cs"/>
              </a:rPr>
              <a:t>any guests are repeat guests and prefer to stay at a venue they already know and have stayed in before</a:t>
            </a:r>
          </a:p>
          <a:p>
            <a:pPr lvl="0">
              <a:buFont typeface="Arial" pitchFamily="34" charset="0"/>
              <a:buChar char="•"/>
            </a:pPr>
            <a:r>
              <a:rPr lang="en-AU" sz="1200" kern="1200" dirty="0" smtClean="0">
                <a:solidFill>
                  <a:schemeClr val="tx1"/>
                </a:solidFill>
                <a:latin typeface="+mn-lt"/>
                <a:ea typeface="+mn-ea"/>
                <a:cs typeface="+mn-cs"/>
              </a:rPr>
              <a:t> Dates – identifying ETA and ETD: the number of nights should also be identified to double-check arrival and departure dates</a:t>
            </a:r>
          </a:p>
          <a:p>
            <a:pPr lvl="0">
              <a:buFont typeface="Arial" pitchFamily="34" charset="0"/>
              <a:buChar char="•"/>
            </a:pPr>
            <a:r>
              <a:rPr lang="en-AU" sz="1200" kern="1200" dirty="0" smtClean="0">
                <a:solidFill>
                  <a:schemeClr val="tx1"/>
                </a:solidFill>
                <a:latin typeface="+mn-lt"/>
                <a:ea typeface="+mn-ea"/>
                <a:cs typeface="+mn-cs"/>
              </a:rPr>
              <a:t> Room type.</a:t>
            </a:r>
            <a:r>
              <a:rPr lang="en-AU" sz="1200" kern="1200" baseline="0" dirty="0" smtClean="0">
                <a:solidFill>
                  <a:schemeClr val="tx1"/>
                </a:solidFill>
                <a:latin typeface="+mn-lt"/>
                <a:ea typeface="+mn-ea"/>
                <a:cs typeface="+mn-cs"/>
              </a:rPr>
              <a:t> N</a:t>
            </a:r>
            <a:r>
              <a:rPr lang="en-AU" sz="1200" kern="1200" dirty="0" smtClean="0">
                <a:solidFill>
                  <a:schemeClr val="tx1"/>
                </a:solidFill>
                <a:latin typeface="+mn-lt"/>
                <a:ea typeface="+mn-ea"/>
                <a:cs typeface="+mn-cs"/>
              </a:rPr>
              <a:t>ever assume:</a:t>
            </a:r>
          </a:p>
          <a:p>
            <a:pPr lvl="1">
              <a:buFont typeface="Arial" pitchFamily="34" charset="0"/>
              <a:buChar char="•"/>
            </a:pPr>
            <a:r>
              <a:rPr lang="en-AU" sz="1200" kern="1200" dirty="0" smtClean="0">
                <a:solidFill>
                  <a:schemeClr val="tx1"/>
                </a:solidFill>
                <a:latin typeface="+mn-lt"/>
                <a:ea typeface="+mn-ea"/>
                <a:cs typeface="+mn-cs"/>
              </a:rPr>
              <a:t> The guest will always want the best room/suite</a:t>
            </a:r>
          </a:p>
          <a:p>
            <a:pPr lvl="1">
              <a:buFont typeface="Arial" pitchFamily="34" charset="0"/>
              <a:buChar char="•"/>
            </a:pPr>
            <a:r>
              <a:rPr lang="en-AU" sz="1200" kern="1200" dirty="0" smtClean="0">
                <a:solidFill>
                  <a:schemeClr val="tx1"/>
                </a:solidFill>
                <a:latin typeface="+mn-lt"/>
                <a:ea typeface="+mn-ea"/>
                <a:cs typeface="+mn-cs"/>
              </a:rPr>
              <a:t> Valet service will be required</a:t>
            </a:r>
          </a:p>
          <a:p>
            <a:pPr lvl="0">
              <a:buFont typeface="Arial" pitchFamily="34" charset="0"/>
              <a:buChar char="•"/>
            </a:pPr>
            <a:r>
              <a:rPr lang="en-AU" sz="1200" kern="1200" dirty="0" smtClean="0">
                <a:solidFill>
                  <a:schemeClr val="tx1"/>
                </a:solidFill>
                <a:latin typeface="+mn-lt"/>
                <a:ea typeface="+mn-ea"/>
                <a:cs typeface="+mn-cs"/>
              </a:rPr>
              <a:t> Numbers relating to:</a:t>
            </a:r>
          </a:p>
          <a:p>
            <a:pPr lvl="1">
              <a:buFont typeface="Arial" pitchFamily="34" charset="0"/>
              <a:buChar char="•"/>
            </a:pPr>
            <a:r>
              <a:rPr lang="en-AU" sz="1200" kern="1200" dirty="0" smtClean="0">
                <a:solidFill>
                  <a:schemeClr val="tx1"/>
                </a:solidFill>
                <a:latin typeface="+mn-lt"/>
                <a:ea typeface="+mn-ea"/>
                <a:cs typeface="+mn-cs"/>
              </a:rPr>
              <a:t> Number of rooms required</a:t>
            </a:r>
          </a:p>
          <a:p>
            <a:pPr lvl="1">
              <a:buFont typeface="Arial" pitchFamily="34" charset="0"/>
              <a:buChar char="•"/>
            </a:pPr>
            <a:r>
              <a:rPr lang="en-AU" sz="1200" kern="1200" dirty="0" smtClean="0">
                <a:solidFill>
                  <a:schemeClr val="tx1"/>
                </a:solidFill>
                <a:latin typeface="+mn-lt"/>
                <a:ea typeface="+mn-ea"/>
                <a:cs typeface="+mn-cs"/>
              </a:rPr>
              <a:t> Number of guests – and names</a:t>
            </a:r>
          </a:p>
          <a:p>
            <a:pPr lvl="1">
              <a:buFont typeface="Arial" pitchFamily="34" charset="0"/>
              <a:buChar char="•"/>
            </a:pPr>
            <a:r>
              <a:rPr lang="en-AU" sz="1200" kern="1200" dirty="0" smtClean="0">
                <a:solidFill>
                  <a:schemeClr val="tx1"/>
                </a:solidFill>
                <a:latin typeface="+mn-lt"/>
                <a:ea typeface="+mn-ea"/>
                <a:cs typeface="+mn-cs"/>
              </a:rPr>
              <a:t>Which guests will, where applicable, stay in the same room/s</a:t>
            </a:r>
          </a:p>
          <a:p>
            <a:pPr lvl="0">
              <a:buFont typeface="Arial" pitchFamily="34" charset="0"/>
              <a:buChar char="•"/>
            </a:pPr>
            <a:r>
              <a:rPr lang="en-AU" sz="1200" kern="1200" dirty="0" smtClean="0">
                <a:solidFill>
                  <a:schemeClr val="tx1"/>
                </a:solidFill>
                <a:latin typeface="+mn-lt"/>
                <a:ea typeface="+mn-ea"/>
                <a:cs typeface="+mn-cs"/>
              </a:rPr>
              <a:t> Guest details.</a:t>
            </a:r>
            <a:r>
              <a:rPr lang="en-AU" sz="1200" kern="1200" baseline="0" dirty="0" smtClean="0">
                <a:solidFill>
                  <a:schemeClr val="tx1"/>
                </a:solidFill>
                <a:latin typeface="+mn-lt"/>
                <a:ea typeface="+mn-ea"/>
                <a:cs typeface="+mn-cs"/>
              </a:rPr>
              <a:t> T</a:t>
            </a:r>
            <a:r>
              <a:rPr lang="en-AU" sz="1200" kern="1200" dirty="0" smtClean="0">
                <a:solidFill>
                  <a:schemeClr val="tx1"/>
                </a:solidFill>
                <a:latin typeface="+mn-lt"/>
                <a:ea typeface="+mn-ea"/>
                <a:cs typeface="+mn-cs"/>
              </a:rPr>
              <a:t>his may be the business details of the guest and/or their personal details so that:</a:t>
            </a:r>
          </a:p>
          <a:p>
            <a:pPr lvl="1">
              <a:buFont typeface="Arial" pitchFamily="34" charset="0"/>
              <a:buChar char="•"/>
            </a:pPr>
            <a:r>
              <a:rPr lang="en-AU" sz="1200" kern="1200" dirty="0" smtClean="0">
                <a:solidFill>
                  <a:schemeClr val="tx1"/>
                </a:solidFill>
                <a:latin typeface="+mn-lt"/>
                <a:ea typeface="+mn-ea"/>
                <a:cs typeface="+mn-cs"/>
              </a:rPr>
              <a:t> Pre-registration can occur</a:t>
            </a:r>
          </a:p>
          <a:p>
            <a:pPr lvl="1">
              <a:buFont typeface="Arial" pitchFamily="34" charset="0"/>
              <a:buChar char="•"/>
            </a:pPr>
            <a:r>
              <a:rPr lang="en-AU" sz="1200" kern="1200" dirty="0" smtClean="0">
                <a:solidFill>
                  <a:schemeClr val="tx1"/>
                </a:solidFill>
                <a:latin typeface="+mn-lt"/>
                <a:ea typeface="+mn-ea"/>
                <a:cs typeface="+mn-cs"/>
              </a:rPr>
              <a:t> Accounts can be established</a:t>
            </a:r>
          </a:p>
          <a:p>
            <a:pPr lvl="1">
              <a:buFont typeface="Arial" pitchFamily="34" charset="0"/>
              <a:buChar char="•"/>
            </a:pPr>
            <a:r>
              <a:rPr lang="en-AU" sz="1200" kern="1200" dirty="0" smtClean="0">
                <a:solidFill>
                  <a:schemeClr val="tx1"/>
                </a:solidFill>
                <a:latin typeface="+mn-lt"/>
                <a:ea typeface="+mn-ea"/>
                <a:cs typeface="+mn-cs"/>
              </a:rPr>
              <a:t> Guest history can be accessed</a:t>
            </a:r>
          </a:p>
          <a:p>
            <a:pPr lvl="1">
              <a:buFont typeface="Arial" pitchFamily="34" charset="0"/>
              <a:buChar char="•"/>
            </a:pPr>
            <a:r>
              <a:rPr lang="en-AU" sz="1200" kern="1200" dirty="0" smtClean="0">
                <a:solidFill>
                  <a:schemeClr val="tx1"/>
                </a:solidFill>
                <a:latin typeface="+mn-lt"/>
                <a:ea typeface="+mn-ea"/>
                <a:cs typeface="+mn-cs"/>
              </a:rPr>
              <a:t> Method of payment can be identified</a:t>
            </a:r>
          </a:p>
          <a:p>
            <a:pPr lvl="0">
              <a:buFont typeface="Arial" pitchFamily="34" charset="0"/>
              <a:buChar char="•"/>
            </a:pPr>
            <a:r>
              <a:rPr lang="en-AU" sz="1200" kern="1200" dirty="0" smtClean="0">
                <a:solidFill>
                  <a:schemeClr val="tx1"/>
                </a:solidFill>
                <a:latin typeface="+mn-lt"/>
                <a:ea typeface="+mn-ea"/>
                <a:cs typeface="+mn-cs"/>
              </a:rPr>
              <a:t> Special requests relating to anything the guest wishes to arrange, and/or their personal needs or preferences.</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134</a:t>
            </a:fld>
            <a:endParaRPr lang="en-US" dirty="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Trainer highlights to trainees that they can always expect to be called on to provide ‘general assistance’ when a guest is preparing to depart the venue, especially when they are leaving the country, explaining the information they may require can relate to:</a:t>
            </a:r>
          </a:p>
          <a:p>
            <a:pPr lvl="0">
              <a:buFont typeface="Arial" pitchFamily="34" charset="0"/>
              <a:buChar char="•"/>
            </a:pPr>
            <a:r>
              <a:rPr lang="en-AU" sz="1200" kern="1200" dirty="0" smtClean="0">
                <a:solidFill>
                  <a:schemeClr val="tx1"/>
                </a:solidFill>
                <a:latin typeface="+mn-lt"/>
                <a:ea typeface="+mn-ea"/>
                <a:cs typeface="+mn-cs"/>
              </a:rPr>
              <a:t> Weather – at their destination, and </a:t>
            </a:r>
            <a:r>
              <a:rPr lang="en-AU" sz="1200" i="1" kern="1200" dirty="0" smtClean="0">
                <a:solidFill>
                  <a:schemeClr val="tx1"/>
                </a:solidFill>
                <a:latin typeface="+mn-lt"/>
                <a:ea typeface="+mn-ea"/>
                <a:cs typeface="+mn-cs"/>
              </a:rPr>
              <a:t>en route</a:t>
            </a:r>
            <a:endParaRPr lang="en-AU" sz="1200" kern="1200" dirty="0" smtClean="0">
              <a:solidFill>
                <a:schemeClr val="tx1"/>
              </a:solidFill>
              <a:latin typeface="+mn-lt"/>
              <a:ea typeface="+mn-ea"/>
              <a:cs typeface="+mn-cs"/>
            </a:endParaRPr>
          </a:p>
          <a:p>
            <a:pPr lvl="0">
              <a:buFont typeface="Arial" pitchFamily="34" charset="0"/>
              <a:buChar char="•"/>
            </a:pPr>
            <a:r>
              <a:rPr lang="en-AU" sz="1200" kern="1200" dirty="0" smtClean="0">
                <a:solidFill>
                  <a:schemeClr val="tx1"/>
                </a:solidFill>
                <a:latin typeface="+mn-lt"/>
                <a:ea typeface="+mn-ea"/>
                <a:cs typeface="+mn-cs"/>
              </a:rPr>
              <a:t> Travel times – to stop-overs and final destination</a:t>
            </a:r>
          </a:p>
          <a:p>
            <a:pPr lvl="0">
              <a:buFont typeface="Arial" pitchFamily="34" charset="0"/>
              <a:buChar char="•"/>
            </a:pPr>
            <a:r>
              <a:rPr lang="en-AU" sz="1200" kern="1200" dirty="0" smtClean="0">
                <a:solidFill>
                  <a:schemeClr val="tx1"/>
                </a:solidFill>
                <a:latin typeface="+mn-lt"/>
                <a:ea typeface="+mn-ea"/>
                <a:cs typeface="+mn-cs"/>
              </a:rPr>
              <a:t> Legally required regulations and requirements – relating to complying with and clearing immigration and customs</a:t>
            </a:r>
          </a:p>
          <a:p>
            <a:pPr lvl="0">
              <a:buFont typeface="Arial" pitchFamily="34" charset="0"/>
              <a:buChar char="•"/>
            </a:pPr>
            <a:r>
              <a:rPr lang="en-AU" sz="1200" kern="1200" dirty="0" smtClean="0">
                <a:solidFill>
                  <a:schemeClr val="tx1"/>
                </a:solidFill>
                <a:latin typeface="+mn-lt"/>
                <a:ea typeface="+mn-ea"/>
                <a:cs typeface="+mn-cs"/>
              </a:rPr>
              <a:t> Taxes – such as entry and departure taxes, and recovering taxes paid while staying in the host country</a:t>
            </a:r>
          </a:p>
          <a:p>
            <a:pPr lvl="0">
              <a:buFont typeface="Arial" pitchFamily="34" charset="0"/>
              <a:buChar char="•"/>
            </a:pPr>
            <a:r>
              <a:rPr lang="en-AU" sz="1200" kern="1200" dirty="0" smtClean="0">
                <a:solidFill>
                  <a:schemeClr val="tx1"/>
                </a:solidFill>
                <a:latin typeface="+mn-lt"/>
                <a:ea typeface="+mn-ea"/>
                <a:cs typeface="+mn-cs"/>
              </a:rPr>
              <a:t> Organising transfers – movement of the guest and their luggage to airports, dockside or terminals</a:t>
            </a:r>
          </a:p>
          <a:p>
            <a:pPr lvl="0">
              <a:buFont typeface="Arial" pitchFamily="34" charset="0"/>
              <a:buChar char="•"/>
            </a:pPr>
            <a:r>
              <a:rPr lang="en-AU" sz="1200" kern="1200" dirty="0" smtClean="0">
                <a:solidFill>
                  <a:schemeClr val="tx1"/>
                </a:solidFill>
                <a:latin typeface="+mn-lt"/>
                <a:ea typeface="+mn-ea"/>
                <a:cs typeface="+mn-cs"/>
              </a:rPr>
              <a:t> Customs, language and details about the country they are about to visit.</a:t>
            </a:r>
          </a:p>
          <a:p>
            <a:pPr>
              <a:buFont typeface="Arial" pitchFamily="34" charset="0"/>
              <a:buNone/>
            </a:pPr>
            <a:endParaRPr lang="en-US" dirty="0" smtClean="0"/>
          </a:p>
          <a:p>
            <a:pPr>
              <a:buFont typeface="Arial" pitchFamily="34" charset="0"/>
              <a:buNone/>
            </a:pPr>
            <a:r>
              <a:rPr lang="en-US" b="1" dirty="0" smtClean="0"/>
              <a:t>Class Activity – Small Group Exercise</a:t>
            </a:r>
          </a:p>
          <a:p>
            <a:pPr>
              <a:buFont typeface="Arial" pitchFamily="34" charset="0"/>
              <a:buNone/>
            </a:pPr>
            <a:r>
              <a:rPr lang="en-US" b="0" dirty="0" smtClean="0"/>
              <a:t>Trainer divides trainees into small groups and allocates each group a nearby (or neighbouring) country.</a:t>
            </a:r>
          </a:p>
          <a:p>
            <a:pPr>
              <a:buFont typeface="Arial" pitchFamily="34" charset="0"/>
              <a:buNone/>
            </a:pPr>
            <a:r>
              <a:rPr lang="en-US" b="0" dirty="0" smtClean="0"/>
              <a:t>Each</a:t>
            </a:r>
            <a:r>
              <a:rPr lang="en-US" b="0" baseline="0" dirty="0" smtClean="0"/>
              <a:t> group is then asked to develop (using internet research, personal knowledge and/or literature research) detailed information on the following topics:</a:t>
            </a:r>
          </a:p>
          <a:p>
            <a:pPr>
              <a:buFont typeface="Arial" pitchFamily="34" charset="0"/>
              <a:buChar char="•"/>
            </a:pPr>
            <a:r>
              <a:rPr lang="en-US" b="0" baseline="0" dirty="0" smtClean="0"/>
              <a:t> Language spoken</a:t>
            </a:r>
          </a:p>
          <a:p>
            <a:pPr>
              <a:buFont typeface="Arial" pitchFamily="34" charset="0"/>
              <a:buChar char="•"/>
            </a:pPr>
            <a:r>
              <a:rPr lang="en-US" b="0" baseline="0" dirty="0" smtClean="0"/>
              <a:t> Size of the country</a:t>
            </a:r>
          </a:p>
          <a:p>
            <a:pPr>
              <a:buFont typeface="Arial" pitchFamily="34" charset="0"/>
              <a:buChar char="•"/>
            </a:pPr>
            <a:r>
              <a:rPr lang="en-US" b="0" baseline="0" dirty="0" smtClean="0"/>
              <a:t> Major towns</a:t>
            </a:r>
          </a:p>
          <a:p>
            <a:pPr>
              <a:buFont typeface="Arial" pitchFamily="34" charset="0"/>
              <a:buChar char="•"/>
            </a:pPr>
            <a:r>
              <a:rPr lang="en-US" b="0" baseline="0" dirty="0" smtClean="0"/>
              <a:t> Major attractions</a:t>
            </a:r>
          </a:p>
          <a:p>
            <a:pPr>
              <a:buFont typeface="Arial" pitchFamily="34" charset="0"/>
              <a:buChar char="•"/>
            </a:pPr>
            <a:r>
              <a:rPr lang="en-US" b="0" baseline="0" dirty="0" smtClean="0"/>
              <a:t> Seasonal weather</a:t>
            </a:r>
          </a:p>
          <a:p>
            <a:pPr>
              <a:buFont typeface="Arial" pitchFamily="34" charset="0"/>
              <a:buChar char="•"/>
            </a:pPr>
            <a:r>
              <a:rPr lang="en-US" b="0" baseline="0" dirty="0" smtClean="0"/>
              <a:t> Local customs</a:t>
            </a:r>
          </a:p>
          <a:p>
            <a:pPr>
              <a:buFont typeface="Arial" pitchFamily="34" charset="0"/>
              <a:buChar char="•"/>
            </a:pPr>
            <a:r>
              <a:rPr lang="en-US" b="0" baseline="0" dirty="0" smtClean="0"/>
              <a:t> Major festivals and events</a:t>
            </a:r>
          </a:p>
          <a:p>
            <a:pPr>
              <a:buFont typeface="Arial" pitchFamily="34" charset="0"/>
              <a:buChar char="•"/>
            </a:pPr>
            <a:r>
              <a:rPr lang="en-US" b="0" baseline="0" dirty="0" smtClean="0"/>
              <a:t> Travel time to the country using a variety of common travel options</a:t>
            </a:r>
          </a:p>
          <a:p>
            <a:pPr>
              <a:buFont typeface="Arial" pitchFamily="34" charset="0"/>
              <a:buChar char="•"/>
            </a:pPr>
            <a:r>
              <a:rPr lang="en-US" b="0" baseline="0" dirty="0" smtClean="0"/>
              <a:t> Other topics as identified by trainer, or identified by trainees.</a:t>
            </a:r>
          </a:p>
          <a:p>
            <a:pPr>
              <a:buFont typeface="Arial" pitchFamily="34" charset="0"/>
              <a:buNone/>
            </a:pPr>
            <a:endParaRPr lang="en-US" b="0"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135</a:t>
            </a:fld>
            <a:endParaRPr lang="en-US" dirty="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Trainer explains to trainees where they do not know the answer to queries raised by the guest they should:</a:t>
            </a:r>
          </a:p>
          <a:p>
            <a:pPr lvl="0">
              <a:buFont typeface="Arial" pitchFamily="34" charset="0"/>
              <a:buChar char="•"/>
            </a:pPr>
            <a:r>
              <a:rPr lang="en-AU" sz="1200" kern="1200" dirty="0" smtClean="0">
                <a:solidFill>
                  <a:schemeClr val="tx1"/>
                </a:solidFill>
                <a:latin typeface="+mn-lt"/>
                <a:ea typeface="+mn-ea"/>
                <a:cs typeface="+mn-cs"/>
              </a:rPr>
              <a:t> Apologise for not knowing</a:t>
            </a:r>
          </a:p>
          <a:p>
            <a:pPr lvl="0">
              <a:buFont typeface="Arial" pitchFamily="34" charset="0"/>
              <a:buChar char="•"/>
            </a:pPr>
            <a:r>
              <a:rPr lang="en-AU" sz="1200" kern="1200" dirty="0" smtClean="0">
                <a:solidFill>
                  <a:schemeClr val="tx1"/>
                </a:solidFill>
                <a:latin typeface="+mn-lt"/>
                <a:ea typeface="+mn-ea"/>
                <a:cs typeface="+mn-cs"/>
              </a:rPr>
              <a:t> Capture details of what the guest wants to find out about – write down what is required</a:t>
            </a:r>
          </a:p>
          <a:p>
            <a:pPr lvl="0">
              <a:buFont typeface="Arial" pitchFamily="34" charset="0"/>
              <a:buChar char="•"/>
            </a:pPr>
            <a:r>
              <a:rPr lang="en-AU" sz="1200" kern="1200" dirty="0" smtClean="0">
                <a:solidFill>
                  <a:schemeClr val="tx1"/>
                </a:solidFill>
                <a:latin typeface="+mn-lt"/>
                <a:ea typeface="+mn-ea"/>
                <a:cs typeface="+mn-cs"/>
              </a:rPr>
              <a:t> Advise the guest you will make enquiries and do so:</a:t>
            </a:r>
          </a:p>
          <a:p>
            <a:pPr lvl="1">
              <a:buFont typeface="Arial" pitchFamily="34" charset="0"/>
              <a:buChar char="•"/>
            </a:pPr>
            <a:r>
              <a:rPr lang="en-AU" sz="1200" kern="1200" dirty="0" smtClean="0">
                <a:solidFill>
                  <a:schemeClr val="tx1"/>
                </a:solidFill>
                <a:latin typeface="+mn-lt"/>
                <a:ea typeface="+mn-ea"/>
                <a:cs typeface="+mn-cs"/>
              </a:rPr>
              <a:t> Ask Management </a:t>
            </a:r>
          </a:p>
          <a:p>
            <a:pPr lvl="1">
              <a:buFont typeface="Arial" pitchFamily="34" charset="0"/>
              <a:buChar char="•"/>
            </a:pPr>
            <a:r>
              <a:rPr lang="en-AU" sz="1200" kern="1200" dirty="0" smtClean="0">
                <a:solidFill>
                  <a:schemeClr val="tx1"/>
                </a:solidFill>
                <a:latin typeface="+mn-lt"/>
                <a:ea typeface="+mn-ea"/>
                <a:cs typeface="+mn-cs"/>
              </a:rPr>
              <a:t> Involve the Concierge</a:t>
            </a:r>
          </a:p>
          <a:p>
            <a:pPr lvl="1">
              <a:buFont typeface="Arial" pitchFamily="34" charset="0"/>
              <a:buChar char="•"/>
            </a:pPr>
            <a:r>
              <a:rPr lang="en-AU" sz="1200" kern="1200" dirty="0" smtClean="0">
                <a:solidFill>
                  <a:schemeClr val="tx1"/>
                </a:solidFill>
                <a:latin typeface="+mn-lt"/>
                <a:ea typeface="+mn-ea"/>
                <a:cs typeface="+mn-cs"/>
              </a:rPr>
              <a:t> Undertake internet research</a:t>
            </a:r>
          </a:p>
          <a:p>
            <a:pPr lvl="1">
              <a:buFont typeface="Arial" pitchFamily="34" charset="0"/>
              <a:buChar char="•"/>
            </a:pPr>
            <a:r>
              <a:rPr lang="en-AU" sz="1200" kern="1200" dirty="0" smtClean="0">
                <a:solidFill>
                  <a:schemeClr val="tx1"/>
                </a:solidFill>
                <a:latin typeface="+mn-lt"/>
                <a:ea typeface="+mn-ea"/>
                <a:cs typeface="+mn-cs"/>
              </a:rPr>
              <a:t> Telephone providers</a:t>
            </a:r>
          </a:p>
          <a:p>
            <a:pPr lvl="1">
              <a:buFont typeface="Arial" pitchFamily="34" charset="0"/>
              <a:buChar char="•"/>
            </a:pPr>
            <a:r>
              <a:rPr lang="en-AU" sz="1200" kern="1200" dirty="0" smtClean="0">
                <a:solidFill>
                  <a:schemeClr val="tx1"/>
                </a:solidFill>
                <a:latin typeface="+mn-lt"/>
                <a:ea typeface="+mn-ea"/>
                <a:cs typeface="+mn-cs"/>
              </a:rPr>
              <a:t> Read relevant documentation.</a:t>
            </a:r>
          </a:p>
          <a:p>
            <a:pPr lvl="1">
              <a:buFont typeface="Arial" pitchFamily="34" charset="0"/>
              <a:buChar char="•"/>
            </a:pPr>
            <a:r>
              <a:rPr lang="en-AU" sz="1200" kern="1200" dirty="0" smtClean="0">
                <a:solidFill>
                  <a:schemeClr val="tx1"/>
                </a:solidFill>
                <a:latin typeface="+mn-lt"/>
                <a:ea typeface="+mn-ea"/>
                <a:cs typeface="+mn-cs"/>
              </a:rPr>
              <a:t> It is never acceptable to say “I do not know” and leave it at that.</a:t>
            </a:r>
          </a:p>
          <a:p>
            <a:pPr lvl="0">
              <a:buFont typeface="Arial" pitchFamily="34" charset="0"/>
              <a:buChar char="•"/>
            </a:pPr>
            <a:r>
              <a:rPr lang="en-AU" sz="1200" kern="1200" dirty="0" smtClean="0">
                <a:solidFill>
                  <a:schemeClr val="tx1"/>
                </a:solidFill>
                <a:latin typeface="+mn-lt"/>
                <a:ea typeface="+mn-ea"/>
                <a:cs typeface="+mn-cs"/>
              </a:rPr>
              <a:t>Report back to the guest with your findings.</a:t>
            </a:r>
          </a:p>
          <a:p>
            <a:pPr lvl="0">
              <a:buFont typeface="Arial" pitchFamily="34" charset="0"/>
              <a:buChar char="•"/>
            </a:pPr>
            <a:endParaRPr lang="en-AU" sz="1200" kern="1200" dirty="0" smtClean="0">
              <a:solidFill>
                <a:schemeClr val="tx1"/>
              </a:solidFill>
              <a:latin typeface="+mn-lt"/>
              <a:ea typeface="+mn-ea"/>
              <a:cs typeface="+mn-cs"/>
            </a:endParaRPr>
          </a:p>
          <a:p>
            <a:pPr lvl="0">
              <a:buFont typeface="Arial" pitchFamily="34" charset="0"/>
              <a:buNone/>
            </a:pPr>
            <a:r>
              <a:rPr lang="en-AU" sz="1200" b="1" kern="1200" dirty="0" smtClean="0">
                <a:solidFill>
                  <a:schemeClr val="tx1"/>
                </a:solidFill>
                <a:latin typeface="+mn-lt"/>
                <a:ea typeface="+mn-ea"/>
                <a:cs typeface="+mn-cs"/>
              </a:rPr>
              <a:t>Class Activity – Guest Speaker</a:t>
            </a:r>
          </a:p>
          <a:p>
            <a:pPr lvl="0">
              <a:buFont typeface="Arial" pitchFamily="34" charset="0"/>
              <a:buNone/>
            </a:pPr>
            <a:r>
              <a:rPr lang="en-AU" sz="1200" b="0" kern="1200" dirty="0" smtClean="0">
                <a:solidFill>
                  <a:schemeClr val="tx1"/>
                </a:solidFill>
                <a:latin typeface="+mn-lt"/>
                <a:ea typeface="+mn-ea"/>
                <a:cs typeface="+mn-cs"/>
              </a:rPr>
              <a:t>Trainer arranges for experienced valet to attend class and talk to trainees about:</a:t>
            </a:r>
          </a:p>
          <a:p>
            <a:pPr lvl="0">
              <a:buFont typeface="Arial" pitchFamily="34" charset="0"/>
              <a:buChar char="•"/>
            </a:pPr>
            <a:r>
              <a:rPr lang="en-AU" sz="1200" b="0" kern="1200" dirty="0" smtClean="0">
                <a:solidFill>
                  <a:schemeClr val="tx1"/>
                </a:solidFill>
                <a:latin typeface="+mn-lt"/>
                <a:ea typeface="+mn-ea"/>
                <a:cs typeface="+mn-cs"/>
              </a:rPr>
              <a:t> Their experiences as a valet</a:t>
            </a:r>
          </a:p>
          <a:p>
            <a:pPr lvl="0">
              <a:buFont typeface="Arial" pitchFamily="34" charset="0"/>
              <a:buChar char="•"/>
            </a:pPr>
            <a:r>
              <a:rPr lang="en-AU" sz="1200" b="0" kern="1200" dirty="0" smtClean="0">
                <a:solidFill>
                  <a:schemeClr val="tx1"/>
                </a:solidFill>
                <a:latin typeface="+mn-lt"/>
                <a:ea typeface="+mn-ea"/>
                <a:cs typeface="+mn-cs"/>
              </a:rPr>
              <a:t> Venue and</a:t>
            </a:r>
            <a:r>
              <a:rPr lang="en-AU" sz="1200" b="0" kern="1200" baseline="0" dirty="0" smtClean="0">
                <a:solidFill>
                  <a:schemeClr val="tx1"/>
                </a:solidFill>
                <a:latin typeface="+mn-lt"/>
                <a:ea typeface="+mn-ea"/>
                <a:cs typeface="+mn-cs"/>
              </a:rPr>
              <a:t> guest expectations about valet service</a:t>
            </a:r>
          </a:p>
          <a:p>
            <a:pPr lvl="0">
              <a:buFont typeface="Arial" pitchFamily="34" charset="0"/>
              <a:buChar char="•"/>
            </a:pPr>
            <a:r>
              <a:rPr lang="en-AU" sz="1200" b="0" kern="1200" baseline="0" dirty="0" smtClean="0">
                <a:solidFill>
                  <a:schemeClr val="tx1"/>
                </a:solidFill>
                <a:latin typeface="+mn-lt"/>
                <a:ea typeface="+mn-ea"/>
                <a:cs typeface="+mn-cs"/>
              </a:rPr>
              <a:t> Dealing with valet-serviced guest requests giving examples of requests they have dealt with</a:t>
            </a:r>
          </a:p>
          <a:p>
            <a:pPr lvl="0">
              <a:buFont typeface="Arial" pitchFamily="34" charset="0"/>
              <a:buChar char="•"/>
            </a:pPr>
            <a:r>
              <a:rPr lang="en-AU" sz="1200" b="0" kern="1200" baseline="0" dirty="0" smtClean="0">
                <a:solidFill>
                  <a:schemeClr val="tx1"/>
                </a:solidFill>
                <a:latin typeface="+mn-lt"/>
                <a:ea typeface="+mn-ea"/>
                <a:cs typeface="+mn-cs"/>
              </a:rPr>
              <a:t> Examples of the ways in which their workplace delivers VIP treatment and services to valet-serviced guests</a:t>
            </a:r>
          </a:p>
          <a:p>
            <a:pPr lvl="0">
              <a:buFont typeface="Arial" pitchFamily="34" charset="0"/>
              <a:buChar char="•"/>
            </a:pPr>
            <a:r>
              <a:rPr lang="en-AU" sz="1200" b="0" kern="1200" baseline="0" dirty="0" smtClean="0">
                <a:solidFill>
                  <a:schemeClr val="tx1"/>
                </a:solidFill>
                <a:latin typeface="+mn-lt"/>
                <a:ea typeface="+mn-ea"/>
                <a:cs typeface="+mn-cs"/>
              </a:rPr>
              <a:t> Examples of how normal or standard service delivery has been varied to suit individual VIP guest requirements or preferences</a:t>
            </a:r>
          </a:p>
          <a:p>
            <a:pPr lvl="0">
              <a:buFont typeface="Arial" pitchFamily="34" charset="0"/>
              <a:buChar char="•"/>
            </a:pPr>
            <a:r>
              <a:rPr lang="en-AU" sz="1200" b="0" kern="1200" baseline="0" dirty="0" smtClean="0">
                <a:solidFill>
                  <a:schemeClr val="tx1"/>
                </a:solidFill>
                <a:latin typeface="+mn-lt"/>
                <a:ea typeface="+mn-ea"/>
                <a:cs typeface="+mn-cs"/>
              </a:rPr>
              <a:t> Ways in which they optimise guest privacy and confidentiality</a:t>
            </a:r>
          </a:p>
          <a:p>
            <a:pPr lvl="0">
              <a:buFont typeface="Arial" pitchFamily="34" charset="0"/>
              <a:buChar char="•"/>
            </a:pPr>
            <a:r>
              <a:rPr lang="en-AU" sz="1200" b="0" kern="1200" baseline="0" dirty="0" smtClean="0">
                <a:solidFill>
                  <a:schemeClr val="tx1"/>
                </a:solidFill>
                <a:latin typeface="+mn-lt"/>
                <a:ea typeface="+mn-ea"/>
                <a:cs typeface="+mn-cs"/>
              </a:rPr>
              <a:t> Tasks involved in facilitating a smooth departure for valet serviced guests.</a:t>
            </a:r>
          </a:p>
          <a:p>
            <a:pPr lvl="0">
              <a:buFont typeface="Arial" pitchFamily="34" charset="0"/>
              <a:buChar char="•"/>
            </a:pPr>
            <a:endParaRPr lang="en-AU" sz="1200" b="0" kern="1200" dirty="0" smtClean="0">
              <a:solidFill>
                <a:schemeClr val="tx1"/>
              </a:solidFill>
              <a:latin typeface="+mn-lt"/>
              <a:ea typeface="+mn-ea"/>
              <a:cs typeface="+mn-cs"/>
            </a:endParaRPr>
          </a:p>
          <a:p>
            <a:pPr lvl="0">
              <a:buFont typeface="Arial" pitchFamily="34" charset="0"/>
              <a:buChar char="•"/>
            </a:pPr>
            <a:endParaRPr lang="en-AU" sz="1200" kern="1200" dirty="0" smtClean="0">
              <a:solidFill>
                <a:schemeClr val="tx1"/>
              </a:solidFill>
              <a:latin typeface="+mn-lt"/>
              <a:ea typeface="+mn-ea"/>
              <a:cs typeface="+mn-cs"/>
            </a:endParaRP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136</a:t>
            </a:fld>
            <a:endParaRPr lang="en-US" dirty="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kern="1200" baseline="0" dirty="0" smtClean="0">
                <a:solidFill>
                  <a:schemeClr val="tx1"/>
                </a:solidFill>
                <a:latin typeface="+mn-lt"/>
                <a:ea typeface="+mn-ea"/>
                <a:cs typeface="+mn-cs"/>
              </a:rPr>
              <a:t>Trainer provides a recap of the Element asking questions to check trainee understanding and responding to questions from trainees, as required.</a:t>
            </a:r>
            <a:endParaRPr lang="en-US" dirty="0" smtClean="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137</a:t>
            </a:fld>
            <a:endParaRPr lang="en-US" dirty="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kern="1200" baseline="0" dirty="0" smtClean="0">
                <a:solidFill>
                  <a:schemeClr val="tx1"/>
                </a:solidFill>
                <a:latin typeface="+mn-lt"/>
                <a:ea typeface="+mn-ea"/>
                <a:cs typeface="+mn-cs"/>
              </a:rPr>
              <a:t>Trainer provides a recap of the Element asking questions to check trainee understanding and responding to questions from trainees, as required.</a:t>
            </a:r>
            <a:endParaRPr lang="en-US" dirty="0" smtClean="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138</a:t>
            </a:fld>
            <a:endParaRPr lang="en-US" dirty="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kern="1200" baseline="0" dirty="0" smtClean="0">
                <a:solidFill>
                  <a:schemeClr val="tx1"/>
                </a:solidFill>
                <a:latin typeface="+mn-lt"/>
                <a:ea typeface="+mn-ea"/>
                <a:cs typeface="+mn-cs"/>
              </a:rPr>
              <a:t>Trainer provides a recap of the Element asking questions to check trainee understanding and responding to questions from trainees, as required.</a:t>
            </a:r>
            <a:endParaRPr lang="en-US" dirty="0" smtClean="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139</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Trainer continues identifying for trainees the duties</a:t>
            </a:r>
            <a:r>
              <a:rPr lang="en-US" baseline="0" dirty="0" smtClean="0"/>
              <a:t> of a valet explaining before and on departure of a valet-serviced guest that the valet must:</a:t>
            </a:r>
          </a:p>
          <a:p>
            <a:pPr lvl="0">
              <a:buFont typeface="Arial" pitchFamily="34" charset="0"/>
              <a:buChar char="•"/>
            </a:pPr>
            <a:r>
              <a:rPr lang="en-AU" sz="1200" kern="1200" dirty="0" smtClean="0">
                <a:solidFill>
                  <a:schemeClr val="tx1"/>
                </a:solidFill>
                <a:latin typeface="+mn-lt"/>
                <a:ea typeface="+mn-ea"/>
                <a:cs typeface="+mn-cs"/>
              </a:rPr>
              <a:t> Record and process guest charges and accounts for billing and payment</a:t>
            </a:r>
          </a:p>
          <a:p>
            <a:pPr lvl="0">
              <a:buFont typeface="Arial" pitchFamily="34" charset="0"/>
              <a:buChar char="•"/>
            </a:pPr>
            <a:r>
              <a:rPr lang="en-AU" sz="1200" kern="1200" dirty="0" smtClean="0">
                <a:solidFill>
                  <a:schemeClr val="tx1"/>
                </a:solidFill>
                <a:latin typeface="+mn-lt"/>
                <a:ea typeface="+mn-ea"/>
                <a:cs typeface="+mn-cs"/>
              </a:rPr>
              <a:t> Assist in the maintenance of guest history file(s) to provide relevant and up-to-date information about the guest/VIP.</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200" kern="1200" dirty="0" smtClean="0">
                <a:solidFill>
                  <a:schemeClr val="tx1"/>
                </a:solidFill>
                <a:latin typeface="+mn-lt"/>
                <a:ea typeface="+mn-ea"/>
                <a:cs typeface="+mn-cs"/>
              </a:rPr>
              <a:t> De-brief with management to identify lessons learned, determine changes needing to be made to SOPs and whether or not management needs to contact the guest to make an apology.</a:t>
            </a:r>
            <a:endParaRPr lang="en-US" baseline="0" dirty="0" smtClean="0"/>
          </a:p>
          <a:p>
            <a:pPr>
              <a:buFont typeface="Arial" pitchFamily="34" charset="0"/>
              <a:buNone/>
            </a:pPr>
            <a:endParaRPr lang="en-US"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aseline="0" dirty="0" smtClean="0"/>
              <a:t>Trainer again explains these areas will be covered in more detail on later sides.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1" baseline="0" dirty="0" smtClean="0"/>
              <a:t>Class Activity – Guest Speaker</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0" baseline="0" dirty="0" smtClean="0"/>
              <a:t>Trainer arranges for a guest who uses valet services in a venue to attend and:</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 Identify their expectations regarding valet services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 Explain the tasks they have used valets for</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 Talk about the annoying activities or habits of valets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 Discuss their experiences (good and bad) with valets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 Provide their tips and advice about what valets should and should not do when servicing guests.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1" baseline="0" dirty="0" smtClean="0"/>
              <a:t> </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14</a:t>
            </a:fld>
            <a:endParaRPr lang="en-US" dirty="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kern="1200" baseline="0" dirty="0" smtClean="0">
                <a:solidFill>
                  <a:schemeClr val="tx1"/>
                </a:solidFill>
                <a:latin typeface="+mn-lt"/>
                <a:ea typeface="+mn-ea"/>
                <a:cs typeface="+mn-cs"/>
              </a:rPr>
              <a:t>Trainer provides a recap of the Element asking questions to check trainee understanding and responding to questions from trainees, as required.</a:t>
            </a:r>
            <a:endParaRPr lang="en-US" dirty="0" smtClean="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140</a:t>
            </a:fld>
            <a:endParaRPr lang="en-US" dirty="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kern="1200" baseline="0" dirty="0" smtClean="0">
                <a:solidFill>
                  <a:schemeClr val="tx1"/>
                </a:solidFill>
                <a:latin typeface="+mn-lt"/>
                <a:ea typeface="+mn-ea"/>
                <a:cs typeface="+mn-cs"/>
              </a:rPr>
              <a:t>Trainer provides a recap of the Element asking questions to check trainee understanding and responding to questions from trainees, as required.</a:t>
            </a:r>
            <a:endParaRPr lang="en-US" dirty="0" smtClean="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141</a:t>
            </a:fld>
            <a:endParaRPr lang="en-US" dirty="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kern="1200" baseline="0" dirty="0" smtClean="0">
                <a:solidFill>
                  <a:schemeClr val="tx1"/>
                </a:solidFill>
                <a:latin typeface="+mn-lt"/>
                <a:ea typeface="+mn-ea"/>
                <a:cs typeface="+mn-cs"/>
              </a:rPr>
              <a:t>Trainer provides a recap of the Element asking questions to check trainee understanding and responding to questions from trainees, as required.</a:t>
            </a:r>
            <a:endParaRPr lang="en-US" dirty="0" smtClean="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142</a:t>
            </a:fld>
            <a:endParaRPr lang="en-US" dirty="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kern="1200" baseline="0" dirty="0" smtClean="0">
                <a:solidFill>
                  <a:schemeClr val="tx1"/>
                </a:solidFill>
                <a:latin typeface="+mn-lt"/>
                <a:ea typeface="+mn-ea"/>
                <a:cs typeface="+mn-cs"/>
              </a:rPr>
              <a:t>Trainer provides a recap of the Element asking questions to check trainee understanding and responding to questions from trainees, as required.</a:t>
            </a:r>
            <a:endParaRPr lang="en-US" dirty="0" smtClean="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143</a:t>
            </a:fld>
            <a:endParaRPr lang="en-US" dirty="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Trainer identifies for </a:t>
            </a:r>
            <a:r>
              <a:rPr lang="en-AU" sz="1200" kern="1200" baseline="0" dirty="0" smtClean="0">
                <a:solidFill>
                  <a:schemeClr val="tx1"/>
                </a:solidFill>
                <a:latin typeface="+mn-lt"/>
                <a:ea typeface="+mn-ea"/>
                <a:cs typeface="+mn-cs"/>
              </a:rPr>
              <a:t>trainee</a:t>
            </a:r>
            <a:r>
              <a:rPr lang="en-US" dirty="0" smtClean="0"/>
              <a:t>s the Performance Criteria for this Element, as listed on the slide.</a:t>
            </a:r>
          </a:p>
          <a:p>
            <a:pPr>
              <a:buFont typeface="Arial" pitchFamily="34" charset="0"/>
              <a:buNone/>
            </a:pPr>
            <a:endParaRPr lang="en-US" dirty="0" smtClean="0"/>
          </a:p>
          <a:p>
            <a:pPr>
              <a:buFont typeface="Arial" pitchFamily="34" charset="0"/>
              <a:buNone/>
            </a:pPr>
            <a:r>
              <a:rPr lang="en-US" b="1" dirty="0" smtClean="0"/>
              <a:t>Class Activity – Discussion</a:t>
            </a:r>
          </a:p>
          <a:p>
            <a:pPr>
              <a:buFont typeface="Arial" pitchFamily="34" charset="0"/>
              <a:buNone/>
            </a:pPr>
            <a:r>
              <a:rPr lang="en-US" b="0" dirty="0" smtClean="0"/>
              <a:t>Trainer asks </a:t>
            </a:r>
            <a:r>
              <a:rPr lang="en-AU" sz="1200" kern="1200" baseline="0" dirty="0" smtClean="0">
                <a:solidFill>
                  <a:schemeClr val="tx1"/>
                </a:solidFill>
                <a:latin typeface="+mn-lt"/>
                <a:ea typeface="+mn-ea"/>
                <a:cs typeface="+mn-cs"/>
              </a:rPr>
              <a:t>trainee</a:t>
            </a:r>
            <a:r>
              <a:rPr lang="en-US" b="0" dirty="0" smtClean="0"/>
              <a:t>s questions regarding activities associated with providing valet services asking questions such as:</a:t>
            </a:r>
          </a:p>
          <a:p>
            <a:pPr>
              <a:buFont typeface="Arial" pitchFamily="34" charset="0"/>
              <a:buChar char="•"/>
            </a:pPr>
            <a:r>
              <a:rPr lang="en-US" b="0" dirty="0" smtClean="0"/>
              <a:t> What are billable charges?</a:t>
            </a:r>
          </a:p>
          <a:p>
            <a:pPr>
              <a:buFont typeface="Arial" pitchFamily="34" charset="0"/>
              <a:buChar char="•"/>
            </a:pPr>
            <a:r>
              <a:rPr lang="en-US" b="0" dirty="0" smtClean="0"/>
              <a:t> What involvement might a valet have in processing them?</a:t>
            </a:r>
          </a:p>
          <a:p>
            <a:pPr>
              <a:buFont typeface="Arial" pitchFamily="34" charset="0"/>
              <a:buChar char="•"/>
            </a:pPr>
            <a:r>
              <a:rPr lang="en-US" b="0" dirty="0" smtClean="0"/>
              <a:t> Why do you think it is important to update guest histories following </a:t>
            </a:r>
            <a:r>
              <a:rPr lang="en-US" b="0" baseline="0" dirty="0" smtClean="0"/>
              <a:t> </a:t>
            </a:r>
            <a:r>
              <a:rPr lang="en-US" b="0" dirty="0" smtClean="0"/>
              <a:t>or as part of a guest stay?</a:t>
            </a:r>
          </a:p>
          <a:p>
            <a:pPr>
              <a:buFont typeface="Arial" pitchFamily="34" charset="0"/>
              <a:buChar char="•"/>
            </a:pPr>
            <a:r>
              <a:rPr lang="en-US" b="0" dirty="0" smtClean="0"/>
              <a:t> Why do most venues conduct a de-briefing between valets and management following the departure of a valet-serviced guest?</a:t>
            </a:r>
          </a:p>
          <a:p>
            <a:pPr>
              <a:buFont typeface="Arial" pitchFamily="34" charset="0"/>
              <a:buNone/>
            </a:pPr>
            <a:endParaRPr lang="en-US" b="0" dirty="0" smtClean="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144</a:t>
            </a:fld>
            <a:endParaRPr lang="en-US" dirty="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Trainer advises trainees that, in order for the venue to recoup money from the guest, the valet is required to process billable charges.</a:t>
            </a:r>
            <a:r>
              <a:rPr lang="en-AU" sz="1200" kern="1200" baseline="0" dirty="0" smtClean="0">
                <a:solidFill>
                  <a:schemeClr val="tx1"/>
                </a:solidFill>
                <a:latin typeface="+mn-lt"/>
                <a:ea typeface="+mn-ea"/>
                <a:cs typeface="+mn-cs"/>
              </a:rPr>
              <a:t> “B</a:t>
            </a:r>
            <a:r>
              <a:rPr lang="en-AU" sz="1200" kern="1200" dirty="0" smtClean="0">
                <a:solidFill>
                  <a:schemeClr val="tx1"/>
                </a:solidFill>
                <a:latin typeface="+mn-lt"/>
                <a:ea typeface="+mn-ea"/>
                <a:cs typeface="+mn-cs"/>
              </a:rPr>
              <a:t>illable charges’ are any charges incurred by the guest while at the venue that can be legally, legitimately and ethically recovered from them. See below for examples of what these might be.</a:t>
            </a:r>
          </a:p>
          <a:p>
            <a:r>
              <a:rPr lang="en-AU" sz="1200" kern="1200" dirty="0" smtClean="0">
                <a:solidFill>
                  <a:schemeClr val="tx1"/>
                </a:solidFill>
                <a:latin typeface="+mn-lt"/>
                <a:ea typeface="+mn-ea"/>
                <a:cs typeface="+mn-cs"/>
              </a:rPr>
              <a:t>Trainer</a:t>
            </a:r>
            <a:r>
              <a:rPr lang="en-AU" sz="1200" kern="1200" baseline="0" dirty="0" smtClean="0">
                <a:solidFill>
                  <a:schemeClr val="tx1"/>
                </a:solidFill>
                <a:latin typeface="+mn-lt"/>
                <a:ea typeface="+mn-ea"/>
                <a:cs typeface="+mn-cs"/>
              </a:rPr>
              <a:t> identifies to trainees b</a:t>
            </a:r>
            <a:r>
              <a:rPr lang="en-AU" sz="1200" kern="1200" dirty="0" smtClean="0">
                <a:solidFill>
                  <a:schemeClr val="tx1"/>
                </a:solidFill>
                <a:latin typeface="+mn-lt"/>
                <a:ea typeface="+mn-ea"/>
                <a:cs typeface="+mn-cs"/>
              </a:rPr>
              <a:t>illable charges may be recovered:</a:t>
            </a:r>
          </a:p>
          <a:p>
            <a:pPr lvl="0">
              <a:buFont typeface="Arial" pitchFamily="34" charset="0"/>
              <a:buChar char="•"/>
            </a:pPr>
            <a:r>
              <a:rPr lang="en-AU" sz="1200" kern="1200" dirty="0" smtClean="0">
                <a:solidFill>
                  <a:schemeClr val="tx1"/>
                </a:solidFill>
                <a:latin typeface="+mn-lt"/>
                <a:ea typeface="+mn-ea"/>
                <a:cs typeface="+mn-cs"/>
              </a:rPr>
              <a:t> Periodically:</a:t>
            </a:r>
          </a:p>
          <a:p>
            <a:pPr lvl="1">
              <a:buFont typeface="Arial" pitchFamily="34" charset="0"/>
              <a:buChar char="•"/>
            </a:pPr>
            <a:r>
              <a:rPr lang="en-AU" sz="1200" kern="1200" dirty="0" smtClean="0">
                <a:solidFill>
                  <a:schemeClr val="tx1"/>
                </a:solidFill>
                <a:latin typeface="+mn-lt"/>
                <a:ea typeface="+mn-ea"/>
                <a:cs typeface="+mn-cs"/>
              </a:rPr>
              <a:t> Where the guest has an extended stay at the venue, management may require the guest to settle their account every, say, seven days in full</a:t>
            </a:r>
          </a:p>
          <a:p>
            <a:pPr lvl="1">
              <a:buFont typeface="Arial" pitchFamily="34" charset="0"/>
              <a:buChar char="•"/>
            </a:pPr>
            <a:r>
              <a:rPr lang="en-AU" sz="1200" kern="1200" dirty="0" smtClean="0">
                <a:solidFill>
                  <a:schemeClr val="tx1"/>
                </a:solidFill>
                <a:latin typeface="+mn-lt"/>
                <a:ea typeface="+mn-ea"/>
                <a:cs typeface="+mn-cs"/>
              </a:rPr>
              <a:t> The venue may have a policy (which will have been communicated to the guest when they made their reservation) requiring the guest to settle their account whenever it reaches a nominated total </a:t>
            </a:r>
          </a:p>
          <a:p>
            <a:pPr lvl="0">
              <a:buFont typeface="Arial" pitchFamily="34" charset="0"/>
              <a:buChar char="•"/>
            </a:pPr>
            <a:r>
              <a:rPr lang="en-AU" sz="1200" kern="1200" dirty="0" smtClean="0">
                <a:solidFill>
                  <a:schemeClr val="tx1"/>
                </a:solidFill>
                <a:latin typeface="+mn-lt"/>
                <a:ea typeface="+mn-ea"/>
                <a:cs typeface="+mn-cs"/>
              </a:rPr>
              <a:t> When the guest departs as part of the check-out process, or by obtaining payment within a prescribed number of days (say, 14 days) after the guest has departed.</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AU"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AU" sz="1200" kern="1200" dirty="0" smtClean="0">
              <a:solidFill>
                <a:schemeClr val="tx1"/>
              </a:solidFill>
              <a:latin typeface="+mn-lt"/>
              <a:ea typeface="+mn-ea"/>
              <a:cs typeface="+mn-cs"/>
            </a:endParaRP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145</a:t>
            </a:fld>
            <a:endParaRPr lang="en-US" dirty="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Trainer describes to trainees what is involved in processing billable charges:</a:t>
            </a:r>
          </a:p>
          <a:p>
            <a:pPr lvl="0">
              <a:buFont typeface="Arial" pitchFamily="34" charset="0"/>
              <a:buChar char="•"/>
            </a:pPr>
            <a:r>
              <a:rPr lang="en-AU" sz="1200" kern="1200" dirty="0" smtClean="0">
                <a:solidFill>
                  <a:schemeClr val="tx1"/>
                </a:solidFill>
                <a:latin typeface="+mn-lt"/>
                <a:ea typeface="+mn-ea"/>
                <a:cs typeface="+mn-cs"/>
              </a:rPr>
              <a:t> All house policies and procedures must be followed.</a:t>
            </a:r>
            <a:r>
              <a:rPr lang="en-AU" sz="1200" kern="1200" baseline="0" dirty="0" smtClean="0">
                <a:solidFill>
                  <a:schemeClr val="tx1"/>
                </a:solidFill>
                <a:latin typeface="+mn-lt"/>
                <a:ea typeface="+mn-ea"/>
                <a:cs typeface="+mn-cs"/>
              </a:rPr>
              <a:t> T</a:t>
            </a:r>
            <a:r>
              <a:rPr lang="en-AU" sz="1200" kern="1200" dirty="0" smtClean="0">
                <a:solidFill>
                  <a:schemeClr val="tx1"/>
                </a:solidFill>
                <a:latin typeface="+mn-lt"/>
                <a:ea typeface="+mn-ea"/>
                <a:cs typeface="+mn-cs"/>
              </a:rPr>
              <a:t>hese may vary depending on the system used for billing the guest and producing their account</a:t>
            </a:r>
          </a:p>
          <a:p>
            <a:pPr lvl="0">
              <a:buFont typeface="Arial" pitchFamily="34" charset="0"/>
              <a:buChar char="•"/>
            </a:pPr>
            <a:r>
              <a:rPr lang="en-AU" sz="1200" kern="1200" dirty="0" smtClean="0">
                <a:solidFill>
                  <a:schemeClr val="tx1"/>
                </a:solidFill>
                <a:latin typeface="+mn-lt"/>
                <a:ea typeface="+mn-ea"/>
                <a:cs typeface="+mn-cs"/>
              </a:rPr>
              <a:t> All legitimate charges must be processed by the valet – no exceptions. If the guest is to be granted an exemption for a charge (that is, a product or service is to be provided free of</a:t>
            </a:r>
            <a:r>
              <a:rPr lang="en-AU" sz="1200" kern="1200" baseline="0" dirty="0" smtClean="0">
                <a:solidFill>
                  <a:schemeClr val="tx1"/>
                </a:solidFill>
                <a:latin typeface="+mn-lt"/>
                <a:ea typeface="+mn-ea"/>
                <a:cs typeface="+mn-cs"/>
              </a:rPr>
              <a:t> </a:t>
            </a:r>
            <a:r>
              <a:rPr lang="en-AU" sz="1200" kern="1200" dirty="0" smtClean="0">
                <a:solidFill>
                  <a:schemeClr val="tx1"/>
                </a:solidFill>
                <a:latin typeface="+mn-lt"/>
                <a:ea typeface="+mn-ea"/>
                <a:cs typeface="+mn-cs"/>
              </a:rPr>
              <a:t>charge), then management should make this decision.</a:t>
            </a:r>
          </a:p>
          <a:p>
            <a:pPr lvl="0">
              <a:buFont typeface="Arial" pitchFamily="34" charset="0"/>
              <a:buChar char="•"/>
            </a:pPr>
            <a:r>
              <a:rPr lang="en-AU" sz="1200" kern="1200" dirty="0" smtClean="0">
                <a:solidFill>
                  <a:schemeClr val="tx1"/>
                </a:solidFill>
                <a:latin typeface="+mn-lt"/>
                <a:ea typeface="+mn-ea"/>
                <a:cs typeface="+mn-cs"/>
              </a:rPr>
              <a:t> All billable charges must be supported by appropriate documentation.</a:t>
            </a:r>
            <a:r>
              <a:rPr lang="en-AU" sz="1200" kern="1200" baseline="0" dirty="0" smtClean="0">
                <a:solidFill>
                  <a:schemeClr val="tx1"/>
                </a:solidFill>
                <a:latin typeface="+mn-lt"/>
                <a:ea typeface="+mn-ea"/>
                <a:cs typeface="+mn-cs"/>
              </a:rPr>
              <a:t> T</a:t>
            </a:r>
            <a:r>
              <a:rPr lang="en-AU" sz="1200" kern="1200" dirty="0" smtClean="0">
                <a:solidFill>
                  <a:schemeClr val="tx1"/>
                </a:solidFill>
                <a:latin typeface="+mn-lt"/>
                <a:ea typeface="+mn-ea"/>
                <a:cs typeface="+mn-cs"/>
              </a:rPr>
              <a:t>his paperwork explains and describes the charge, and may contain a signature as evidence of the legitimacy of the charge. Documentation may be a receipt or a docket.</a:t>
            </a:r>
          </a:p>
          <a:p>
            <a:pPr lvl="0">
              <a:buFont typeface="Arial" pitchFamily="34" charset="0"/>
              <a:buChar char="•"/>
            </a:pPr>
            <a:r>
              <a:rPr lang="en-AU" sz="1200" kern="1200" dirty="0" smtClean="0">
                <a:solidFill>
                  <a:schemeClr val="tx1"/>
                </a:solidFill>
                <a:latin typeface="+mn-lt"/>
                <a:ea typeface="+mn-ea"/>
                <a:cs typeface="+mn-cs"/>
              </a:rPr>
              <a:t> All charges must be processed promptly.</a:t>
            </a:r>
            <a:r>
              <a:rPr lang="en-AU" sz="1200" kern="1200" baseline="0" dirty="0" smtClean="0">
                <a:solidFill>
                  <a:schemeClr val="tx1"/>
                </a:solidFill>
                <a:latin typeface="+mn-lt"/>
                <a:ea typeface="+mn-ea"/>
                <a:cs typeface="+mn-cs"/>
              </a:rPr>
              <a:t> T</a:t>
            </a:r>
            <a:r>
              <a:rPr lang="en-AU" sz="1200" kern="1200" dirty="0" smtClean="0">
                <a:solidFill>
                  <a:schemeClr val="tx1"/>
                </a:solidFill>
                <a:latin typeface="+mn-lt"/>
                <a:ea typeface="+mn-ea"/>
                <a:cs typeface="+mn-cs"/>
              </a:rPr>
              <a:t>he standard requirement is to process charges as they occur. Some internal systems enable automatic posting of charges to accounts as they occur from linked point-of-sale terminals/registers.</a:t>
            </a:r>
          </a:p>
          <a:p>
            <a:pPr>
              <a:buFont typeface="Arial" pitchFamily="34" charset="0"/>
              <a:buChar char="•"/>
            </a:pPr>
            <a:r>
              <a:rPr lang="en-AU" sz="1200" kern="1200" dirty="0" smtClean="0">
                <a:solidFill>
                  <a:schemeClr val="tx1"/>
                </a:solidFill>
                <a:latin typeface="+mn-lt"/>
                <a:ea typeface="+mn-ea"/>
                <a:cs typeface="+mn-cs"/>
              </a:rPr>
              <a:t> From the valet’s point of view, processing a billable charge means:</a:t>
            </a:r>
          </a:p>
          <a:p>
            <a:pPr lvl="1">
              <a:buFont typeface="Arial" pitchFamily="34" charset="0"/>
              <a:buChar char="•"/>
            </a:pPr>
            <a:r>
              <a:rPr lang="en-AU" sz="1200" kern="1200" dirty="0" smtClean="0">
                <a:solidFill>
                  <a:schemeClr val="tx1"/>
                </a:solidFill>
                <a:latin typeface="+mn-lt"/>
                <a:ea typeface="+mn-ea"/>
                <a:cs typeface="+mn-cs"/>
              </a:rPr>
              <a:t> Notifying Front office of the charge</a:t>
            </a:r>
          </a:p>
          <a:p>
            <a:pPr lvl="1">
              <a:buFont typeface="Arial" pitchFamily="34" charset="0"/>
              <a:buChar char="•"/>
            </a:pPr>
            <a:r>
              <a:rPr lang="en-AU" sz="1200" kern="1200" dirty="0" smtClean="0">
                <a:solidFill>
                  <a:schemeClr val="tx1"/>
                </a:solidFill>
                <a:latin typeface="+mn-lt"/>
                <a:ea typeface="+mn-ea"/>
                <a:cs typeface="+mn-cs"/>
              </a:rPr>
              <a:t> Advising of the room number and guest name</a:t>
            </a:r>
          </a:p>
          <a:p>
            <a:pPr lvl="1">
              <a:buFont typeface="Arial" pitchFamily="34" charset="0"/>
              <a:buChar char="•"/>
            </a:pPr>
            <a:r>
              <a:rPr lang="en-AU" sz="1200" kern="1200" dirty="0" smtClean="0">
                <a:solidFill>
                  <a:schemeClr val="tx1"/>
                </a:solidFill>
                <a:latin typeface="+mn-lt"/>
                <a:ea typeface="+mn-ea"/>
                <a:cs typeface="+mn-cs"/>
              </a:rPr>
              <a:t> Forwarding supporting documentation.</a:t>
            </a:r>
          </a:p>
          <a:p>
            <a:pPr lvl="2">
              <a:buFont typeface="Arial" pitchFamily="34" charset="0"/>
              <a:buChar char="•"/>
            </a:pPr>
            <a:r>
              <a:rPr lang="en-AU" sz="1200" kern="1200" dirty="0" smtClean="0">
                <a:solidFill>
                  <a:schemeClr val="tx1"/>
                </a:solidFill>
                <a:latin typeface="+mn-lt"/>
                <a:ea typeface="+mn-ea"/>
                <a:cs typeface="+mn-cs"/>
              </a:rPr>
              <a:t> When Front Office has been notified they will update the guest account by posting the charge to the guest account.</a:t>
            </a:r>
          </a:p>
          <a:p>
            <a:pPr>
              <a:buFont typeface="Arial" pitchFamily="34" charset="0"/>
              <a:buNone/>
            </a:pPr>
            <a:endParaRPr lang="en-US" dirty="0" smtClean="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146</a:t>
            </a:fld>
            <a:endParaRPr lang="en-US" dirty="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Trainer</a:t>
            </a:r>
            <a:r>
              <a:rPr lang="en-US" baseline="0" dirty="0" smtClean="0"/>
              <a:t> provides trainees with examples of billable charges explaining, in practice, there is no limit as to what may be charged to a guest’s account:</a:t>
            </a:r>
          </a:p>
          <a:p>
            <a:pPr lvl="0">
              <a:buFont typeface="Arial" pitchFamily="34" charset="0"/>
              <a:buChar char="•"/>
            </a:pPr>
            <a:r>
              <a:rPr lang="en-AU" sz="1200" kern="1200" dirty="0" smtClean="0">
                <a:solidFill>
                  <a:schemeClr val="tx1"/>
                </a:solidFill>
                <a:latin typeface="+mn-lt"/>
                <a:ea typeface="+mn-ea"/>
                <a:cs typeface="+mn-cs"/>
              </a:rPr>
              <a:t> Room service charges – for in-room meals, snacks, and drinks</a:t>
            </a:r>
          </a:p>
          <a:p>
            <a:pPr lvl="0">
              <a:buFont typeface="Arial" pitchFamily="34" charset="0"/>
              <a:buChar char="•"/>
            </a:pPr>
            <a:r>
              <a:rPr lang="en-AU" sz="1200" kern="1200" dirty="0" smtClean="0">
                <a:solidFill>
                  <a:schemeClr val="tx1"/>
                </a:solidFill>
                <a:latin typeface="+mn-lt"/>
                <a:ea typeface="+mn-ea"/>
                <a:cs typeface="+mn-cs"/>
              </a:rPr>
              <a:t> Disbursements – any monies paid out by the venue on behalf of the guest will need to be recovered</a:t>
            </a:r>
          </a:p>
          <a:p>
            <a:pPr lvl="0">
              <a:buFont typeface="Arial" pitchFamily="34" charset="0"/>
              <a:buChar char="•"/>
            </a:pPr>
            <a:r>
              <a:rPr lang="en-AU" sz="1200" kern="1200" dirty="0" smtClean="0">
                <a:solidFill>
                  <a:schemeClr val="tx1"/>
                </a:solidFill>
                <a:latin typeface="+mn-lt"/>
                <a:ea typeface="+mn-ea"/>
                <a:cs typeface="+mn-cs"/>
              </a:rPr>
              <a:t> Meals and drinks – from venue bars, cafes, dining rooms, restaurants or similar</a:t>
            </a:r>
          </a:p>
          <a:p>
            <a:pPr lvl="0">
              <a:buFont typeface="Arial" pitchFamily="34" charset="0"/>
              <a:buChar char="•"/>
            </a:pPr>
            <a:r>
              <a:rPr lang="en-AU" sz="1200" kern="1200" dirty="0" smtClean="0">
                <a:solidFill>
                  <a:schemeClr val="tx1"/>
                </a:solidFill>
                <a:latin typeface="+mn-lt"/>
                <a:ea typeface="+mn-ea"/>
                <a:cs typeface="+mn-cs"/>
              </a:rPr>
              <a:t> Functions and parties – these can include smaller in-room events as well as larger functions conducted in function rooms.</a:t>
            </a:r>
          </a:p>
          <a:p>
            <a:pPr>
              <a:buFont typeface="Arial" pitchFamily="34" charset="0"/>
              <a:buNone/>
            </a:pPr>
            <a:endParaRPr lang="en-US" baseline="0" dirty="0" smtClean="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147</a:t>
            </a:fld>
            <a:endParaRPr lang="en-US" dirty="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Trainer continues to give trainees examples of billable charges: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200" kern="1200" dirty="0" smtClean="0">
                <a:solidFill>
                  <a:schemeClr val="tx1"/>
                </a:solidFill>
                <a:latin typeface="+mn-lt"/>
                <a:ea typeface="+mn-ea"/>
                <a:cs typeface="+mn-cs"/>
              </a:rPr>
              <a:t> Mini bar use.</a:t>
            </a:r>
            <a:r>
              <a:rPr lang="en-AU" sz="1200" kern="1200" baseline="0" dirty="0" smtClean="0">
                <a:solidFill>
                  <a:schemeClr val="tx1"/>
                </a:solidFill>
                <a:latin typeface="+mn-lt"/>
                <a:ea typeface="+mn-ea"/>
                <a:cs typeface="+mn-cs"/>
              </a:rPr>
              <a:t> G</a:t>
            </a:r>
            <a:r>
              <a:rPr lang="en-AU" sz="1200" kern="1200" dirty="0" smtClean="0">
                <a:solidFill>
                  <a:schemeClr val="tx1"/>
                </a:solidFill>
                <a:latin typeface="+mn-lt"/>
                <a:ea typeface="+mn-ea"/>
                <a:cs typeface="+mn-cs"/>
              </a:rPr>
              <a:t>uests may be required to pay for items used from the mini bar but some VIP guests may have free access to all mini bar items (with the cost of these items built into the room charge). Check with management to see what applies in your venue.</a:t>
            </a:r>
            <a:r>
              <a:rPr lang="en-AU" sz="1200" kern="1200" baseline="0" dirty="0" smtClean="0">
                <a:solidFill>
                  <a:schemeClr val="tx1"/>
                </a:solidFill>
                <a:latin typeface="+mn-lt"/>
                <a:ea typeface="+mn-ea"/>
                <a:cs typeface="+mn-cs"/>
              </a:rPr>
              <a:t> T</a:t>
            </a:r>
            <a:r>
              <a:rPr lang="en-AU" sz="1200" kern="1200" dirty="0" smtClean="0">
                <a:solidFill>
                  <a:schemeClr val="tx1"/>
                </a:solidFill>
                <a:latin typeface="+mn-lt"/>
                <a:ea typeface="+mn-ea"/>
                <a:cs typeface="+mn-cs"/>
              </a:rPr>
              <a:t>he fact is the requirement in this regard can vary with the individual guest. For example, a high-roller in a ‘comp’ suite (complimentary, free-of-charge room) will not be required to pay for their use of the mini bar (or some other charges normally applied to other guests). In many venues a dedicated staff member may be responsible for re-stocking the mini bar and processing any charges arising.</a:t>
            </a:r>
          </a:p>
          <a:p>
            <a:pPr lvl="0">
              <a:buFont typeface="Arial" pitchFamily="34" charset="0"/>
              <a:buChar char="•"/>
            </a:pPr>
            <a:r>
              <a:rPr lang="en-AU" sz="1200" kern="1200" dirty="0" smtClean="0">
                <a:solidFill>
                  <a:schemeClr val="tx1"/>
                </a:solidFill>
                <a:latin typeface="+mn-lt"/>
                <a:ea typeface="+mn-ea"/>
                <a:cs typeface="+mn-cs"/>
              </a:rPr>
              <a:t> Retail items where the venue has retail shops/outlets, purchases such as merchandise and souvenirs may also need to be charged</a:t>
            </a:r>
            <a:r>
              <a:rPr lang="en-AU" sz="1200" kern="1200" baseline="0" dirty="0" smtClean="0">
                <a:solidFill>
                  <a:schemeClr val="tx1"/>
                </a:solidFill>
                <a:latin typeface="+mn-lt"/>
                <a:ea typeface="+mn-ea"/>
                <a:cs typeface="+mn-cs"/>
              </a:rPr>
              <a:t> or </a:t>
            </a:r>
            <a:r>
              <a:rPr lang="en-AU" sz="1200" kern="1200" dirty="0" smtClean="0">
                <a:solidFill>
                  <a:schemeClr val="tx1"/>
                </a:solidFill>
                <a:latin typeface="+mn-lt"/>
                <a:ea typeface="+mn-ea"/>
                <a:cs typeface="+mn-cs"/>
              </a:rPr>
              <a:t>processed</a:t>
            </a:r>
          </a:p>
          <a:p>
            <a:pPr lvl="0">
              <a:buFont typeface="Arial" pitchFamily="34" charset="0"/>
              <a:buChar char="•"/>
            </a:pPr>
            <a:r>
              <a:rPr lang="en-AU" sz="1200" kern="1200" dirty="0" smtClean="0">
                <a:solidFill>
                  <a:schemeClr val="tx1"/>
                </a:solidFill>
                <a:latin typeface="+mn-lt"/>
                <a:ea typeface="+mn-ea"/>
                <a:cs typeface="+mn-cs"/>
              </a:rPr>
              <a:t> Extra services.</a:t>
            </a:r>
            <a:r>
              <a:rPr lang="en-AU" sz="1200" kern="1200" baseline="0" dirty="0" smtClean="0">
                <a:solidFill>
                  <a:schemeClr val="tx1"/>
                </a:solidFill>
                <a:latin typeface="+mn-lt"/>
                <a:ea typeface="+mn-ea"/>
                <a:cs typeface="+mn-cs"/>
              </a:rPr>
              <a:t> T</a:t>
            </a:r>
            <a:r>
              <a:rPr lang="en-AU" sz="1200" kern="1200" dirty="0" smtClean="0">
                <a:solidFill>
                  <a:schemeClr val="tx1"/>
                </a:solidFill>
                <a:latin typeface="+mn-lt"/>
                <a:ea typeface="+mn-ea"/>
                <a:cs typeface="+mn-cs"/>
              </a:rPr>
              <a:t>hese can include:</a:t>
            </a:r>
          </a:p>
          <a:p>
            <a:pPr lvl="1">
              <a:buFont typeface="Arial" pitchFamily="34" charset="0"/>
              <a:buChar char="•"/>
            </a:pPr>
            <a:r>
              <a:rPr lang="en-AU" sz="1200" kern="1200" dirty="0" smtClean="0">
                <a:solidFill>
                  <a:schemeClr val="tx1"/>
                </a:solidFill>
                <a:latin typeface="+mn-lt"/>
                <a:ea typeface="+mn-ea"/>
                <a:cs typeface="+mn-cs"/>
              </a:rPr>
              <a:t> Personal services – baby-sitting, massage</a:t>
            </a:r>
          </a:p>
          <a:p>
            <a:pPr lvl="1">
              <a:buFont typeface="Arial" pitchFamily="34" charset="0"/>
              <a:buChar char="•"/>
            </a:pPr>
            <a:r>
              <a:rPr lang="en-AU" sz="1200" kern="1200" dirty="0" smtClean="0">
                <a:solidFill>
                  <a:schemeClr val="tx1"/>
                </a:solidFill>
                <a:latin typeface="+mn-lt"/>
                <a:ea typeface="+mn-ea"/>
                <a:cs typeface="+mn-cs"/>
              </a:rPr>
              <a:t> Business services – photocopying, interpreter and secretarial services</a:t>
            </a:r>
          </a:p>
          <a:p>
            <a:pPr lvl="1">
              <a:buFont typeface="Arial" pitchFamily="34" charset="0"/>
              <a:buChar char="•"/>
            </a:pPr>
            <a:r>
              <a:rPr lang="en-AU" sz="1200" kern="1200" dirty="0" smtClean="0">
                <a:solidFill>
                  <a:schemeClr val="tx1"/>
                </a:solidFill>
                <a:latin typeface="+mn-lt"/>
                <a:ea typeface="+mn-ea"/>
                <a:cs typeface="+mn-cs"/>
              </a:rPr>
              <a:t> Transport, travel and tours</a:t>
            </a:r>
          </a:p>
          <a:p>
            <a:pPr lvl="1">
              <a:buFont typeface="Arial" pitchFamily="34" charset="0"/>
              <a:buChar char="•"/>
            </a:pPr>
            <a:r>
              <a:rPr lang="en-AU" sz="1200" kern="1200" dirty="0" smtClean="0">
                <a:solidFill>
                  <a:schemeClr val="tx1"/>
                </a:solidFill>
                <a:latin typeface="+mn-lt"/>
                <a:ea typeface="+mn-ea"/>
                <a:cs typeface="+mn-cs"/>
              </a:rPr>
              <a:t> Laundry and dry cleaning</a:t>
            </a:r>
          </a:p>
          <a:p>
            <a:pPr lvl="0">
              <a:buFont typeface="Arial" pitchFamily="34" charset="0"/>
              <a:buChar char="•"/>
            </a:pPr>
            <a:r>
              <a:rPr lang="en-AU" sz="1200" kern="1200" dirty="0" smtClean="0">
                <a:solidFill>
                  <a:schemeClr val="tx1"/>
                </a:solidFill>
                <a:latin typeface="+mn-lt"/>
                <a:ea typeface="+mn-ea"/>
                <a:cs typeface="+mn-cs"/>
              </a:rPr>
              <a:t> Repairs, maintenance and cleaning.</a:t>
            </a:r>
            <a:r>
              <a:rPr lang="en-AU" sz="1200" kern="1200" baseline="0" dirty="0" smtClean="0">
                <a:solidFill>
                  <a:schemeClr val="tx1"/>
                </a:solidFill>
                <a:latin typeface="+mn-lt"/>
                <a:ea typeface="+mn-ea"/>
                <a:cs typeface="+mn-cs"/>
              </a:rPr>
              <a:t> W</a:t>
            </a:r>
            <a:r>
              <a:rPr lang="en-AU" sz="1200" kern="1200" dirty="0" smtClean="0">
                <a:solidFill>
                  <a:schemeClr val="tx1"/>
                </a:solidFill>
                <a:latin typeface="+mn-lt"/>
                <a:ea typeface="+mn-ea"/>
                <a:cs typeface="+mn-cs"/>
              </a:rPr>
              <a:t>here the guest has caused deliberate damage to venue property (apart from ’fair wear and tear’) the property will usually seek to recover costs required to effect necessary repairs or cleaning. Depending on the guest and the circumstances, management may seek to recover such costs even where the damage was accidentally caused.</a:t>
            </a:r>
          </a:p>
          <a:p>
            <a:pPr>
              <a:buFont typeface="Arial" pitchFamily="34" charset="0"/>
              <a:buNone/>
            </a:pPr>
            <a:endParaRPr lang="en-US" dirty="0" smtClean="0"/>
          </a:p>
          <a:p>
            <a:pPr>
              <a:buFont typeface="Arial" pitchFamily="34" charset="0"/>
              <a:buNone/>
            </a:pPr>
            <a:r>
              <a:rPr lang="en-US" b="1" dirty="0" smtClean="0"/>
              <a:t>Class Activity – Guest Speaker</a:t>
            </a:r>
          </a:p>
          <a:p>
            <a:pPr>
              <a:buFont typeface="Arial" pitchFamily="34" charset="0"/>
              <a:buNone/>
            </a:pPr>
            <a:r>
              <a:rPr lang="en-US" b="0" dirty="0" smtClean="0"/>
              <a:t>Trainer arranges for a Manager or Front Office staff member from a venue offering valet service to attend and speak to trainees about:</a:t>
            </a:r>
          </a:p>
          <a:p>
            <a:pPr>
              <a:buFont typeface="Arial" pitchFamily="34" charset="0"/>
              <a:buChar char="•"/>
            </a:pPr>
            <a:r>
              <a:rPr lang="en-US" b="0" dirty="0" smtClean="0"/>
              <a:t> When billable charges are recovered identifying frequency and/or maximum amounts guests are allowed to charge to their account</a:t>
            </a:r>
          </a:p>
          <a:p>
            <a:pPr>
              <a:buFont typeface="Arial" pitchFamily="34" charset="0"/>
              <a:buChar char="•"/>
            </a:pPr>
            <a:r>
              <a:rPr lang="en-US" b="0" dirty="0" smtClean="0"/>
              <a:t> How guests are advised their account requires settlement</a:t>
            </a:r>
          </a:p>
          <a:p>
            <a:pPr>
              <a:buFont typeface="Arial" pitchFamily="34" charset="0"/>
              <a:buChar char="•"/>
            </a:pPr>
            <a:r>
              <a:rPr lang="en-US" b="0" dirty="0" smtClean="0"/>
              <a:t> Standard protocols and requirements applying to valets regarding the processing of billable charges</a:t>
            </a:r>
          </a:p>
          <a:p>
            <a:pPr>
              <a:buFont typeface="Arial" pitchFamily="34" charset="0"/>
              <a:buChar char="•"/>
            </a:pPr>
            <a:r>
              <a:rPr lang="en-US" b="0" dirty="0" smtClean="0"/>
              <a:t> Examples of supporting documentation and its importance in billing guests</a:t>
            </a:r>
          </a:p>
          <a:p>
            <a:pPr>
              <a:buFont typeface="Arial" pitchFamily="34" charset="0"/>
              <a:buChar char="•"/>
            </a:pPr>
            <a:r>
              <a:rPr lang="en-US" b="0" dirty="0" smtClean="0"/>
              <a:t> Timelines applying to processing billable charges</a:t>
            </a:r>
          </a:p>
          <a:p>
            <a:pPr>
              <a:buFont typeface="Arial" pitchFamily="34" charset="0"/>
              <a:buChar char="•"/>
            </a:pPr>
            <a:r>
              <a:rPr lang="en-US" b="0" dirty="0" smtClean="0"/>
              <a:t> Examples of billable charges.</a:t>
            </a:r>
          </a:p>
          <a:p>
            <a:pPr>
              <a:buFont typeface="Arial" pitchFamily="34" charset="0"/>
              <a:buChar char="•"/>
            </a:pPr>
            <a:endParaRPr lang="en-US" b="0" dirty="0" smtClean="0"/>
          </a:p>
          <a:p>
            <a:pPr>
              <a:buFont typeface="Arial" pitchFamily="34" charset="0"/>
              <a:buNone/>
            </a:pPr>
            <a:endParaRPr lang="en-US" b="0"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148</a:t>
            </a:fld>
            <a:endParaRPr lang="en-US" dirty="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kern="1200" dirty="0" smtClean="0">
                <a:solidFill>
                  <a:schemeClr val="tx1"/>
                </a:solidFill>
                <a:latin typeface="+mn-lt"/>
                <a:ea typeface="+mn-ea"/>
                <a:cs typeface="+mn-cs"/>
              </a:rPr>
              <a:t>Trainer reminds trainees the ‘guest history’ provides a valuable source of information about guests and needs to be updated whenever a guest stays at a venue advising trainees: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200" kern="1200" dirty="0" smtClean="0">
                <a:solidFill>
                  <a:schemeClr val="tx1"/>
                </a:solidFill>
                <a:latin typeface="+mn-lt"/>
                <a:ea typeface="+mn-ea"/>
                <a:cs typeface="+mn-cs"/>
              </a:rPr>
              <a:t> Enables proper preparation for guest stays – and more customer-focussed preparation leading to a more satisfying and positive guest experience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200" kern="1200" dirty="0" smtClean="0">
                <a:solidFill>
                  <a:schemeClr val="tx1"/>
                </a:solidFill>
                <a:latin typeface="+mn-lt"/>
                <a:ea typeface="+mn-ea"/>
                <a:cs typeface="+mn-cs"/>
              </a:rPr>
              <a:t> Guest histories can be in paper-based format (using cards), or electronic format using a CRS database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200" kern="1200" dirty="0" smtClean="0">
                <a:solidFill>
                  <a:schemeClr val="tx1"/>
                </a:solidFill>
                <a:latin typeface="+mn-lt"/>
                <a:ea typeface="+mn-ea"/>
                <a:cs typeface="+mn-cs"/>
              </a:rPr>
              <a:t> Can need to be updated:</a:t>
            </a:r>
          </a:p>
          <a:p>
            <a:pPr lvl="1">
              <a:buFont typeface="Arial" pitchFamily="34" charset="0"/>
              <a:buChar char="•"/>
            </a:pPr>
            <a:r>
              <a:rPr lang="en-AU" sz="1200" kern="1200" dirty="0" smtClean="0">
                <a:solidFill>
                  <a:schemeClr val="tx1"/>
                </a:solidFill>
                <a:latin typeface="+mn-lt"/>
                <a:ea typeface="+mn-ea"/>
                <a:cs typeface="+mn-cs"/>
              </a:rPr>
              <a:t> Before the guest arrives on the basis of information provided as part of the reservation (by the guest themselves or by their agent, manager or support staff)</a:t>
            </a:r>
          </a:p>
          <a:p>
            <a:pPr lvl="1">
              <a:buFont typeface="Arial" pitchFamily="34" charset="0"/>
              <a:buChar char="•"/>
            </a:pPr>
            <a:r>
              <a:rPr lang="en-AU" sz="1200" kern="1200" dirty="0" smtClean="0">
                <a:solidFill>
                  <a:schemeClr val="tx1"/>
                </a:solidFill>
                <a:latin typeface="+mn-lt"/>
                <a:ea typeface="+mn-ea"/>
                <a:cs typeface="+mn-cs"/>
              </a:rPr>
              <a:t> During the guest stay as the guest uses products, services and facilities, and participates in local activities</a:t>
            </a:r>
          </a:p>
          <a:p>
            <a:pPr lvl="1">
              <a:buFont typeface="Arial" pitchFamily="34" charset="0"/>
              <a:buChar char="•"/>
            </a:pPr>
            <a:r>
              <a:rPr lang="en-AU" sz="1200" kern="1200" dirty="0" smtClean="0">
                <a:solidFill>
                  <a:schemeClr val="tx1"/>
                </a:solidFill>
                <a:latin typeface="+mn-lt"/>
                <a:ea typeface="+mn-ea"/>
                <a:cs typeface="+mn-cs"/>
              </a:rPr>
              <a:t> After the guest has departed and all information relating to their stay has been compiled.</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AU"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AU" sz="1200" kern="1200" dirty="0" smtClean="0">
              <a:solidFill>
                <a:schemeClr val="tx1"/>
              </a:solidFill>
              <a:latin typeface="+mn-lt"/>
              <a:ea typeface="+mn-ea"/>
              <a:cs typeface="+mn-cs"/>
            </a:endParaRP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149</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Trainer discusses the location of the position of valet within a venue stating:</a:t>
            </a:r>
          </a:p>
          <a:p>
            <a:pPr>
              <a:buFont typeface="Arial" pitchFamily="34" charset="0"/>
              <a:buChar char="•"/>
            </a:pPr>
            <a:r>
              <a:rPr lang="en-US" dirty="0" smtClean="0"/>
              <a:t> It</a:t>
            </a:r>
            <a:r>
              <a:rPr lang="en-US" baseline="0" dirty="0" smtClean="0"/>
              <a:t> varies between properties. Most locate it within Housekeeping (some do not) reporting to the Executive Housekeeper/Manager – Rooms </a:t>
            </a:r>
          </a:p>
          <a:p>
            <a:pPr lvl="0">
              <a:buFont typeface="Arial" pitchFamily="34" charset="0"/>
              <a:buChar char="•"/>
            </a:pPr>
            <a:r>
              <a:rPr lang="en-AU" sz="1200" kern="1200" dirty="0" smtClean="0">
                <a:solidFill>
                  <a:schemeClr val="tx1"/>
                </a:solidFill>
                <a:latin typeface="+mn-lt"/>
                <a:ea typeface="+mn-ea"/>
                <a:cs typeface="+mn-cs"/>
              </a:rPr>
              <a:t> They are a front-of-house member of staff.</a:t>
            </a:r>
            <a:r>
              <a:rPr lang="en-AU" sz="1200" kern="1200" baseline="0" dirty="0" smtClean="0">
                <a:solidFill>
                  <a:schemeClr val="tx1"/>
                </a:solidFill>
                <a:latin typeface="+mn-lt"/>
                <a:ea typeface="+mn-ea"/>
                <a:cs typeface="+mn-cs"/>
              </a:rPr>
              <a:t> T</a:t>
            </a:r>
            <a:r>
              <a:rPr lang="en-AU" sz="1200" kern="1200" dirty="0" smtClean="0">
                <a:solidFill>
                  <a:schemeClr val="tx1"/>
                </a:solidFill>
                <a:latin typeface="+mn-lt"/>
                <a:ea typeface="+mn-ea"/>
                <a:cs typeface="+mn-cs"/>
              </a:rPr>
              <a:t>hey are not ‘back of house’ staff who work ‘behind the scenes’</a:t>
            </a:r>
          </a:p>
          <a:p>
            <a:pPr lvl="0">
              <a:buFont typeface="Arial" pitchFamily="34" charset="0"/>
              <a:buChar char="•"/>
            </a:pPr>
            <a:r>
              <a:rPr lang="en-AU" sz="1200" kern="1200" dirty="0" smtClean="0">
                <a:solidFill>
                  <a:schemeClr val="tx1"/>
                </a:solidFill>
                <a:latin typeface="+mn-lt"/>
                <a:ea typeface="+mn-ea"/>
                <a:cs typeface="+mn-cs"/>
              </a:rPr>
              <a:t> They are a guest contact staff member</a:t>
            </a:r>
            <a:r>
              <a:rPr lang="en-AU" sz="1200" kern="1200" baseline="0" dirty="0" smtClean="0">
                <a:solidFill>
                  <a:schemeClr val="tx1"/>
                </a:solidFill>
                <a:latin typeface="+mn-lt"/>
                <a:ea typeface="+mn-ea"/>
                <a:cs typeface="+mn-cs"/>
              </a:rPr>
              <a:t> </a:t>
            </a:r>
            <a:r>
              <a:rPr lang="en-AU" sz="1200" kern="1200" dirty="0" smtClean="0">
                <a:solidFill>
                  <a:schemeClr val="tx1"/>
                </a:solidFill>
                <a:latin typeface="+mn-lt"/>
                <a:ea typeface="+mn-ea"/>
                <a:cs typeface="+mn-cs"/>
              </a:rPr>
              <a:t>as opposed to a management or administration</a:t>
            </a:r>
          </a:p>
          <a:p>
            <a:pPr lvl="0">
              <a:buFont typeface="Arial" pitchFamily="34" charset="0"/>
              <a:buChar char="•"/>
            </a:pPr>
            <a:r>
              <a:rPr lang="en-AU" sz="1200" kern="1200" dirty="0" smtClean="0">
                <a:solidFill>
                  <a:schemeClr val="tx1"/>
                </a:solidFill>
                <a:latin typeface="+mn-lt"/>
                <a:ea typeface="+mn-ea"/>
                <a:cs typeface="+mn-cs"/>
              </a:rPr>
              <a:t> They are a service provider.</a:t>
            </a:r>
            <a:r>
              <a:rPr lang="en-AU" sz="1200" kern="1200" baseline="0" dirty="0" smtClean="0">
                <a:solidFill>
                  <a:schemeClr val="tx1"/>
                </a:solidFill>
                <a:latin typeface="+mn-lt"/>
                <a:ea typeface="+mn-ea"/>
                <a:cs typeface="+mn-cs"/>
              </a:rPr>
              <a:t> W</a:t>
            </a:r>
            <a:r>
              <a:rPr lang="en-AU" sz="1200" kern="1200" dirty="0" smtClean="0">
                <a:solidFill>
                  <a:schemeClr val="tx1"/>
                </a:solidFill>
                <a:latin typeface="+mn-lt"/>
                <a:ea typeface="+mn-ea"/>
                <a:cs typeface="+mn-cs"/>
              </a:rPr>
              <a:t>hile they perform some liaison and supervision duties their primary role is one of service provision.</a:t>
            </a:r>
          </a:p>
          <a:p>
            <a:pPr>
              <a:buFont typeface="Arial" pitchFamily="34" charset="0"/>
              <a:buChar char="•"/>
            </a:pPr>
            <a:r>
              <a:rPr lang="en-US" baseline="0" dirty="0" smtClean="0"/>
              <a:t> Many businesswomen who travel on a regular basis will request a female valet as they feel more comfortable working with another female, and also feel it is more appropriate than working closely and privately with an unknown male</a:t>
            </a:r>
          </a:p>
          <a:p>
            <a:pPr>
              <a:buFont typeface="Arial" pitchFamily="34" charset="0"/>
              <a:buChar char="•"/>
            </a:pPr>
            <a:endParaRPr lang="en-US" baseline="0" dirty="0" smtClean="0"/>
          </a:p>
          <a:p>
            <a:pPr>
              <a:buFont typeface="Arial" pitchFamily="34" charset="0"/>
              <a:buChar char="•"/>
            </a:pPr>
            <a:endParaRPr lang="en-US" dirty="0" smtClean="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15</a:t>
            </a:fld>
            <a:endParaRPr lang="en-US" dirty="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Trainer instructs trainees the updating of guest histories should involve input from internal, venue staff as well as input from external providers and can address:</a:t>
            </a:r>
          </a:p>
          <a:p>
            <a:pPr lvl="0">
              <a:buFont typeface="Arial" pitchFamily="34" charset="0"/>
              <a:buChar char="•"/>
            </a:pPr>
            <a:r>
              <a:rPr lang="en-AU" sz="1200" kern="1200" dirty="0" smtClean="0">
                <a:solidFill>
                  <a:schemeClr val="tx1"/>
                </a:solidFill>
                <a:latin typeface="+mn-lt"/>
                <a:ea typeface="+mn-ea"/>
                <a:cs typeface="+mn-cs"/>
              </a:rPr>
              <a:t> Products and services provided – updates can require:</a:t>
            </a:r>
          </a:p>
          <a:p>
            <a:pPr lvl="1">
              <a:buFont typeface="Arial" pitchFamily="34" charset="0"/>
              <a:buChar char="•"/>
            </a:pPr>
            <a:r>
              <a:rPr lang="en-AU" sz="1200" kern="1200" dirty="0" smtClean="0">
                <a:solidFill>
                  <a:schemeClr val="tx1"/>
                </a:solidFill>
                <a:latin typeface="+mn-lt"/>
                <a:ea typeface="+mn-ea"/>
                <a:cs typeface="+mn-cs"/>
              </a:rPr>
              <a:t> Time of use</a:t>
            </a:r>
          </a:p>
          <a:p>
            <a:pPr lvl="1">
              <a:buFont typeface="Arial" pitchFamily="34" charset="0"/>
              <a:buChar char="•"/>
            </a:pPr>
            <a:r>
              <a:rPr lang="en-AU" sz="1200" kern="1200" dirty="0" smtClean="0">
                <a:solidFill>
                  <a:schemeClr val="tx1"/>
                </a:solidFill>
                <a:latin typeface="+mn-lt"/>
                <a:ea typeface="+mn-ea"/>
                <a:cs typeface="+mn-cs"/>
              </a:rPr>
              <a:t> Cost</a:t>
            </a:r>
          </a:p>
          <a:p>
            <a:pPr lvl="1">
              <a:buFont typeface="Arial" pitchFamily="34" charset="0"/>
              <a:buChar char="•"/>
            </a:pPr>
            <a:r>
              <a:rPr lang="en-AU" sz="1200" kern="1200" dirty="0" smtClean="0">
                <a:solidFill>
                  <a:schemeClr val="tx1"/>
                </a:solidFill>
                <a:latin typeface="+mn-lt"/>
                <a:ea typeface="+mn-ea"/>
                <a:cs typeface="+mn-cs"/>
              </a:rPr>
              <a:t> Quantity</a:t>
            </a:r>
          </a:p>
          <a:p>
            <a:pPr lvl="1">
              <a:buFont typeface="Arial" pitchFamily="34" charset="0"/>
              <a:buChar char="•"/>
            </a:pPr>
            <a:r>
              <a:rPr lang="en-AU" sz="1200" kern="1200" dirty="0" smtClean="0">
                <a:solidFill>
                  <a:schemeClr val="tx1"/>
                </a:solidFill>
                <a:latin typeface="+mn-lt"/>
                <a:ea typeface="+mn-ea"/>
                <a:cs typeface="+mn-cs"/>
              </a:rPr>
              <a:t> Preferences for types, styles, brand names of items, service style, sequence of delivery</a:t>
            </a:r>
          </a:p>
          <a:p>
            <a:pPr lvl="0">
              <a:buFont typeface="Arial" pitchFamily="34" charset="0"/>
              <a:buChar char="•"/>
            </a:pPr>
            <a:r>
              <a:rPr lang="en-AU" sz="1200" kern="1200" dirty="0" smtClean="0">
                <a:solidFill>
                  <a:schemeClr val="tx1"/>
                </a:solidFill>
                <a:latin typeface="+mn-lt"/>
                <a:ea typeface="+mn-ea"/>
                <a:cs typeface="+mn-cs"/>
              </a:rPr>
              <a:t> Facilities used – identifying:</a:t>
            </a:r>
          </a:p>
          <a:p>
            <a:pPr lvl="1">
              <a:buFont typeface="Arial" pitchFamily="34" charset="0"/>
              <a:buChar char="•"/>
            </a:pPr>
            <a:r>
              <a:rPr lang="en-AU" sz="1200" kern="1200" dirty="0" smtClean="0">
                <a:solidFill>
                  <a:schemeClr val="tx1"/>
                </a:solidFill>
                <a:latin typeface="+mn-lt"/>
                <a:ea typeface="+mn-ea"/>
                <a:cs typeface="+mn-cs"/>
              </a:rPr>
              <a:t> What was used – and when</a:t>
            </a:r>
          </a:p>
          <a:p>
            <a:pPr lvl="1">
              <a:buFont typeface="Arial" pitchFamily="34" charset="0"/>
              <a:buChar char="•"/>
            </a:pPr>
            <a:r>
              <a:rPr lang="en-AU" sz="1200" kern="1200" dirty="0" smtClean="0">
                <a:solidFill>
                  <a:schemeClr val="tx1"/>
                </a:solidFill>
                <a:latin typeface="+mn-lt"/>
                <a:ea typeface="+mn-ea"/>
                <a:cs typeface="+mn-cs"/>
              </a:rPr>
              <a:t> Charges made – if any</a:t>
            </a:r>
          </a:p>
          <a:p>
            <a:pPr lvl="1">
              <a:buFont typeface="Arial" pitchFamily="34" charset="0"/>
              <a:buChar char="•"/>
            </a:pPr>
            <a:r>
              <a:rPr lang="en-AU" sz="1200" kern="1200" dirty="0" smtClean="0">
                <a:solidFill>
                  <a:schemeClr val="tx1"/>
                </a:solidFill>
                <a:latin typeface="+mn-lt"/>
                <a:ea typeface="+mn-ea"/>
                <a:cs typeface="+mn-cs"/>
              </a:rPr>
              <a:t> Amount of use</a:t>
            </a:r>
          </a:p>
          <a:p>
            <a:pPr lvl="0">
              <a:buFont typeface="Arial" pitchFamily="34" charset="0"/>
              <a:buChar char="•"/>
            </a:pPr>
            <a:r>
              <a:rPr lang="en-AU" sz="1200" kern="1200" dirty="0" smtClean="0">
                <a:solidFill>
                  <a:schemeClr val="tx1"/>
                </a:solidFill>
                <a:latin typeface="+mn-lt"/>
                <a:ea typeface="+mn-ea"/>
                <a:cs typeface="+mn-cs"/>
              </a:rPr>
              <a:t> Personal preferences – in addition to the above, the guest history should be updated to reflect current/required:</a:t>
            </a:r>
          </a:p>
          <a:p>
            <a:pPr lvl="1">
              <a:buFont typeface="Arial" pitchFamily="34" charset="0"/>
              <a:buChar char="•"/>
            </a:pPr>
            <a:r>
              <a:rPr lang="en-AU" sz="1200" kern="1200" dirty="0" smtClean="0">
                <a:solidFill>
                  <a:schemeClr val="tx1"/>
                </a:solidFill>
                <a:latin typeface="+mn-lt"/>
                <a:ea typeface="+mn-ea"/>
                <a:cs typeface="+mn-cs"/>
              </a:rPr>
              <a:t> Room number preferences – some VIP guests insist/specify a certain room every time they stay</a:t>
            </a:r>
          </a:p>
          <a:p>
            <a:pPr lvl="1">
              <a:buFont typeface="Arial" pitchFamily="34" charset="0"/>
              <a:buChar char="•"/>
            </a:pPr>
            <a:r>
              <a:rPr lang="en-AU" sz="1200" kern="1200" dirty="0" smtClean="0">
                <a:solidFill>
                  <a:schemeClr val="tx1"/>
                </a:solidFill>
                <a:latin typeface="+mn-lt"/>
                <a:ea typeface="+mn-ea"/>
                <a:cs typeface="+mn-cs"/>
              </a:rPr>
              <a:t> Seating preferences – for dining or entertainment</a:t>
            </a:r>
          </a:p>
          <a:p>
            <a:pPr lvl="1">
              <a:buFont typeface="Arial" pitchFamily="34" charset="0"/>
              <a:buChar char="•"/>
            </a:pPr>
            <a:r>
              <a:rPr lang="en-AU" sz="1200" kern="1200" dirty="0" smtClean="0">
                <a:solidFill>
                  <a:schemeClr val="tx1"/>
                </a:solidFill>
                <a:latin typeface="+mn-lt"/>
                <a:ea typeface="+mn-ea"/>
                <a:cs typeface="+mn-cs"/>
              </a:rPr>
              <a:t> External product and/or service providers – naming the organisations the guest prefers to do business with when dealing outside the venue</a:t>
            </a:r>
          </a:p>
          <a:p>
            <a:pPr lvl="1">
              <a:buFont typeface="Arial" pitchFamily="34" charset="0"/>
              <a:buChar char="•"/>
            </a:pPr>
            <a:r>
              <a:rPr lang="en-AU" sz="1200" kern="1200" dirty="0" smtClean="0">
                <a:solidFill>
                  <a:schemeClr val="tx1"/>
                </a:solidFill>
                <a:latin typeface="+mn-lt"/>
                <a:ea typeface="+mn-ea"/>
                <a:cs typeface="+mn-cs"/>
              </a:rPr>
              <a:t> Food and drinks – detailing preferences for:</a:t>
            </a:r>
          </a:p>
          <a:p>
            <a:pPr lvl="2">
              <a:buFont typeface="Arial" pitchFamily="34" charset="0"/>
              <a:buChar char="•"/>
            </a:pPr>
            <a:r>
              <a:rPr lang="en-AU" sz="1200" kern="1200" dirty="0" smtClean="0">
                <a:solidFill>
                  <a:schemeClr val="tx1"/>
                </a:solidFill>
                <a:latin typeface="+mn-lt"/>
                <a:ea typeface="+mn-ea"/>
                <a:cs typeface="+mn-cs"/>
              </a:rPr>
              <a:t> Menu items</a:t>
            </a:r>
          </a:p>
          <a:p>
            <a:pPr lvl="2">
              <a:buFont typeface="Arial" pitchFamily="34" charset="0"/>
              <a:buChar char="•"/>
            </a:pPr>
            <a:r>
              <a:rPr lang="en-AU" sz="1200" kern="1200" dirty="0" smtClean="0">
                <a:solidFill>
                  <a:schemeClr val="tx1"/>
                </a:solidFill>
                <a:latin typeface="+mn-lt"/>
                <a:ea typeface="+mn-ea"/>
                <a:cs typeface="+mn-cs"/>
              </a:rPr>
              <a:t> Cocktails </a:t>
            </a:r>
          </a:p>
          <a:p>
            <a:pPr lvl="2">
              <a:buFont typeface="Arial" pitchFamily="34" charset="0"/>
              <a:buChar char="•"/>
            </a:pPr>
            <a:r>
              <a:rPr lang="en-AU" sz="1200" kern="1200" dirty="0" smtClean="0">
                <a:solidFill>
                  <a:schemeClr val="tx1"/>
                </a:solidFill>
                <a:latin typeface="+mn-lt"/>
                <a:ea typeface="+mn-ea"/>
                <a:cs typeface="+mn-cs"/>
              </a:rPr>
              <a:t> Service</a:t>
            </a:r>
          </a:p>
          <a:p>
            <a:pPr lvl="2">
              <a:buFont typeface="Arial" pitchFamily="34" charset="0"/>
              <a:buChar char="•"/>
            </a:pPr>
            <a:r>
              <a:rPr lang="en-AU" sz="1200" kern="1200" dirty="0" smtClean="0">
                <a:solidFill>
                  <a:schemeClr val="tx1"/>
                </a:solidFill>
                <a:latin typeface="+mn-lt"/>
                <a:ea typeface="+mn-ea"/>
                <a:cs typeface="+mn-cs"/>
              </a:rPr>
              <a:t> Serve size</a:t>
            </a:r>
          </a:p>
          <a:p>
            <a:pPr lvl="2">
              <a:buFont typeface="Arial" pitchFamily="34" charset="0"/>
              <a:buChar char="•"/>
            </a:pPr>
            <a:r>
              <a:rPr lang="en-AU" sz="1200" kern="1200" dirty="0" smtClean="0">
                <a:solidFill>
                  <a:schemeClr val="tx1"/>
                </a:solidFill>
                <a:latin typeface="+mn-lt"/>
                <a:ea typeface="+mn-ea"/>
                <a:cs typeface="+mn-cs"/>
              </a:rPr>
              <a:t> Brand names</a:t>
            </a:r>
          </a:p>
          <a:p>
            <a:pPr lvl="2">
              <a:buFont typeface="Arial" pitchFamily="34" charset="0"/>
              <a:buChar char="•"/>
            </a:pPr>
            <a:r>
              <a:rPr lang="en-AU" sz="1200" kern="1200" dirty="0" smtClean="0">
                <a:solidFill>
                  <a:schemeClr val="tx1"/>
                </a:solidFill>
                <a:latin typeface="+mn-lt"/>
                <a:ea typeface="+mn-ea"/>
                <a:cs typeface="+mn-cs"/>
              </a:rPr>
              <a:t> Special requests – for sauces, ice, cutlery, glassware</a:t>
            </a:r>
          </a:p>
          <a:p>
            <a:pPr lvl="1">
              <a:buFont typeface="Arial" pitchFamily="34" charset="0"/>
              <a:buChar char="•"/>
            </a:pPr>
            <a:r>
              <a:rPr lang="en-AU" sz="1200" kern="1200" dirty="0" smtClean="0">
                <a:solidFill>
                  <a:schemeClr val="tx1"/>
                </a:solidFill>
                <a:latin typeface="+mn-lt"/>
                <a:ea typeface="+mn-ea"/>
                <a:cs typeface="+mn-cs"/>
              </a:rPr>
              <a:t> Packing of cases and bags on departure – identifying, if applicable:</a:t>
            </a:r>
          </a:p>
          <a:p>
            <a:pPr lvl="2">
              <a:buFont typeface="Arial" pitchFamily="34" charset="0"/>
              <a:buChar char="•"/>
            </a:pPr>
            <a:r>
              <a:rPr lang="en-AU" sz="1200" kern="1200" dirty="0" smtClean="0">
                <a:solidFill>
                  <a:schemeClr val="tx1"/>
                </a:solidFill>
                <a:latin typeface="+mn-lt"/>
                <a:ea typeface="+mn-ea"/>
                <a:cs typeface="+mn-cs"/>
              </a:rPr>
              <a:t> Clothing folds – for shirts, trousers, dresses</a:t>
            </a:r>
          </a:p>
          <a:p>
            <a:pPr lvl="2">
              <a:buFont typeface="Arial" pitchFamily="34" charset="0"/>
              <a:buChar char="•"/>
            </a:pPr>
            <a:r>
              <a:rPr lang="en-AU" sz="1200" kern="1200" dirty="0" smtClean="0">
                <a:solidFill>
                  <a:schemeClr val="tx1"/>
                </a:solidFill>
                <a:latin typeface="+mn-lt"/>
                <a:ea typeface="+mn-ea"/>
                <a:cs typeface="+mn-cs"/>
              </a:rPr>
              <a:t> Separation and segregation of items</a:t>
            </a:r>
          </a:p>
          <a:p>
            <a:pPr lvl="2">
              <a:buFont typeface="Arial" pitchFamily="34" charset="0"/>
              <a:buChar char="•"/>
            </a:pPr>
            <a:r>
              <a:rPr lang="en-AU" sz="1200" kern="1200" dirty="0" smtClean="0">
                <a:solidFill>
                  <a:schemeClr val="tx1"/>
                </a:solidFill>
                <a:latin typeface="+mn-lt"/>
                <a:ea typeface="+mn-ea"/>
                <a:cs typeface="+mn-cs"/>
              </a:rPr>
              <a:t> Preferences for how and where items are packed</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150</a:t>
            </a:fld>
            <a:endParaRPr lang="en-US" dirty="0"/>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Trainer continues to present to trainees the guest history information that may need to be updated for a valet-serviced guest:</a:t>
            </a:r>
          </a:p>
          <a:p>
            <a:pPr lvl="0">
              <a:buFont typeface="Arial" pitchFamily="34" charset="0"/>
              <a:buChar char="•"/>
            </a:pPr>
            <a:r>
              <a:rPr lang="en-AU" sz="1200" kern="1200" dirty="0" smtClean="0">
                <a:solidFill>
                  <a:schemeClr val="tx1"/>
                </a:solidFill>
                <a:latin typeface="+mn-lt"/>
                <a:ea typeface="+mn-ea"/>
                <a:cs typeface="+mn-cs"/>
              </a:rPr>
              <a:t> Tourist attractions visited and events attended including:</a:t>
            </a:r>
          </a:p>
          <a:p>
            <a:pPr lvl="1">
              <a:buFont typeface="Arial" pitchFamily="34" charset="0"/>
              <a:buChar char="•"/>
            </a:pPr>
            <a:r>
              <a:rPr lang="en-AU" sz="1200" kern="1200" dirty="0" smtClean="0">
                <a:solidFill>
                  <a:schemeClr val="tx1"/>
                </a:solidFill>
                <a:latin typeface="+mn-lt"/>
                <a:ea typeface="+mn-ea"/>
                <a:cs typeface="+mn-cs"/>
              </a:rPr>
              <a:t> Dates</a:t>
            </a:r>
          </a:p>
          <a:p>
            <a:pPr lvl="1">
              <a:buFont typeface="Arial" pitchFamily="34" charset="0"/>
              <a:buChar char="•"/>
            </a:pPr>
            <a:r>
              <a:rPr lang="en-AU" sz="1200" kern="1200" dirty="0" smtClean="0">
                <a:solidFill>
                  <a:schemeClr val="tx1"/>
                </a:solidFill>
                <a:latin typeface="+mn-lt"/>
                <a:ea typeface="+mn-ea"/>
                <a:cs typeface="+mn-cs"/>
              </a:rPr>
              <a:t> Time at each attraction/event</a:t>
            </a:r>
          </a:p>
          <a:p>
            <a:pPr lvl="1">
              <a:buFont typeface="Arial" pitchFamily="34" charset="0"/>
              <a:buChar char="•"/>
            </a:pPr>
            <a:r>
              <a:rPr lang="en-AU" sz="1200" kern="1200" dirty="0" smtClean="0">
                <a:solidFill>
                  <a:schemeClr val="tx1"/>
                </a:solidFill>
                <a:latin typeface="+mn-lt"/>
                <a:ea typeface="+mn-ea"/>
                <a:cs typeface="+mn-cs"/>
              </a:rPr>
              <a:t> Transportation used</a:t>
            </a:r>
          </a:p>
          <a:p>
            <a:pPr lvl="1">
              <a:buFont typeface="Arial" pitchFamily="34" charset="0"/>
              <a:buChar char="•"/>
            </a:pPr>
            <a:r>
              <a:rPr lang="en-AU" sz="1200" kern="1200" dirty="0" smtClean="0">
                <a:solidFill>
                  <a:schemeClr val="tx1"/>
                </a:solidFill>
                <a:latin typeface="+mn-lt"/>
                <a:ea typeface="+mn-ea"/>
                <a:cs typeface="+mn-cs"/>
              </a:rPr>
              <a:t> Activities undertaken and experiences</a:t>
            </a:r>
          </a:p>
          <a:p>
            <a:pPr lvl="0">
              <a:buFont typeface="Arial" pitchFamily="34" charset="0"/>
              <a:buChar char="•"/>
            </a:pPr>
            <a:r>
              <a:rPr lang="en-AU" sz="1200" kern="1200" dirty="0" smtClean="0">
                <a:solidFill>
                  <a:schemeClr val="tx1"/>
                </a:solidFill>
                <a:latin typeface="+mn-lt"/>
                <a:ea typeface="+mn-ea"/>
                <a:cs typeface="+mn-cs"/>
              </a:rPr>
              <a:t> Timing details.</a:t>
            </a:r>
            <a:r>
              <a:rPr lang="en-AU" sz="1200" kern="1200" baseline="0" dirty="0" smtClean="0">
                <a:solidFill>
                  <a:schemeClr val="tx1"/>
                </a:solidFill>
                <a:latin typeface="+mn-lt"/>
                <a:ea typeface="+mn-ea"/>
                <a:cs typeface="+mn-cs"/>
              </a:rPr>
              <a:t> I</a:t>
            </a:r>
            <a:r>
              <a:rPr lang="en-AU" sz="1200" kern="1200" dirty="0" smtClean="0">
                <a:solidFill>
                  <a:schemeClr val="tx1"/>
                </a:solidFill>
                <a:latin typeface="+mn-lt"/>
                <a:ea typeface="+mn-ea"/>
                <a:cs typeface="+mn-cs"/>
              </a:rPr>
              <a:t>t is common to record:</a:t>
            </a:r>
          </a:p>
          <a:p>
            <a:pPr lvl="1">
              <a:buFont typeface="Arial" pitchFamily="34" charset="0"/>
              <a:buChar char="•"/>
            </a:pPr>
            <a:r>
              <a:rPr lang="en-AU" sz="1200" kern="1200" dirty="0" smtClean="0">
                <a:solidFill>
                  <a:schemeClr val="tx1"/>
                </a:solidFill>
                <a:latin typeface="+mn-lt"/>
                <a:ea typeface="+mn-ea"/>
                <a:cs typeface="+mn-cs"/>
              </a:rPr>
              <a:t> Arrival time – at the venue</a:t>
            </a:r>
          </a:p>
          <a:p>
            <a:pPr lvl="1">
              <a:buFont typeface="Arial" pitchFamily="34" charset="0"/>
              <a:buChar char="•"/>
            </a:pPr>
            <a:r>
              <a:rPr lang="en-AU" sz="1200" kern="1200" dirty="0" smtClean="0">
                <a:solidFill>
                  <a:schemeClr val="tx1"/>
                </a:solidFill>
                <a:latin typeface="+mn-lt"/>
                <a:ea typeface="+mn-ea"/>
                <a:cs typeface="+mn-cs"/>
              </a:rPr>
              <a:t> Departure time – on departure</a:t>
            </a:r>
          </a:p>
          <a:p>
            <a:pPr lvl="1">
              <a:buFont typeface="Arial" pitchFamily="34" charset="0"/>
              <a:buChar char="•"/>
            </a:pPr>
            <a:r>
              <a:rPr lang="en-AU" sz="1200" kern="1200" dirty="0" smtClean="0">
                <a:solidFill>
                  <a:schemeClr val="tx1"/>
                </a:solidFill>
                <a:latin typeface="+mn-lt"/>
                <a:ea typeface="+mn-ea"/>
                <a:cs typeface="+mn-cs"/>
              </a:rPr>
              <a:t> Dining times – all meals</a:t>
            </a:r>
          </a:p>
          <a:p>
            <a:pPr lvl="1">
              <a:buFont typeface="Arial" pitchFamily="34" charset="0"/>
              <a:buChar char="•"/>
            </a:pPr>
            <a:r>
              <a:rPr lang="en-AU" sz="1200" kern="1200" dirty="0" smtClean="0">
                <a:solidFill>
                  <a:schemeClr val="tx1"/>
                </a:solidFill>
                <a:latin typeface="+mn-lt"/>
                <a:ea typeface="+mn-ea"/>
                <a:cs typeface="+mn-cs"/>
              </a:rPr>
              <a:t> Wake-up calls</a:t>
            </a:r>
          </a:p>
          <a:p>
            <a:pPr lvl="1">
              <a:buFont typeface="Arial" pitchFamily="34" charset="0"/>
              <a:buChar char="•"/>
            </a:pPr>
            <a:r>
              <a:rPr lang="en-AU" sz="1200" kern="1200" dirty="0" smtClean="0">
                <a:solidFill>
                  <a:schemeClr val="tx1"/>
                </a:solidFill>
                <a:latin typeface="+mn-lt"/>
                <a:ea typeface="+mn-ea"/>
                <a:cs typeface="+mn-cs"/>
              </a:rPr>
              <a:t> Flight/travel time preferences</a:t>
            </a:r>
          </a:p>
          <a:p>
            <a:pPr lvl="0">
              <a:buFont typeface="Arial" pitchFamily="34" charset="0"/>
              <a:buChar char="•"/>
            </a:pPr>
            <a:r>
              <a:rPr lang="en-AU" sz="1200" kern="1200" dirty="0" smtClean="0">
                <a:solidFill>
                  <a:schemeClr val="tx1"/>
                </a:solidFill>
                <a:latin typeface="+mn-lt"/>
                <a:ea typeface="+mn-ea"/>
                <a:cs typeface="+mn-cs"/>
              </a:rPr>
              <a:t> Special occurrences – there is always a need to capture details in relation to:</a:t>
            </a:r>
          </a:p>
          <a:p>
            <a:pPr lvl="1">
              <a:buFont typeface="Arial" pitchFamily="34" charset="0"/>
              <a:buChar char="•"/>
            </a:pPr>
            <a:r>
              <a:rPr lang="en-AU" sz="1200" kern="1200" dirty="0" smtClean="0">
                <a:solidFill>
                  <a:schemeClr val="tx1"/>
                </a:solidFill>
                <a:latin typeface="+mn-lt"/>
                <a:ea typeface="+mn-ea"/>
                <a:cs typeface="+mn-cs"/>
              </a:rPr>
              <a:t> Problems experienced – describing what happened, who was involved and how the situation was resolved</a:t>
            </a:r>
          </a:p>
          <a:p>
            <a:pPr lvl="1">
              <a:buFont typeface="Arial" pitchFamily="34" charset="0"/>
              <a:buChar char="•"/>
            </a:pPr>
            <a:r>
              <a:rPr lang="en-AU" sz="1200" kern="1200" dirty="0" smtClean="0">
                <a:solidFill>
                  <a:schemeClr val="tx1"/>
                </a:solidFill>
                <a:latin typeface="+mn-lt"/>
                <a:ea typeface="+mn-ea"/>
                <a:cs typeface="+mn-cs"/>
              </a:rPr>
              <a:t> Complaints – indicating cause of the complaint and the resolution as well as details of the investigation and causal factors identified</a:t>
            </a:r>
          </a:p>
          <a:p>
            <a:pPr lvl="1">
              <a:buFont typeface="Arial" pitchFamily="34" charset="0"/>
              <a:buChar char="•"/>
            </a:pPr>
            <a:r>
              <a:rPr lang="en-AU" sz="1200" kern="1200" dirty="0" smtClean="0">
                <a:solidFill>
                  <a:schemeClr val="tx1"/>
                </a:solidFill>
                <a:latin typeface="+mn-lt"/>
                <a:ea typeface="+mn-ea"/>
                <a:cs typeface="+mn-cs"/>
              </a:rPr>
              <a:t> Unusual circumstances.</a:t>
            </a:r>
            <a:r>
              <a:rPr lang="en-AU" sz="1200" kern="1200" baseline="0" dirty="0" smtClean="0">
                <a:solidFill>
                  <a:schemeClr val="tx1"/>
                </a:solidFill>
                <a:latin typeface="+mn-lt"/>
                <a:ea typeface="+mn-ea"/>
                <a:cs typeface="+mn-cs"/>
              </a:rPr>
              <a:t> T</a:t>
            </a:r>
            <a:r>
              <a:rPr lang="en-AU" sz="1200" kern="1200" dirty="0" smtClean="0">
                <a:solidFill>
                  <a:schemeClr val="tx1"/>
                </a:solidFill>
                <a:latin typeface="+mn-lt"/>
                <a:ea typeface="+mn-ea"/>
                <a:cs typeface="+mn-cs"/>
              </a:rPr>
              <a:t>his may include details relating to theft of guest property, confusion over the account (such as items charged to the account, deposits paid, progress payments or final account settlement), any occurrence where internal Security staff were involved or external authorities had to be contacted (assaults, violence, fighting).</a:t>
            </a:r>
          </a:p>
          <a:p>
            <a:pPr>
              <a:buFont typeface="Arial" pitchFamily="34" charset="0"/>
              <a:buNone/>
            </a:pPr>
            <a:endParaRPr lang="en-US" dirty="0" smtClean="0"/>
          </a:p>
          <a:p>
            <a:pPr>
              <a:buFont typeface="Arial" pitchFamily="34" charset="0"/>
              <a:buNone/>
            </a:pPr>
            <a:r>
              <a:rPr lang="en-US" b="1" dirty="0" smtClean="0"/>
              <a:t>Class Activity – Guest History: Excursion or In-class Activity</a:t>
            </a:r>
          </a:p>
          <a:p>
            <a:pPr>
              <a:buFont typeface="Arial" pitchFamily="34" charset="0"/>
              <a:buNone/>
            </a:pPr>
            <a:r>
              <a:rPr lang="en-US" b="0" dirty="0" smtClean="0"/>
              <a:t>Trainer arranges for trainees to view a computerised Guest History system and:</a:t>
            </a:r>
          </a:p>
          <a:p>
            <a:pPr>
              <a:buFont typeface="Arial" pitchFamily="34" charset="0"/>
              <a:buChar char="•"/>
            </a:pPr>
            <a:r>
              <a:rPr lang="en-US" b="0" dirty="0" smtClean="0"/>
              <a:t> Note the fields available within the system for Guest</a:t>
            </a:r>
            <a:r>
              <a:rPr lang="en-US" b="0" baseline="0" dirty="0" smtClean="0"/>
              <a:t> History</a:t>
            </a:r>
          </a:p>
          <a:p>
            <a:pPr>
              <a:buFont typeface="Arial" pitchFamily="34" charset="0"/>
              <a:buChar char="•"/>
            </a:pPr>
            <a:r>
              <a:rPr lang="en-US" b="0" baseline="0" dirty="0" smtClean="0"/>
              <a:t> Observe trainer (or venue staff) operate the system and update a guest history</a:t>
            </a:r>
          </a:p>
          <a:p>
            <a:pPr>
              <a:buFont typeface="Arial" pitchFamily="34" charset="0"/>
              <a:buChar char="•"/>
            </a:pPr>
            <a:r>
              <a:rPr lang="en-US" b="0" baseline="0" dirty="0" smtClean="0"/>
              <a:t> Discuss factors/information that can be changed</a:t>
            </a:r>
          </a:p>
          <a:p>
            <a:pPr>
              <a:buFont typeface="Arial" pitchFamily="34" charset="0"/>
              <a:buChar char="•"/>
            </a:pPr>
            <a:r>
              <a:rPr lang="en-US" b="0" baseline="0" dirty="0" smtClean="0"/>
              <a:t> Practice inputting information, if possible.</a:t>
            </a:r>
            <a:endParaRPr lang="en-US" b="0" dirty="0" smtClean="0"/>
          </a:p>
          <a:p>
            <a:pPr>
              <a:buFont typeface="Arial" pitchFamily="34" charset="0"/>
              <a:buNone/>
            </a:pPr>
            <a:endParaRPr lang="en-US" b="0"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151</a:t>
            </a:fld>
            <a:endParaRPr lang="en-US" dirty="0"/>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kern="1200" dirty="0" smtClean="0">
                <a:solidFill>
                  <a:schemeClr val="tx1"/>
                </a:solidFill>
                <a:latin typeface="+mn-lt"/>
                <a:ea typeface="+mn-ea"/>
                <a:cs typeface="+mn-cs"/>
              </a:rPr>
              <a:t>Trainer informs trainees it is standard operating procedure in most venues for management to hold a debriefing session with the valet when a valet-serviced guest has departed explaining these are undertaken to:</a:t>
            </a:r>
          </a:p>
          <a:p>
            <a:pPr lvl="0">
              <a:buFont typeface="Arial" pitchFamily="34" charset="0"/>
              <a:buChar char="•"/>
            </a:pPr>
            <a:r>
              <a:rPr lang="en-AU" sz="1200" kern="1200" dirty="0" smtClean="0">
                <a:solidFill>
                  <a:schemeClr val="tx1"/>
                </a:solidFill>
                <a:latin typeface="+mn-lt"/>
                <a:ea typeface="+mn-ea"/>
                <a:cs typeface="+mn-cs"/>
              </a:rPr>
              <a:t> Gain an insight into the experience the guest had while at the venue. The valet is arguable in the best position to provide information on this topic given the close relationship existing between valet and guest </a:t>
            </a:r>
          </a:p>
          <a:p>
            <a:pPr lvl="0">
              <a:buFont typeface="Arial" pitchFamily="34" charset="0"/>
              <a:buChar char="•"/>
            </a:pPr>
            <a:r>
              <a:rPr lang="en-AU" sz="1200" kern="1200" dirty="0" smtClean="0">
                <a:solidFill>
                  <a:schemeClr val="tx1"/>
                </a:solidFill>
                <a:latin typeface="+mn-lt"/>
                <a:ea typeface="+mn-ea"/>
                <a:cs typeface="+mn-cs"/>
              </a:rPr>
              <a:t> Address issues arising or unresolved when the guest departed. Management may wish to contact the guest to resolve issues, apologise or make some other appropriate offer or gesture</a:t>
            </a:r>
          </a:p>
          <a:p>
            <a:pPr lvl="0">
              <a:buFont typeface="Arial" pitchFamily="34" charset="0"/>
              <a:buChar char="•"/>
            </a:pPr>
            <a:r>
              <a:rPr lang="en-AU" sz="1200" kern="1200" dirty="0" smtClean="0">
                <a:solidFill>
                  <a:schemeClr val="tx1"/>
                </a:solidFill>
                <a:latin typeface="+mn-lt"/>
                <a:ea typeface="+mn-ea"/>
                <a:cs typeface="+mn-cs"/>
              </a:rPr>
              <a:t> Determine whether existing policies and procedures need changing to better meet identified needs, wants and preferences of the guests on the basis of very recent feedback and/or observations</a:t>
            </a:r>
          </a:p>
          <a:p>
            <a:pPr lvl="0">
              <a:buFont typeface="Arial" pitchFamily="34" charset="0"/>
              <a:buChar char="•"/>
            </a:pPr>
            <a:r>
              <a:rPr lang="en-AU" sz="1200" kern="1200" dirty="0" smtClean="0">
                <a:solidFill>
                  <a:schemeClr val="tx1"/>
                </a:solidFill>
                <a:latin typeface="+mn-lt"/>
                <a:ea typeface="+mn-ea"/>
                <a:cs typeface="+mn-cs"/>
              </a:rPr>
              <a:t> Management may elect to include other venue</a:t>
            </a:r>
            <a:r>
              <a:rPr lang="en-AU" sz="1200" kern="1200" baseline="0" dirty="0" smtClean="0">
                <a:solidFill>
                  <a:schemeClr val="tx1"/>
                </a:solidFill>
                <a:latin typeface="+mn-lt"/>
                <a:ea typeface="+mn-ea"/>
                <a:cs typeface="+mn-cs"/>
              </a:rPr>
              <a:t> staff in this debriefing:</a:t>
            </a:r>
          </a:p>
          <a:p>
            <a:pPr lvl="1">
              <a:buFont typeface="Arial" pitchFamily="34" charset="0"/>
              <a:buChar char="•"/>
            </a:pPr>
            <a:r>
              <a:rPr lang="en-AU" sz="1200" kern="1200" dirty="0" smtClean="0">
                <a:solidFill>
                  <a:schemeClr val="tx1"/>
                </a:solidFill>
                <a:latin typeface="+mn-lt"/>
                <a:ea typeface="+mn-ea"/>
                <a:cs typeface="+mn-cs"/>
              </a:rPr>
              <a:t> Security</a:t>
            </a:r>
          </a:p>
          <a:p>
            <a:pPr lvl="1">
              <a:buFont typeface="Arial" pitchFamily="34" charset="0"/>
              <a:buChar char="•"/>
            </a:pPr>
            <a:r>
              <a:rPr lang="en-AU" sz="1200" kern="1200" dirty="0" smtClean="0">
                <a:solidFill>
                  <a:schemeClr val="tx1"/>
                </a:solidFill>
                <a:latin typeface="+mn-lt"/>
                <a:ea typeface="+mn-ea"/>
                <a:cs typeface="+mn-cs"/>
              </a:rPr>
              <a:t> Food and beverage staff – bar staff, waiters</a:t>
            </a:r>
          </a:p>
          <a:p>
            <a:pPr lvl="1">
              <a:buFont typeface="Arial" pitchFamily="34" charset="0"/>
              <a:buChar char="•"/>
            </a:pPr>
            <a:r>
              <a:rPr lang="en-AU" sz="1200" kern="1200" dirty="0" smtClean="0">
                <a:solidFill>
                  <a:schemeClr val="tx1"/>
                </a:solidFill>
                <a:latin typeface="+mn-lt"/>
                <a:ea typeface="+mn-ea"/>
                <a:cs typeface="+mn-cs"/>
              </a:rPr>
              <a:t> Chefs</a:t>
            </a:r>
          </a:p>
          <a:p>
            <a:pPr lvl="1">
              <a:buFont typeface="Arial" pitchFamily="34" charset="0"/>
              <a:buChar char="•"/>
            </a:pPr>
            <a:r>
              <a:rPr lang="en-AU" sz="1200" kern="1200" dirty="0" smtClean="0">
                <a:solidFill>
                  <a:schemeClr val="tx1"/>
                </a:solidFill>
                <a:latin typeface="+mn-lt"/>
                <a:ea typeface="+mn-ea"/>
                <a:cs typeface="+mn-cs"/>
              </a:rPr>
              <a:t> Room attendants</a:t>
            </a:r>
          </a:p>
          <a:p>
            <a:pPr lvl="1">
              <a:buFont typeface="Arial" pitchFamily="34" charset="0"/>
              <a:buChar char="•"/>
            </a:pPr>
            <a:r>
              <a:rPr lang="en-AU" sz="1200" kern="1200" dirty="0" smtClean="0">
                <a:solidFill>
                  <a:schemeClr val="tx1"/>
                </a:solidFill>
                <a:latin typeface="+mn-lt"/>
                <a:ea typeface="+mn-ea"/>
                <a:cs typeface="+mn-cs"/>
              </a:rPr>
              <a:t> Porters</a:t>
            </a:r>
          </a:p>
          <a:p>
            <a:pPr lvl="1">
              <a:buFont typeface="Arial" pitchFamily="34" charset="0"/>
              <a:buChar char="•"/>
            </a:pPr>
            <a:r>
              <a:rPr lang="en-AU" sz="1200" kern="1200" dirty="0" smtClean="0">
                <a:solidFill>
                  <a:schemeClr val="tx1"/>
                </a:solidFill>
                <a:latin typeface="+mn-lt"/>
                <a:ea typeface="+mn-ea"/>
                <a:cs typeface="+mn-cs"/>
              </a:rPr>
              <a:t> Concierge.</a:t>
            </a:r>
          </a:p>
          <a:p>
            <a:pPr lvl="0">
              <a:buFont typeface="Arial" pitchFamily="34" charset="0"/>
              <a:buNone/>
            </a:pPr>
            <a:endParaRPr lang="en-AU" sz="1200" kern="1200" dirty="0" smtClean="0">
              <a:solidFill>
                <a:schemeClr val="tx1"/>
              </a:solidFill>
              <a:latin typeface="+mn-lt"/>
              <a:ea typeface="+mn-ea"/>
              <a:cs typeface="+mn-cs"/>
            </a:endParaRPr>
          </a:p>
          <a:p>
            <a:pPr lvl="0">
              <a:buFont typeface="Arial" pitchFamily="34" charset="0"/>
              <a:buChar char="•"/>
            </a:pPr>
            <a:endParaRPr lang="en-AU"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AU" sz="1200" kern="1200" dirty="0" smtClean="0">
              <a:solidFill>
                <a:schemeClr val="tx1"/>
              </a:solidFill>
              <a:latin typeface="+mn-lt"/>
              <a:ea typeface="+mn-ea"/>
              <a:cs typeface="+mn-cs"/>
            </a:endParaRP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152</a:t>
            </a:fld>
            <a:endParaRPr lang="en-US" dirty="0"/>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Trainer identifies to trainees the topics that may be discussed when valets debrief with management following a valet-serviced</a:t>
            </a:r>
            <a:r>
              <a:rPr lang="en-US" baseline="0" dirty="0" smtClean="0"/>
              <a:t> guest stay indicating there is no limit to what may be discussed:</a:t>
            </a:r>
          </a:p>
          <a:p>
            <a:pPr lvl="0">
              <a:buFont typeface="Arial" pitchFamily="34" charset="0"/>
              <a:buChar char="•"/>
            </a:pPr>
            <a:r>
              <a:rPr lang="en-AU" sz="1200" kern="1200" dirty="0" smtClean="0">
                <a:solidFill>
                  <a:schemeClr val="tx1"/>
                </a:solidFill>
                <a:latin typeface="+mn-lt"/>
                <a:ea typeface="+mn-ea"/>
                <a:cs typeface="+mn-cs"/>
              </a:rPr>
              <a:t> Complaints addressing:</a:t>
            </a:r>
          </a:p>
          <a:p>
            <a:pPr lvl="1">
              <a:buFont typeface="Arial" pitchFamily="34" charset="0"/>
              <a:buChar char="•"/>
            </a:pPr>
            <a:r>
              <a:rPr lang="en-AU" sz="1200" kern="1200" dirty="0" smtClean="0">
                <a:solidFill>
                  <a:schemeClr val="tx1"/>
                </a:solidFill>
                <a:latin typeface="+mn-lt"/>
                <a:ea typeface="+mn-ea"/>
                <a:cs typeface="+mn-cs"/>
              </a:rPr>
              <a:t> What caused them</a:t>
            </a:r>
          </a:p>
          <a:p>
            <a:pPr lvl="1">
              <a:buFont typeface="Arial" pitchFamily="34" charset="0"/>
              <a:buChar char="•"/>
            </a:pPr>
            <a:r>
              <a:rPr lang="en-AU" sz="1200" kern="1200" dirty="0" smtClean="0">
                <a:solidFill>
                  <a:schemeClr val="tx1"/>
                </a:solidFill>
                <a:latin typeface="+mn-lt"/>
                <a:ea typeface="+mn-ea"/>
                <a:cs typeface="+mn-cs"/>
              </a:rPr>
              <a:t> How they were resolved – if applicable</a:t>
            </a:r>
          </a:p>
          <a:p>
            <a:pPr lvl="1">
              <a:buFont typeface="Arial" pitchFamily="34" charset="0"/>
              <a:buChar char="•"/>
            </a:pPr>
            <a:r>
              <a:rPr lang="en-AU" sz="1200" kern="1200" dirty="0" smtClean="0">
                <a:solidFill>
                  <a:schemeClr val="tx1"/>
                </a:solidFill>
                <a:latin typeface="+mn-lt"/>
                <a:ea typeface="+mn-ea"/>
                <a:cs typeface="+mn-cs"/>
              </a:rPr>
              <a:t> Impact on the guest and their stay</a:t>
            </a:r>
          </a:p>
          <a:p>
            <a:pPr lvl="0">
              <a:buFont typeface="Arial" pitchFamily="34" charset="0"/>
              <a:buChar char="•"/>
            </a:pPr>
            <a:r>
              <a:rPr lang="en-AU" sz="1200" kern="1200" dirty="0" smtClean="0">
                <a:solidFill>
                  <a:schemeClr val="tx1"/>
                </a:solidFill>
                <a:latin typeface="+mn-lt"/>
                <a:ea typeface="+mn-ea"/>
                <a:cs typeface="+mn-cs"/>
              </a:rPr>
              <a:t> Compliments – identifying:</a:t>
            </a:r>
          </a:p>
          <a:p>
            <a:pPr lvl="1">
              <a:buFont typeface="Arial" pitchFamily="34" charset="0"/>
              <a:buChar char="•"/>
            </a:pPr>
            <a:r>
              <a:rPr lang="en-AU" sz="1200" kern="1200" dirty="0" smtClean="0">
                <a:solidFill>
                  <a:schemeClr val="tx1"/>
                </a:solidFill>
                <a:latin typeface="+mn-lt"/>
                <a:ea typeface="+mn-ea"/>
                <a:cs typeface="+mn-cs"/>
              </a:rPr>
              <a:t> The product, service or staff member/s giving rise to same</a:t>
            </a:r>
          </a:p>
          <a:p>
            <a:pPr lvl="1">
              <a:buFont typeface="Arial" pitchFamily="34" charset="0"/>
              <a:buChar char="•"/>
            </a:pPr>
            <a:r>
              <a:rPr lang="en-AU" sz="1200" kern="1200" dirty="0" smtClean="0">
                <a:solidFill>
                  <a:schemeClr val="tx1"/>
                </a:solidFill>
                <a:latin typeface="+mn-lt"/>
                <a:ea typeface="+mn-ea"/>
                <a:cs typeface="+mn-cs"/>
              </a:rPr>
              <a:t> Any action taken to notify relevant persons of the compliment</a:t>
            </a:r>
          </a:p>
          <a:p>
            <a:pPr lvl="0">
              <a:buFont typeface="Arial" pitchFamily="34" charset="0"/>
              <a:buChar char="•"/>
            </a:pPr>
            <a:r>
              <a:rPr lang="en-AU" sz="1200" kern="1200" dirty="0" smtClean="0">
                <a:solidFill>
                  <a:schemeClr val="tx1"/>
                </a:solidFill>
                <a:latin typeface="+mn-lt"/>
                <a:ea typeface="+mn-ea"/>
                <a:cs typeface="+mn-cs"/>
              </a:rPr>
              <a:t> Products and services – identifying issues needing to be addressed regarding the delivery of services and/or the provision of products to guests highlighting:</a:t>
            </a:r>
          </a:p>
          <a:p>
            <a:pPr lvl="1">
              <a:buFont typeface="Arial" pitchFamily="34" charset="0"/>
              <a:buChar char="•"/>
            </a:pPr>
            <a:r>
              <a:rPr lang="en-AU" sz="1200" kern="1200" dirty="0" smtClean="0">
                <a:solidFill>
                  <a:schemeClr val="tx1"/>
                </a:solidFill>
                <a:latin typeface="+mn-lt"/>
                <a:ea typeface="+mn-ea"/>
                <a:cs typeface="+mn-cs"/>
              </a:rPr>
              <a:t> Changes needing to be considered</a:t>
            </a:r>
            <a:r>
              <a:rPr lang="en-AU" sz="1200" kern="1200" baseline="0" dirty="0" smtClean="0">
                <a:solidFill>
                  <a:schemeClr val="tx1"/>
                </a:solidFill>
                <a:latin typeface="+mn-lt"/>
                <a:ea typeface="+mn-ea"/>
                <a:cs typeface="+mn-cs"/>
              </a:rPr>
              <a:t> </a:t>
            </a:r>
            <a:endParaRPr lang="en-AU" sz="1200" kern="1200" dirty="0" smtClean="0">
              <a:solidFill>
                <a:schemeClr val="tx1"/>
              </a:solidFill>
              <a:latin typeface="+mn-lt"/>
              <a:ea typeface="+mn-ea"/>
              <a:cs typeface="+mn-cs"/>
            </a:endParaRPr>
          </a:p>
          <a:p>
            <a:pPr lvl="1">
              <a:buFont typeface="Arial" pitchFamily="34" charset="0"/>
              <a:buChar char="•"/>
            </a:pPr>
            <a:r>
              <a:rPr lang="en-AU" sz="1200" kern="1200" dirty="0" smtClean="0">
                <a:solidFill>
                  <a:schemeClr val="tx1"/>
                </a:solidFill>
                <a:latin typeface="+mn-lt"/>
                <a:ea typeface="+mn-ea"/>
                <a:cs typeface="+mn-cs"/>
              </a:rPr>
              <a:t> Outstanding</a:t>
            </a:r>
            <a:r>
              <a:rPr lang="en-AU" sz="1200" kern="1200" baseline="0" dirty="0" smtClean="0">
                <a:solidFill>
                  <a:schemeClr val="tx1"/>
                </a:solidFill>
                <a:latin typeface="+mn-lt"/>
                <a:ea typeface="+mn-ea"/>
                <a:cs typeface="+mn-cs"/>
              </a:rPr>
              <a:t> or </a:t>
            </a:r>
            <a:r>
              <a:rPr lang="en-AU" sz="1200" kern="1200" dirty="0" smtClean="0">
                <a:solidFill>
                  <a:schemeClr val="tx1"/>
                </a:solidFill>
                <a:latin typeface="+mn-lt"/>
                <a:ea typeface="+mn-ea"/>
                <a:cs typeface="+mn-cs"/>
              </a:rPr>
              <a:t>very good products or instances of service delivery</a:t>
            </a:r>
          </a:p>
          <a:p>
            <a:pPr lvl="1">
              <a:buFont typeface="Arial" pitchFamily="34" charset="0"/>
              <a:buChar char="•"/>
            </a:pPr>
            <a:r>
              <a:rPr lang="en-AU" sz="1200" kern="1200" dirty="0" smtClean="0">
                <a:solidFill>
                  <a:schemeClr val="tx1"/>
                </a:solidFill>
                <a:latin typeface="+mn-lt"/>
                <a:ea typeface="+mn-ea"/>
                <a:cs typeface="+mn-cs"/>
              </a:rPr>
              <a:t> Inappropriate or negative products or instances of service delivery</a:t>
            </a:r>
          </a:p>
          <a:p>
            <a:pPr lvl="0">
              <a:buFont typeface="Arial" pitchFamily="34" charset="0"/>
              <a:buChar char="•"/>
            </a:pPr>
            <a:r>
              <a:rPr lang="en-AU" sz="1200" kern="1200" dirty="0" smtClean="0">
                <a:solidFill>
                  <a:schemeClr val="tx1"/>
                </a:solidFill>
                <a:latin typeface="+mn-lt"/>
                <a:ea typeface="+mn-ea"/>
                <a:cs typeface="+mn-cs"/>
              </a:rPr>
              <a:t> Suggestions – as they apply to:</a:t>
            </a:r>
          </a:p>
          <a:p>
            <a:pPr lvl="1">
              <a:buFont typeface="Arial" pitchFamily="34" charset="0"/>
              <a:buChar char="•"/>
            </a:pPr>
            <a:r>
              <a:rPr lang="en-AU" sz="1200" kern="1200" dirty="0" smtClean="0">
                <a:solidFill>
                  <a:schemeClr val="tx1"/>
                </a:solidFill>
                <a:latin typeface="+mn-lt"/>
                <a:ea typeface="+mn-ea"/>
                <a:cs typeface="+mn-cs"/>
              </a:rPr>
              <a:t> Recommendations for revisions to existing protocols.</a:t>
            </a:r>
            <a:r>
              <a:rPr lang="en-AU" sz="1200" kern="1200" baseline="0" dirty="0" smtClean="0">
                <a:solidFill>
                  <a:schemeClr val="tx1"/>
                </a:solidFill>
                <a:latin typeface="+mn-lt"/>
                <a:ea typeface="+mn-ea"/>
                <a:cs typeface="+mn-cs"/>
              </a:rPr>
              <a:t> T</a:t>
            </a:r>
            <a:r>
              <a:rPr lang="en-AU" sz="1200" kern="1200" dirty="0" smtClean="0">
                <a:solidFill>
                  <a:schemeClr val="tx1"/>
                </a:solidFill>
                <a:latin typeface="+mn-lt"/>
                <a:ea typeface="+mn-ea"/>
                <a:cs typeface="+mn-cs"/>
              </a:rPr>
              <a:t>his can apply to all aspects of a guest’s stay including:</a:t>
            </a:r>
          </a:p>
          <a:p>
            <a:pPr lvl="2">
              <a:buFont typeface="Arial" pitchFamily="34" charset="0"/>
              <a:buChar char="•"/>
            </a:pPr>
            <a:r>
              <a:rPr lang="en-AU" sz="1200" kern="1200" dirty="0" smtClean="0">
                <a:solidFill>
                  <a:schemeClr val="tx1"/>
                </a:solidFill>
                <a:latin typeface="+mn-lt"/>
                <a:ea typeface="+mn-ea"/>
                <a:cs typeface="+mn-cs"/>
              </a:rPr>
              <a:t> Pre-arrival activities</a:t>
            </a:r>
          </a:p>
          <a:p>
            <a:pPr lvl="2">
              <a:buFont typeface="Arial" pitchFamily="34" charset="0"/>
              <a:buChar char="•"/>
            </a:pPr>
            <a:r>
              <a:rPr lang="en-AU" sz="1200" kern="1200" dirty="0" smtClean="0">
                <a:solidFill>
                  <a:schemeClr val="tx1"/>
                </a:solidFill>
                <a:latin typeface="+mn-lt"/>
                <a:ea typeface="+mn-ea"/>
                <a:cs typeface="+mn-cs"/>
              </a:rPr>
              <a:t> Registration and check-in</a:t>
            </a:r>
          </a:p>
          <a:p>
            <a:pPr lvl="2">
              <a:buFont typeface="Arial" pitchFamily="34" charset="0"/>
              <a:buChar char="•"/>
            </a:pPr>
            <a:r>
              <a:rPr lang="en-AU" sz="1200" kern="1200" dirty="0" smtClean="0">
                <a:solidFill>
                  <a:schemeClr val="tx1"/>
                </a:solidFill>
                <a:latin typeface="+mn-lt"/>
                <a:ea typeface="+mn-ea"/>
                <a:cs typeface="+mn-cs"/>
              </a:rPr>
              <a:t> Delivery of services</a:t>
            </a:r>
          </a:p>
          <a:p>
            <a:pPr lvl="2">
              <a:buFont typeface="Arial" pitchFamily="34" charset="0"/>
              <a:buChar char="•"/>
            </a:pPr>
            <a:r>
              <a:rPr lang="en-AU" sz="1200" kern="1200" dirty="0" smtClean="0">
                <a:solidFill>
                  <a:schemeClr val="tx1"/>
                </a:solidFill>
                <a:latin typeface="+mn-lt"/>
                <a:ea typeface="+mn-ea"/>
                <a:cs typeface="+mn-cs"/>
              </a:rPr>
              <a:t> Contact with and use of external providers</a:t>
            </a:r>
          </a:p>
          <a:p>
            <a:pPr lvl="2">
              <a:buFont typeface="Arial" pitchFamily="34" charset="0"/>
              <a:buChar char="•"/>
            </a:pPr>
            <a:r>
              <a:rPr lang="en-AU" sz="1200" kern="1200" dirty="0" smtClean="0">
                <a:solidFill>
                  <a:schemeClr val="tx1"/>
                </a:solidFill>
                <a:latin typeface="+mn-lt"/>
                <a:ea typeface="+mn-ea"/>
                <a:cs typeface="+mn-cs"/>
              </a:rPr>
              <a:t> Account presentation and settlement</a:t>
            </a:r>
          </a:p>
          <a:p>
            <a:pPr lvl="2">
              <a:buFont typeface="Arial" pitchFamily="34" charset="0"/>
              <a:buChar char="•"/>
            </a:pPr>
            <a:r>
              <a:rPr lang="en-AU" sz="1200" kern="1200" dirty="0" smtClean="0">
                <a:solidFill>
                  <a:schemeClr val="tx1"/>
                </a:solidFill>
                <a:latin typeface="+mn-lt"/>
                <a:ea typeface="+mn-ea"/>
                <a:cs typeface="+mn-cs"/>
              </a:rPr>
              <a:t> Pre-departure and on-departure activities</a:t>
            </a:r>
          </a:p>
          <a:p>
            <a:pPr lvl="1">
              <a:buFont typeface="Arial" pitchFamily="34" charset="0"/>
              <a:buChar char="•"/>
            </a:pPr>
            <a:r>
              <a:rPr lang="en-AU" sz="1200" kern="1200" dirty="0" smtClean="0">
                <a:solidFill>
                  <a:schemeClr val="tx1"/>
                </a:solidFill>
                <a:latin typeface="+mn-lt"/>
                <a:ea typeface="+mn-ea"/>
                <a:cs typeface="+mn-cs"/>
              </a:rPr>
              <a:t> Recommendations for additions to products, services and facilities available to guests</a:t>
            </a:r>
          </a:p>
          <a:p>
            <a:pPr lvl="1">
              <a:buFont typeface="Arial" pitchFamily="34" charset="0"/>
              <a:buChar char="•"/>
            </a:pPr>
            <a:r>
              <a:rPr lang="en-AU" sz="1200" kern="1200" dirty="0" smtClean="0">
                <a:solidFill>
                  <a:schemeClr val="tx1"/>
                </a:solidFill>
                <a:latin typeface="+mn-lt"/>
                <a:ea typeface="+mn-ea"/>
                <a:cs typeface="+mn-cs"/>
              </a:rPr>
              <a:t> Identification of emerging niche markets based on feedback from the guest and personal observation, so the venue can capitalise on new opportunities.</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153</a:t>
            </a:fld>
            <a:endParaRPr lang="en-US" dirty="0"/>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kern="1200" baseline="0" dirty="0" smtClean="0">
                <a:solidFill>
                  <a:schemeClr val="tx1"/>
                </a:solidFill>
                <a:latin typeface="+mn-lt"/>
                <a:ea typeface="+mn-ea"/>
                <a:cs typeface="+mn-cs"/>
              </a:rPr>
              <a:t>Trainer provides a recap of the Element asking questions to check trainee understanding and responding to questions from trainees, as required.</a:t>
            </a:r>
            <a:endParaRPr lang="en-US" dirty="0" smtClean="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154</a:t>
            </a:fld>
            <a:endParaRPr lang="en-US" dirty="0"/>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kern="1200" baseline="0" dirty="0" smtClean="0">
                <a:solidFill>
                  <a:schemeClr val="tx1"/>
                </a:solidFill>
                <a:latin typeface="+mn-lt"/>
                <a:ea typeface="+mn-ea"/>
                <a:cs typeface="+mn-cs"/>
              </a:rPr>
              <a:t>Trainer provides a recap of the Element asking questions to check trainee understanding and responding to questions from trainees, as required.</a:t>
            </a:r>
            <a:endParaRPr lang="en-US" dirty="0" smtClean="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155</a:t>
            </a:fld>
            <a:endParaRPr lang="en-US" dirty="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kern="1200" baseline="0" dirty="0" smtClean="0">
                <a:solidFill>
                  <a:schemeClr val="tx1"/>
                </a:solidFill>
                <a:latin typeface="+mn-lt"/>
                <a:ea typeface="+mn-ea"/>
                <a:cs typeface="+mn-cs"/>
              </a:rPr>
              <a:t>Trainer provides a recap of the Element asking questions to check trainee understanding and responding to questions from trainees, as required.</a:t>
            </a:r>
            <a:endParaRPr lang="en-US" dirty="0" smtClean="0"/>
          </a:p>
          <a:p>
            <a:pPr>
              <a:buFont typeface="Arial" pitchFamily="34" charset="0"/>
              <a:buNone/>
            </a:pPr>
            <a:endParaRPr lang="en-US"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kern="1200" baseline="0" dirty="0" smtClean="0">
                <a:solidFill>
                  <a:schemeClr val="tx1"/>
                </a:solidFill>
                <a:latin typeface="+mn-lt"/>
                <a:ea typeface="+mn-ea"/>
                <a:cs typeface="+mn-cs"/>
              </a:rPr>
              <a:t>Trainer thanks trainees for their attention and encourages them to apply course content as required in their workplace activities.</a:t>
            </a:r>
            <a:endParaRPr lang="en-US" dirty="0" smtClean="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156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Trainer indicates the interactions in the workplace a valet may have indicating the valet may:</a:t>
            </a:r>
          </a:p>
          <a:p>
            <a:pPr lvl="0">
              <a:buFont typeface="Arial" pitchFamily="34" charset="0"/>
              <a:buChar char="•"/>
            </a:pPr>
            <a:r>
              <a:rPr lang="en-AU" sz="1200" kern="1200" dirty="0" smtClean="0">
                <a:solidFill>
                  <a:schemeClr val="tx1"/>
                </a:solidFill>
                <a:latin typeface="+mn-lt"/>
                <a:ea typeface="+mn-ea"/>
                <a:cs typeface="+mn-cs"/>
              </a:rPr>
              <a:t> Liaise with Sales and Marketing </a:t>
            </a:r>
            <a:r>
              <a:rPr lang="en-AU" sz="1200" kern="1200" dirty="0" err="1" smtClean="0">
                <a:solidFill>
                  <a:schemeClr val="tx1"/>
                </a:solidFill>
                <a:latin typeface="+mn-lt"/>
                <a:ea typeface="+mn-ea"/>
                <a:cs typeface="+mn-cs"/>
              </a:rPr>
              <a:t>cocerning</a:t>
            </a:r>
            <a:r>
              <a:rPr lang="en-AU" sz="1200" kern="1200" dirty="0" smtClean="0">
                <a:solidFill>
                  <a:schemeClr val="tx1"/>
                </a:solidFill>
                <a:latin typeface="+mn-lt"/>
                <a:ea typeface="+mn-ea"/>
                <a:cs typeface="+mn-cs"/>
              </a:rPr>
              <a:t> VIP guests arriving, and to advise them of needs, wants and preferences of VIPs</a:t>
            </a:r>
          </a:p>
          <a:p>
            <a:pPr lvl="0">
              <a:buFont typeface="Arial" pitchFamily="34" charset="0"/>
              <a:buChar char="•"/>
            </a:pPr>
            <a:r>
              <a:rPr lang="en-AU" sz="1200" kern="1200" dirty="0" smtClean="0">
                <a:solidFill>
                  <a:schemeClr val="tx1"/>
                </a:solidFill>
                <a:latin typeface="+mn-lt"/>
                <a:ea typeface="+mn-ea"/>
                <a:cs typeface="+mn-cs"/>
              </a:rPr>
              <a:t> Liaise with Front Office and Concierge to deliver products and services as required by the guest/s</a:t>
            </a:r>
          </a:p>
          <a:p>
            <a:pPr lvl="0">
              <a:buFont typeface="Arial" pitchFamily="34" charset="0"/>
              <a:buChar char="•"/>
            </a:pPr>
            <a:r>
              <a:rPr lang="en-AU" sz="1200" kern="1200" dirty="0" smtClean="0">
                <a:solidFill>
                  <a:schemeClr val="tx1"/>
                </a:solidFill>
                <a:latin typeface="+mn-lt"/>
                <a:ea typeface="+mn-ea"/>
                <a:cs typeface="+mn-cs"/>
              </a:rPr>
              <a:t> Liaise with Food and Beverage, Kitchen and Function/Banquet departments to ensure special food, drink, catering and event needs are provided for </a:t>
            </a:r>
          </a:p>
          <a:p>
            <a:pPr lvl="0">
              <a:buFont typeface="Arial" pitchFamily="34" charset="0"/>
              <a:buChar char="•"/>
            </a:pPr>
            <a:r>
              <a:rPr lang="en-AU" sz="1200" kern="1200" dirty="0" smtClean="0">
                <a:solidFill>
                  <a:schemeClr val="tx1"/>
                </a:solidFill>
                <a:latin typeface="+mn-lt"/>
                <a:ea typeface="+mn-ea"/>
                <a:cs typeface="+mn-cs"/>
              </a:rPr>
              <a:t> Be involved in middle-level management meetings to:</a:t>
            </a:r>
          </a:p>
          <a:p>
            <a:pPr lvl="1">
              <a:buFont typeface="Arial" pitchFamily="34" charset="0"/>
              <a:buChar char="•"/>
            </a:pPr>
            <a:r>
              <a:rPr lang="en-AU" sz="1200" kern="1200" dirty="0" smtClean="0">
                <a:solidFill>
                  <a:schemeClr val="tx1"/>
                </a:solidFill>
                <a:latin typeface="+mn-lt"/>
                <a:ea typeface="+mn-ea"/>
                <a:cs typeface="+mn-cs"/>
              </a:rPr>
              <a:t> Enable the identified needs, wants and preferences of VIP guests to be met</a:t>
            </a:r>
          </a:p>
          <a:p>
            <a:pPr lvl="1">
              <a:buFont typeface="Arial" pitchFamily="34" charset="0"/>
              <a:buChar char="•"/>
            </a:pPr>
            <a:r>
              <a:rPr lang="en-AU" sz="1200" kern="1200" dirty="0" smtClean="0">
                <a:solidFill>
                  <a:schemeClr val="tx1"/>
                </a:solidFill>
                <a:latin typeface="+mn-lt"/>
                <a:ea typeface="+mn-ea"/>
                <a:cs typeface="+mn-cs"/>
              </a:rPr>
              <a:t> Discuss and initiate required security protocols for certain guests</a:t>
            </a:r>
          </a:p>
          <a:p>
            <a:pPr lvl="1">
              <a:buFont typeface="Arial" pitchFamily="34" charset="0"/>
              <a:buChar char="•"/>
            </a:pPr>
            <a:r>
              <a:rPr lang="en-AU" sz="1200" kern="1200" dirty="0" smtClean="0">
                <a:solidFill>
                  <a:schemeClr val="tx1"/>
                </a:solidFill>
                <a:latin typeface="+mn-lt"/>
                <a:ea typeface="+mn-ea"/>
                <a:cs typeface="+mn-cs"/>
              </a:rPr>
              <a:t> Facilitate venue-wide organisational and operational arrangements to support a VIP stay.</a:t>
            </a:r>
          </a:p>
          <a:p>
            <a:pPr>
              <a:buFont typeface="Arial" pitchFamily="34" charset="0"/>
              <a:buNone/>
            </a:pPr>
            <a:endParaRPr lang="en-US" dirty="0" smtClean="0"/>
          </a:p>
          <a:p>
            <a:pPr>
              <a:buFont typeface="Arial" pitchFamily="34" charset="0"/>
              <a:buNone/>
            </a:pPr>
            <a:r>
              <a:rPr lang="en-US" b="1" dirty="0" smtClean="0"/>
              <a:t>Class Activity – Guest Speaker</a:t>
            </a:r>
          </a:p>
          <a:p>
            <a:pPr>
              <a:buFont typeface="Arial" pitchFamily="34" charset="0"/>
              <a:buNone/>
            </a:pPr>
            <a:r>
              <a:rPr lang="en-US" b="0" dirty="0" smtClean="0"/>
              <a:t>Trainer arranges for a venue Manager to attend and talk to trainees about:</a:t>
            </a:r>
          </a:p>
          <a:p>
            <a:pPr>
              <a:buFont typeface="Arial" pitchFamily="34" charset="0"/>
              <a:buChar char="•"/>
            </a:pPr>
            <a:r>
              <a:rPr lang="en-US" b="0" dirty="0" smtClean="0"/>
              <a:t> The role of valet</a:t>
            </a:r>
          </a:p>
          <a:p>
            <a:pPr>
              <a:buFont typeface="Arial" pitchFamily="34" charset="0"/>
              <a:buChar char="•"/>
            </a:pPr>
            <a:r>
              <a:rPr lang="en-US" b="0" dirty="0" smtClean="0"/>
              <a:t> Duties of a valet</a:t>
            </a:r>
          </a:p>
          <a:p>
            <a:pPr>
              <a:buFont typeface="Arial" pitchFamily="34" charset="0"/>
              <a:buChar char="•"/>
            </a:pPr>
            <a:r>
              <a:rPr lang="en-US" b="0" dirty="0" smtClean="0"/>
              <a:t> Their expectations about the work of a valet</a:t>
            </a:r>
          </a:p>
          <a:p>
            <a:pPr>
              <a:buFont typeface="Arial" pitchFamily="34" charset="0"/>
              <a:buChar char="•"/>
            </a:pPr>
            <a:r>
              <a:rPr lang="en-US" b="0" dirty="0" smtClean="0"/>
              <a:t> Guests who use valet services</a:t>
            </a:r>
          </a:p>
          <a:p>
            <a:pPr>
              <a:buFont typeface="Arial" pitchFamily="34" charset="0"/>
              <a:buChar char="•"/>
            </a:pPr>
            <a:r>
              <a:rPr lang="en-US" b="0" dirty="0" smtClean="0"/>
              <a:t> Anecdotes involving</a:t>
            </a:r>
            <a:r>
              <a:rPr lang="en-US" b="0" baseline="0" dirty="0" smtClean="0"/>
              <a:t> valets</a:t>
            </a:r>
          </a:p>
          <a:p>
            <a:pPr>
              <a:buFont typeface="Arial" pitchFamily="34" charset="0"/>
              <a:buChar char="•"/>
            </a:pPr>
            <a:r>
              <a:rPr lang="en-US" b="0" baseline="0" dirty="0" smtClean="0"/>
              <a:t> House rules regarding what valets can and cannot do, including their scope of authority</a:t>
            </a:r>
          </a:p>
          <a:p>
            <a:pPr>
              <a:buFont typeface="Arial" pitchFamily="34" charset="0"/>
              <a:buChar char="•"/>
            </a:pPr>
            <a:r>
              <a:rPr lang="en-US" b="0" baseline="0" dirty="0" smtClean="0"/>
              <a:t> Venue policies and procedures applying to valets/with which valets must comply</a:t>
            </a:r>
          </a:p>
          <a:p>
            <a:pPr>
              <a:buFont typeface="Arial" pitchFamily="34" charset="0"/>
              <a:buChar char="•"/>
            </a:pPr>
            <a:r>
              <a:rPr lang="en-US" b="0" baseline="0" dirty="0" smtClean="0"/>
              <a:t> Training of valets in-house</a:t>
            </a:r>
          </a:p>
          <a:p>
            <a:pPr>
              <a:buFont typeface="Arial" pitchFamily="34" charset="0"/>
              <a:buChar char="•"/>
            </a:pPr>
            <a:r>
              <a:rPr lang="en-US" b="0" baseline="0" dirty="0" smtClean="0"/>
              <a:t> Charges made for use of valets by guests.</a:t>
            </a:r>
            <a:endParaRPr lang="en-US" b="0" dirty="0" smtClean="0"/>
          </a:p>
          <a:p>
            <a:pPr>
              <a:buFont typeface="Arial" pitchFamily="34" charset="0"/>
              <a:buChar char="•"/>
            </a:pPr>
            <a:endParaRPr lang="en-US" b="0" dirty="0" smtClean="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Trainer presents to trainees possible employment options for valets in venues:</a:t>
            </a:r>
          </a:p>
          <a:p>
            <a:pPr lvl="0">
              <a:buFont typeface="Arial" pitchFamily="34" charset="0"/>
              <a:buChar char="•"/>
            </a:pPr>
            <a:r>
              <a:rPr lang="en-AU" sz="1200" kern="1200" dirty="0" smtClean="0">
                <a:solidFill>
                  <a:schemeClr val="tx1"/>
                </a:solidFill>
                <a:latin typeface="+mn-lt"/>
                <a:ea typeface="+mn-ea"/>
                <a:cs typeface="+mn-cs"/>
              </a:rPr>
              <a:t> Full-time valet.</a:t>
            </a:r>
            <a:r>
              <a:rPr lang="en-AU" sz="1200" kern="1200" baseline="0" dirty="0" smtClean="0">
                <a:solidFill>
                  <a:schemeClr val="tx1"/>
                </a:solidFill>
                <a:latin typeface="+mn-lt"/>
                <a:ea typeface="+mn-ea"/>
                <a:cs typeface="+mn-cs"/>
              </a:rPr>
              <a:t> T</a:t>
            </a:r>
            <a:r>
              <a:rPr lang="en-AU" sz="1200" kern="1200" dirty="0" smtClean="0">
                <a:solidFill>
                  <a:schemeClr val="tx1"/>
                </a:solidFill>
                <a:latin typeface="+mn-lt"/>
                <a:ea typeface="+mn-ea"/>
                <a:cs typeface="+mn-cs"/>
              </a:rPr>
              <a:t>his is not common except at 5-star and 6-star facilities because</a:t>
            </a:r>
            <a:r>
              <a:rPr lang="en-AU" sz="1200" kern="1200" baseline="0" dirty="0" smtClean="0">
                <a:solidFill>
                  <a:schemeClr val="tx1"/>
                </a:solidFill>
                <a:latin typeface="+mn-lt"/>
                <a:ea typeface="+mn-ea"/>
                <a:cs typeface="+mn-cs"/>
              </a:rPr>
              <a:t> </a:t>
            </a:r>
            <a:r>
              <a:rPr lang="en-AU" sz="1200" kern="1200" dirty="0" smtClean="0">
                <a:solidFill>
                  <a:schemeClr val="tx1"/>
                </a:solidFill>
                <a:latin typeface="+mn-lt"/>
                <a:ea typeface="+mn-ea"/>
                <a:cs typeface="+mn-cs"/>
              </a:rPr>
              <a:t>generally speaking</a:t>
            </a:r>
            <a:r>
              <a:rPr lang="en-AU" sz="1200" kern="1200" baseline="0" dirty="0" smtClean="0">
                <a:solidFill>
                  <a:schemeClr val="tx1"/>
                </a:solidFill>
                <a:latin typeface="+mn-lt"/>
                <a:ea typeface="+mn-ea"/>
                <a:cs typeface="+mn-cs"/>
              </a:rPr>
              <a:t> </a:t>
            </a:r>
            <a:r>
              <a:rPr lang="en-AU" sz="1200" kern="1200" dirty="0" smtClean="0">
                <a:solidFill>
                  <a:schemeClr val="tx1"/>
                </a:solidFill>
                <a:latin typeface="+mn-lt"/>
                <a:ea typeface="+mn-ea"/>
                <a:cs typeface="+mn-cs"/>
              </a:rPr>
              <a:t>there is insufficient work to warrant their employment on a permanent ongoing basis</a:t>
            </a:r>
          </a:p>
          <a:p>
            <a:pPr lvl="0">
              <a:buFont typeface="Arial" pitchFamily="34" charset="0"/>
              <a:buChar char="•"/>
            </a:pPr>
            <a:r>
              <a:rPr lang="en-AU" sz="1200" kern="1200" dirty="0" smtClean="0">
                <a:solidFill>
                  <a:schemeClr val="tx1"/>
                </a:solidFill>
                <a:latin typeface="+mn-lt"/>
                <a:ea typeface="+mn-ea"/>
                <a:cs typeface="+mn-cs"/>
              </a:rPr>
              <a:t> Part-time valet – this is relatively common. The person works as a valet when required, and performs another role</a:t>
            </a:r>
            <a:r>
              <a:rPr lang="en-AU" sz="1200" kern="1200" baseline="0" dirty="0" smtClean="0">
                <a:solidFill>
                  <a:schemeClr val="tx1"/>
                </a:solidFill>
                <a:latin typeface="+mn-lt"/>
                <a:ea typeface="+mn-ea"/>
                <a:cs typeface="+mn-cs"/>
              </a:rPr>
              <a:t> </a:t>
            </a:r>
            <a:r>
              <a:rPr lang="en-AU" sz="1200" kern="1200" dirty="0" smtClean="0">
                <a:solidFill>
                  <a:schemeClr val="tx1"/>
                </a:solidFill>
                <a:latin typeface="+mn-lt"/>
                <a:ea typeface="+mn-ea"/>
                <a:cs typeface="+mn-cs"/>
              </a:rPr>
              <a:t>such as Room Service attendant, Porter</a:t>
            </a:r>
            <a:r>
              <a:rPr lang="en-AU" sz="1200" kern="1200" baseline="0" dirty="0" smtClean="0">
                <a:solidFill>
                  <a:schemeClr val="tx1"/>
                </a:solidFill>
                <a:latin typeface="+mn-lt"/>
                <a:ea typeface="+mn-ea"/>
                <a:cs typeface="+mn-cs"/>
              </a:rPr>
              <a:t> or </a:t>
            </a:r>
            <a:r>
              <a:rPr lang="en-AU" sz="1200" kern="1200" dirty="0" smtClean="0">
                <a:solidFill>
                  <a:schemeClr val="tx1"/>
                </a:solidFill>
                <a:latin typeface="+mn-lt"/>
                <a:ea typeface="+mn-ea"/>
                <a:cs typeface="+mn-cs"/>
              </a:rPr>
              <a:t>Laundry attendant within the venue when there is no demand for a valet. Wages per hour are usually higher for a valet than for other lower-level duties</a:t>
            </a:r>
          </a:p>
          <a:p>
            <a:pPr lvl="0">
              <a:buFont typeface="Arial" pitchFamily="34" charset="0"/>
              <a:buChar char="•"/>
            </a:pPr>
            <a:r>
              <a:rPr lang="en-AU" sz="1200" kern="1200" dirty="0" smtClean="0">
                <a:solidFill>
                  <a:schemeClr val="tx1"/>
                </a:solidFill>
                <a:latin typeface="+mn-lt"/>
                <a:ea typeface="+mn-ea"/>
                <a:cs typeface="+mn-cs"/>
              </a:rPr>
              <a:t> Casual – the venue hires valets as required, paying them on an hourly basis, choosing employees from a known pool of professionals</a:t>
            </a:r>
          </a:p>
          <a:p>
            <a:pPr lvl="0">
              <a:buFont typeface="Arial" pitchFamily="34" charset="0"/>
              <a:buChar char="•"/>
            </a:pPr>
            <a:r>
              <a:rPr lang="en-AU" sz="1200" kern="1200" dirty="0" smtClean="0">
                <a:solidFill>
                  <a:schemeClr val="tx1"/>
                </a:solidFill>
                <a:latin typeface="+mn-lt"/>
                <a:ea typeface="+mn-ea"/>
                <a:cs typeface="+mn-cs"/>
              </a:rPr>
              <a:t> Outsourcing – where the services of an external provider specialising in the provision of hospitality professionals is used. This option is gaining in popularity amongst employers where such a service is locally available.</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kern="1200" dirty="0" smtClean="0">
                <a:solidFill>
                  <a:schemeClr val="tx1"/>
                </a:solidFill>
                <a:latin typeface="+mn-lt"/>
                <a:ea typeface="+mn-ea"/>
                <a:cs typeface="+mn-cs"/>
              </a:rPr>
              <a:t>Trainer explains to trainees the work performed by a valet requires them to possess high-level technical/operational skills and a unique set of personal characteristics such as:</a:t>
            </a:r>
          </a:p>
          <a:p>
            <a:r>
              <a:rPr lang="en-AU" sz="1200" b="1" i="1" kern="1200" dirty="0" smtClean="0">
                <a:solidFill>
                  <a:schemeClr val="tx1"/>
                </a:solidFill>
                <a:latin typeface="+mn-lt"/>
                <a:ea typeface="+mn-ea"/>
                <a:cs typeface="+mn-cs"/>
              </a:rPr>
              <a:t>Tact and diplomacy</a:t>
            </a:r>
          </a:p>
          <a:p>
            <a:pPr>
              <a:buFont typeface="Arial" pitchFamily="34" charset="0"/>
              <a:buChar char="•"/>
            </a:pPr>
            <a:r>
              <a:rPr lang="en-AU" sz="1200" b="0" kern="1200" dirty="0" smtClean="0">
                <a:solidFill>
                  <a:schemeClr val="tx1"/>
                </a:solidFill>
                <a:latin typeface="+mn-lt"/>
                <a:ea typeface="+mn-ea"/>
                <a:cs typeface="+mn-cs"/>
              </a:rPr>
              <a:t> Tact may be seen as the ability to know when to say something and when not to say something. It also means being able to say what needs to be said without giving offence, without making people feel uncomfortable or ignorant. </a:t>
            </a:r>
            <a:endParaRPr lang="en-AU" sz="1200" b="1" kern="1200" dirty="0" smtClean="0">
              <a:solidFill>
                <a:schemeClr val="tx1"/>
              </a:solidFill>
              <a:latin typeface="+mn-lt"/>
              <a:ea typeface="+mn-ea"/>
              <a:cs typeface="+mn-cs"/>
            </a:endParaRPr>
          </a:p>
          <a:p>
            <a:pPr>
              <a:buFont typeface="Arial" pitchFamily="34" charset="0"/>
              <a:buChar char="•"/>
            </a:pPr>
            <a:r>
              <a:rPr lang="en-AU" sz="1200" b="0" kern="1200" dirty="0" smtClean="0">
                <a:solidFill>
                  <a:schemeClr val="tx1"/>
                </a:solidFill>
                <a:latin typeface="+mn-lt"/>
                <a:ea typeface="+mn-ea"/>
                <a:cs typeface="+mn-cs"/>
              </a:rPr>
              <a:t> Diplomacy is the skill of applying tact to situations so the outcome is beneficial to the valet and their guest. The two terms ‘tact’ and ‘diplomacy’ are commonly used together.</a:t>
            </a:r>
            <a:endParaRPr lang="en-AU" sz="1200" b="1" kern="1200" dirty="0" smtClean="0">
              <a:solidFill>
                <a:schemeClr val="tx1"/>
              </a:solidFill>
              <a:latin typeface="+mn-lt"/>
              <a:ea typeface="+mn-ea"/>
              <a:cs typeface="+mn-cs"/>
            </a:endParaRPr>
          </a:p>
          <a:p>
            <a:pPr>
              <a:buFont typeface="Arial" pitchFamily="34" charset="0"/>
              <a:buChar char="•"/>
            </a:pPr>
            <a:r>
              <a:rPr lang="en-AU" sz="1200" b="0" kern="1200" dirty="0" smtClean="0">
                <a:solidFill>
                  <a:schemeClr val="tx1"/>
                </a:solidFill>
                <a:latin typeface="+mn-lt"/>
                <a:ea typeface="+mn-ea"/>
                <a:cs typeface="+mn-cs"/>
              </a:rPr>
              <a:t> A person who is effective with tact is said to be ‘tactful’.</a:t>
            </a:r>
            <a:endParaRPr lang="en-AU" sz="1200" b="1" kern="1200" dirty="0" smtClean="0">
              <a:solidFill>
                <a:schemeClr val="tx1"/>
              </a:solidFill>
              <a:latin typeface="+mn-lt"/>
              <a:ea typeface="+mn-ea"/>
              <a:cs typeface="+mn-cs"/>
            </a:endParaRPr>
          </a:p>
          <a:p>
            <a:pPr>
              <a:buFont typeface="Arial" pitchFamily="34" charset="0"/>
              <a:buChar char="•"/>
            </a:pPr>
            <a:r>
              <a:rPr lang="en-AU" sz="1200" b="0" kern="1200" dirty="0" smtClean="0">
                <a:solidFill>
                  <a:schemeClr val="tx1"/>
                </a:solidFill>
                <a:latin typeface="+mn-lt"/>
                <a:ea typeface="+mn-ea"/>
                <a:cs typeface="+mn-cs"/>
              </a:rPr>
              <a:t> A person who applies tact very well is regarded as being ‘diplomatic’.</a:t>
            </a:r>
            <a:endParaRPr lang="en-AU" sz="1200" b="1" kern="1200" dirty="0" smtClean="0">
              <a:solidFill>
                <a:schemeClr val="tx1"/>
              </a:solidFill>
              <a:latin typeface="+mn-lt"/>
              <a:ea typeface="+mn-ea"/>
              <a:cs typeface="+mn-cs"/>
            </a:endParaRPr>
          </a:p>
          <a:p>
            <a:r>
              <a:rPr lang="en-AU" sz="1200" b="1" i="1" kern="1200" dirty="0" smtClean="0">
                <a:solidFill>
                  <a:schemeClr val="tx1"/>
                </a:solidFill>
                <a:latin typeface="+mn-lt"/>
                <a:ea typeface="+mn-ea"/>
                <a:cs typeface="+mn-cs"/>
              </a:rPr>
              <a:t>Discretion</a:t>
            </a:r>
          </a:p>
          <a:p>
            <a:pPr>
              <a:buFont typeface="Arial" pitchFamily="34" charset="0"/>
              <a:buChar char="•"/>
            </a:pPr>
            <a:r>
              <a:rPr lang="en-AU" sz="1200" b="0" kern="1200" dirty="0" smtClean="0">
                <a:solidFill>
                  <a:schemeClr val="tx1"/>
                </a:solidFill>
                <a:latin typeface="+mn-lt"/>
                <a:ea typeface="+mn-ea"/>
                <a:cs typeface="+mn-cs"/>
              </a:rPr>
              <a:t> Exercising discretion means being discrete. In practice this means demonstrating the ability to judge when to ignore something the guest may have said or done – or forgot to say or do.</a:t>
            </a:r>
            <a:endParaRPr lang="en-AU" sz="1200" b="1" kern="1200" dirty="0" smtClean="0">
              <a:solidFill>
                <a:schemeClr val="tx1"/>
              </a:solidFill>
              <a:latin typeface="+mn-lt"/>
              <a:ea typeface="+mn-ea"/>
              <a:cs typeface="+mn-cs"/>
            </a:endParaRPr>
          </a:p>
          <a:p>
            <a:pPr>
              <a:buFont typeface="Arial" pitchFamily="34" charset="0"/>
              <a:buChar char="•"/>
            </a:pPr>
            <a:r>
              <a:rPr lang="en-AU" sz="1200" b="0" kern="1200" dirty="0" smtClean="0">
                <a:solidFill>
                  <a:schemeClr val="tx1"/>
                </a:solidFill>
                <a:latin typeface="+mn-lt"/>
                <a:ea typeface="+mn-ea"/>
                <a:cs typeface="+mn-cs"/>
              </a:rPr>
              <a:t> Central to being discrete is: </a:t>
            </a:r>
            <a:endParaRPr lang="en-AU" sz="1200" b="1" kern="1200" dirty="0" smtClean="0">
              <a:solidFill>
                <a:schemeClr val="tx1"/>
              </a:solidFill>
              <a:latin typeface="+mn-lt"/>
              <a:ea typeface="+mn-ea"/>
              <a:cs typeface="+mn-cs"/>
            </a:endParaRPr>
          </a:p>
          <a:p>
            <a:pPr lvl="1">
              <a:buFont typeface="Arial" pitchFamily="34" charset="0"/>
              <a:buChar char="•"/>
            </a:pPr>
            <a:r>
              <a:rPr lang="en-AU" sz="1200" kern="1200" dirty="0" smtClean="0">
                <a:solidFill>
                  <a:schemeClr val="tx1"/>
                </a:solidFill>
                <a:latin typeface="+mn-lt"/>
                <a:ea typeface="+mn-ea"/>
                <a:cs typeface="+mn-cs"/>
              </a:rPr>
              <a:t> The action of ‘turning a blind eye’</a:t>
            </a:r>
          </a:p>
          <a:p>
            <a:pPr lvl="1">
              <a:buFont typeface="Arial" pitchFamily="34" charset="0"/>
              <a:buChar char="•"/>
            </a:pPr>
            <a:r>
              <a:rPr lang="en-AU" sz="1200" kern="1200" dirty="0" smtClean="0">
                <a:solidFill>
                  <a:schemeClr val="tx1"/>
                </a:solidFill>
                <a:latin typeface="+mn-lt"/>
                <a:ea typeface="+mn-ea"/>
                <a:cs typeface="+mn-cs"/>
              </a:rPr>
              <a:t> Not mentioning the event to the guest or to anyone else.</a:t>
            </a:r>
          </a:p>
          <a:p>
            <a:r>
              <a:rPr lang="en-AU" sz="1200" b="1" i="1" kern="1200" dirty="0" smtClean="0">
                <a:solidFill>
                  <a:schemeClr val="tx1"/>
                </a:solidFill>
                <a:latin typeface="+mn-lt"/>
                <a:ea typeface="+mn-ea"/>
                <a:cs typeface="+mn-cs"/>
              </a:rPr>
              <a:t>Etiquette</a:t>
            </a:r>
            <a:endParaRPr lang="en-AU" sz="1200" i="1" kern="1200" dirty="0" smtClean="0">
              <a:solidFill>
                <a:schemeClr val="tx1"/>
              </a:solidFill>
              <a:latin typeface="+mn-lt"/>
              <a:ea typeface="+mn-ea"/>
              <a:cs typeface="+mn-cs"/>
            </a:endParaRPr>
          </a:p>
          <a:p>
            <a:pPr>
              <a:buFont typeface="Arial" pitchFamily="34" charset="0"/>
              <a:buChar char="•"/>
            </a:pPr>
            <a:r>
              <a:rPr lang="en-AU" sz="1200" kern="1200" dirty="0" smtClean="0">
                <a:solidFill>
                  <a:schemeClr val="tx1"/>
                </a:solidFill>
                <a:latin typeface="+mn-lt"/>
                <a:ea typeface="+mn-ea"/>
                <a:cs typeface="+mn-cs"/>
              </a:rPr>
              <a:t> Etiquette refers to knowledge about social convention across a range of issues such as:</a:t>
            </a:r>
          </a:p>
          <a:p>
            <a:pPr lvl="1">
              <a:buFont typeface="Arial" pitchFamily="34" charset="0"/>
              <a:buChar char="•"/>
            </a:pPr>
            <a:r>
              <a:rPr lang="en-AU" sz="1200" kern="1200" dirty="0" smtClean="0">
                <a:solidFill>
                  <a:schemeClr val="tx1"/>
                </a:solidFill>
                <a:latin typeface="+mn-lt"/>
                <a:ea typeface="+mn-ea"/>
                <a:cs typeface="+mn-cs"/>
              </a:rPr>
              <a:t> The different forms of address to be used when talking to dignitaries</a:t>
            </a:r>
          </a:p>
          <a:p>
            <a:pPr lvl="1">
              <a:buFont typeface="Arial" pitchFamily="34" charset="0"/>
              <a:buChar char="•"/>
            </a:pPr>
            <a:r>
              <a:rPr lang="en-AU" sz="1200" kern="1200" dirty="0" smtClean="0">
                <a:solidFill>
                  <a:schemeClr val="tx1"/>
                </a:solidFill>
                <a:latin typeface="+mn-lt"/>
                <a:ea typeface="+mn-ea"/>
                <a:cs typeface="+mn-cs"/>
              </a:rPr>
              <a:t> The correct piece of cutlery to use when setting a table for a meal</a:t>
            </a:r>
          </a:p>
          <a:p>
            <a:pPr lvl="1">
              <a:buFont typeface="Arial" pitchFamily="34" charset="0"/>
              <a:buChar char="•"/>
            </a:pPr>
            <a:r>
              <a:rPr lang="en-AU" sz="1200" kern="1200" dirty="0" smtClean="0">
                <a:solidFill>
                  <a:schemeClr val="tx1"/>
                </a:solidFill>
                <a:latin typeface="+mn-lt"/>
                <a:ea typeface="+mn-ea"/>
                <a:cs typeface="+mn-cs"/>
              </a:rPr>
              <a:t> Action to take to make others feel ‘at ease’.</a:t>
            </a:r>
          </a:p>
          <a:p>
            <a:pPr>
              <a:buFont typeface="Arial" pitchFamily="34" charset="0"/>
              <a:buChar char="•"/>
            </a:pPr>
            <a:r>
              <a:rPr lang="en-AU" sz="1200" kern="1200" dirty="0" smtClean="0">
                <a:solidFill>
                  <a:schemeClr val="tx1"/>
                </a:solidFill>
                <a:latin typeface="+mn-lt"/>
                <a:ea typeface="+mn-ea"/>
                <a:cs typeface="+mn-cs"/>
              </a:rPr>
              <a:t> Etiquette can be described as good manners, decorum and propriety.</a:t>
            </a:r>
            <a:r>
              <a:rPr lang="en-AU" sz="1200" kern="1200" baseline="0" dirty="0" smtClean="0">
                <a:solidFill>
                  <a:schemeClr val="tx1"/>
                </a:solidFill>
                <a:latin typeface="+mn-lt"/>
                <a:ea typeface="+mn-ea"/>
                <a:cs typeface="+mn-cs"/>
              </a:rPr>
              <a:t> I</a:t>
            </a:r>
            <a:r>
              <a:rPr lang="en-AU" sz="1200" kern="1200" dirty="0" smtClean="0">
                <a:solidFill>
                  <a:schemeClr val="tx1"/>
                </a:solidFill>
                <a:latin typeface="+mn-lt"/>
                <a:ea typeface="+mn-ea"/>
                <a:cs typeface="+mn-cs"/>
              </a:rPr>
              <a:t>t is the set of customary rules for behaviour in polite society.</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AU" sz="1200" kern="1200" dirty="0" smtClean="0">
              <a:solidFill>
                <a:schemeClr val="tx1"/>
              </a:solidFill>
              <a:latin typeface="+mn-lt"/>
              <a:ea typeface="+mn-ea"/>
              <a:cs typeface="+mn-cs"/>
            </a:endParaRP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Trainer continues to present to trainees the personal characteristics required by a valet:</a:t>
            </a:r>
          </a:p>
          <a:p>
            <a:r>
              <a:rPr lang="en-AU" sz="1200" b="1" i="1" kern="1200" dirty="0" smtClean="0">
                <a:solidFill>
                  <a:schemeClr val="tx1"/>
                </a:solidFill>
                <a:latin typeface="+mn-lt"/>
                <a:ea typeface="+mn-ea"/>
                <a:cs typeface="+mn-cs"/>
              </a:rPr>
              <a:t>Good manners </a:t>
            </a:r>
            <a:endParaRPr lang="en-AU" sz="1200" i="1" kern="1200" dirty="0" smtClean="0">
              <a:solidFill>
                <a:schemeClr val="tx1"/>
              </a:solidFill>
              <a:latin typeface="+mn-lt"/>
              <a:ea typeface="+mn-ea"/>
              <a:cs typeface="+mn-cs"/>
            </a:endParaRPr>
          </a:p>
          <a:p>
            <a:pPr>
              <a:buFont typeface="Arial" pitchFamily="34" charset="0"/>
              <a:buChar char="•"/>
            </a:pPr>
            <a:r>
              <a:rPr lang="en-AU" sz="1200" kern="1200" dirty="0" smtClean="0">
                <a:solidFill>
                  <a:schemeClr val="tx1"/>
                </a:solidFill>
                <a:latin typeface="+mn-lt"/>
                <a:ea typeface="+mn-ea"/>
                <a:cs typeface="+mn-cs"/>
              </a:rPr>
              <a:t> Good manners and etiquette go together but they are not the same thing. Manners relates to:</a:t>
            </a:r>
          </a:p>
          <a:p>
            <a:pPr lvl="1">
              <a:buFont typeface="Arial" pitchFamily="34" charset="0"/>
              <a:buChar char="•"/>
            </a:pPr>
            <a:r>
              <a:rPr lang="en-AU" sz="1200" kern="1200" dirty="0" smtClean="0">
                <a:solidFill>
                  <a:schemeClr val="tx1"/>
                </a:solidFill>
                <a:latin typeface="+mn-lt"/>
                <a:ea typeface="+mn-ea"/>
                <a:cs typeface="+mn-cs"/>
              </a:rPr>
              <a:t> Showing respect for others</a:t>
            </a:r>
          </a:p>
          <a:p>
            <a:pPr lvl="1">
              <a:buFont typeface="Arial" pitchFamily="34" charset="0"/>
              <a:buChar char="•"/>
            </a:pPr>
            <a:r>
              <a:rPr lang="en-AU" sz="1200" kern="1200" dirty="0" smtClean="0">
                <a:solidFill>
                  <a:schemeClr val="tx1"/>
                </a:solidFill>
                <a:latin typeface="+mn-lt"/>
                <a:ea typeface="+mn-ea"/>
                <a:cs typeface="+mn-cs"/>
              </a:rPr>
              <a:t> Demonstrating politeness </a:t>
            </a:r>
          </a:p>
          <a:p>
            <a:pPr lvl="1">
              <a:buFont typeface="Arial" pitchFamily="34" charset="0"/>
              <a:buChar char="•"/>
            </a:pPr>
            <a:r>
              <a:rPr lang="en-AU" sz="1200" kern="1200" dirty="0" smtClean="0">
                <a:solidFill>
                  <a:schemeClr val="tx1"/>
                </a:solidFill>
                <a:latin typeface="+mn-lt"/>
                <a:ea typeface="+mn-ea"/>
                <a:cs typeface="+mn-cs"/>
              </a:rPr>
              <a:t> Being refined and appropriate in all situations</a:t>
            </a:r>
          </a:p>
          <a:p>
            <a:pPr>
              <a:buFont typeface="Arial" pitchFamily="34" charset="0"/>
              <a:buChar char="•"/>
            </a:pPr>
            <a:r>
              <a:rPr lang="en-AU" sz="1200" kern="1200" dirty="0" smtClean="0">
                <a:solidFill>
                  <a:schemeClr val="tx1"/>
                </a:solidFill>
                <a:latin typeface="+mn-lt"/>
                <a:ea typeface="+mn-ea"/>
                <a:cs typeface="+mn-cs"/>
              </a:rPr>
              <a:t> In practice it means:</a:t>
            </a:r>
          </a:p>
          <a:p>
            <a:pPr lvl="1">
              <a:buFont typeface="Arial" pitchFamily="34" charset="0"/>
              <a:buChar char="•"/>
            </a:pPr>
            <a:r>
              <a:rPr lang="en-AU" sz="1200" kern="1200" dirty="0" smtClean="0">
                <a:solidFill>
                  <a:schemeClr val="tx1"/>
                </a:solidFill>
                <a:latin typeface="+mn-lt"/>
                <a:ea typeface="+mn-ea"/>
                <a:cs typeface="+mn-cs"/>
              </a:rPr>
              <a:t> Knowing when to talk and when to be quiet</a:t>
            </a:r>
          </a:p>
          <a:p>
            <a:pPr lvl="1">
              <a:buFont typeface="Arial" pitchFamily="34" charset="0"/>
              <a:buChar char="•"/>
            </a:pPr>
            <a:r>
              <a:rPr lang="en-AU" sz="1200" kern="1200" dirty="0" smtClean="0">
                <a:solidFill>
                  <a:schemeClr val="tx1"/>
                </a:solidFill>
                <a:latin typeface="+mn-lt"/>
                <a:ea typeface="+mn-ea"/>
                <a:cs typeface="+mn-cs"/>
              </a:rPr>
              <a:t> Giving way to guests</a:t>
            </a:r>
          </a:p>
          <a:p>
            <a:pPr lvl="1">
              <a:buFont typeface="Arial" pitchFamily="34" charset="0"/>
              <a:buChar char="•"/>
            </a:pPr>
            <a:r>
              <a:rPr lang="en-AU" sz="1200" kern="1200" dirty="0" smtClean="0">
                <a:solidFill>
                  <a:schemeClr val="tx1"/>
                </a:solidFill>
                <a:latin typeface="+mn-lt"/>
                <a:ea typeface="+mn-ea"/>
                <a:cs typeface="+mn-cs"/>
              </a:rPr>
              <a:t> Remaining a respectful distance from guests in terms of </a:t>
            </a:r>
            <a:r>
              <a:rPr lang="en-AU" sz="1200" i="1" kern="1200" dirty="0" smtClean="0">
                <a:solidFill>
                  <a:schemeClr val="tx1"/>
                </a:solidFill>
                <a:latin typeface="+mn-lt"/>
                <a:ea typeface="+mn-ea"/>
                <a:cs typeface="+mn-cs"/>
              </a:rPr>
              <a:t>physical</a:t>
            </a:r>
            <a:r>
              <a:rPr lang="en-AU" sz="1200" kern="1200" dirty="0" smtClean="0">
                <a:solidFill>
                  <a:schemeClr val="tx1"/>
                </a:solidFill>
                <a:latin typeface="+mn-lt"/>
                <a:ea typeface="+mn-ea"/>
                <a:cs typeface="+mn-cs"/>
              </a:rPr>
              <a:t> distance and personal connection.</a:t>
            </a:r>
          </a:p>
          <a:p>
            <a:r>
              <a:rPr lang="en-AU" sz="1200" b="1" i="1" kern="1200" dirty="0" smtClean="0">
                <a:solidFill>
                  <a:schemeClr val="tx1"/>
                </a:solidFill>
                <a:latin typeface="+mn-lt"/>
                <a:ea typeface="+mn-ea"/>
                <a:cs typeface="+mn-cs"/>
              </a:rPr>
              <a:t>Politeness</a:t>
            </a:r>
            <a:endParaRPr lang="en-AU" sz="1200" i="1" kern="1200" dirty="0" smtClean="0">
              <a:solidFill>
                <a:schemeClr val="tx1"/>
              </a:solidFill>
              <a:latin typeface="+mn-lt"/>
              <a:ea typeface="+mn-ea"/>
              <a:cs typeface="+mn-cs"/>
            </a:endParaRPr>
          </a:p>
          <a:p>
            <a:pPr>
              <a:buFont typeface="Arial" pitchFamily="34" charset="0"/>
              <a:buChar char="•"/>
            </a:pPr>
            <a:r>
              <a:rPr lang="en-AU" sz="1200" kern="1200" dirty="0" smtClean="0">
                <a:solidFill>
                  <a:schemeClr val="tx1"/>
                </a:solidFill>
                <a:latin typeface="+mn-lt"/>
                <a:ea typeface="+mn-ea"/>
                <a:cs typeface="+mn-cs"/>
              </a:rPr>
              <a:t> Being polite means applying necessary etiquette and good manners. It is closely aligned with showing respect, making people feel at ease and creating an appropriate and refined atmosphere for the guest and their associates</a:t>
            </a:r>
          </a:p>
          <a:p>
            <a:pPr>
              <a:buFont typeface="Arial" pitchFamily="34" charset="0"/>
              <a:buChar char="•"/>
            </a:pPr>
            <a:r>
              <a:rPr lang="en-AU" sz="1200" kern="1200" dirty="0" smtClean="0">
                <a:solidFill>
                  <a:schemeClr val="tx1"/>
                </a:solidFill>
                <a:latin typeface="+mn-lt"/>
                <a:ea typeface="+mn-ea"/>
                <a:cs typeface="+mn-cs"/>
              </a:rPr>
              <a:t> In practice it means:</a:t>
            </a:r>
          </a:p>
          <a:p>
            <a:pPr lvl="1">
              <a:buFont typeface="Arial" pitchFamily="34" charset="0"/>
              <a:buChar char="•"/>
            </a:pPr>
            <a:r>
              <a:rPr lang="en-AU" sz="1200" kern="1200" dirty="0" smtClean="0">
                <a:solidFill>
                  <a:schemeClr val="tx1"/>
                </a:solidFill>
                <a:latin typeface="+mn-lt"/>
                <a:ea typeface="+mn-ea"/>
                <a:cs typeface="+mn-cs"/>
              </a:rPr>
              <a:t> Asking for permission to undertake tasks</a:t>
            </a:r>
          </a:p>
          <a:p>
            <a:pPr lvl="1">
              <a:buFont typeface="Arial" pitchFamily="34" charset="0"/>
              <a:buChar char="•"/>
            </a:pPr>
            <a:r>
              <a:rPr lang="en-AU" sz="1200" kern="1200" dirty="0" smtClean="0">
                <a:solidFill>
                  <a:schemeClr val="tx1"/>
                </a:solidFill>
                <a:latin typeface="+mn-lt"/>
                <a:ea typeface="+mn-ea"/>
                <a:cs typeface="+mn-cs"/>
              </a:rPr>
              <a:t> Saying ‘please’ and ‘thank you’</a:t>
            </a:r>
          </a:p>
          <a:p>
            <a:pPr lvl="1">
              <a:buFont typeface="Arial" pitchFamily="34" charset="0"/>
              <a:buChar char="•"/>
            </a:pPr>
            <a:r>
              <a:rPr lang="en-AU" sz="1200" kern="1200" dirty="0" smtClean="0">
                <a:solidFill>
                  <a:schemeClr val="tx1"/>
                </a:solidFill>
                <a:latin typeface="+mn-lt"/>
                <a:ea typeface="+mn-ea"/>
                <a:cs typeface="+mn-cs"/>
              </a:rPr>
              <a:t> Knowing when to withdraw and leave guests alone and when to maintain a presence.</a:t>
            </a:r>
          </a:p>
          <a:p>
            <a:r>
              <a:rPr lang="en-AU" sz="1200" b="1" i="1" kern="1200" dirty="0" smtClean="0">
                <a:solidFill>
                  <a:schemeClr val="tx1"/>
                </a:solidFill>
                <a:latin typeface="+mn-lt"/>
                <a:ea typeface="+mn-ea"/>
                <a:cs typeface="+mn-cs"/>
              </a:rPr>
              <a:t>Civility</a:t>
            </a:r>
            <a:endParaRPr lang="en-AU" sz="1200" i="1" kern="1200" dirty="0" smtClean="0">
              <a:solidFill>
                <a:schemeClr val="tx1"/>
              </a:solidFill>
              <a:latin typeface="+mn-lt"/>
              <a:ea typeface="+mn-ea"/>
              <a:cs typeface="+mn-cs"/>
            </a:endParaRPr>
          </a:p>
          <a:p>
            <a:pPr>
              <a:buFont typeface="Arial" pitchFamily="34" charset="0"/>
              <a:buChar char="•"/>
            </a:pPr>
            <a:r>
              <a:rPr lang="en-AU" sz="1200" kern="1200" dirty="0" smtClean="0">
                <a:solidFill>
                  <a:schemeClr val="tx1"/>
                </a:solidFill>
                <a:latin typeface="+mn-lt"/>
                <a:ea typeface="+mn-ea"/>
                <a:cs typeface="+mn-cs"/>
              </a:rPr>
              <a:t> Civility means acting in a civil manner</a:t>
            </a:r>
          </a:p>
          <a:p>
            <a:pPr>
              <a:buFont typeface="Arial" pitchFamily="34" charset="0"/>
              <a:buChar char="•"/>
            </a:pPr>
            <a:r>
              <a:rPr lang="en-AU" sz="1200" kern="1200" dirty="0" smtClean="0">
                <a:solidFill>
                  <a:schemeClr val="tx1"/>
                </a:solidFill>
                <a:latin typeface="+mn-lt"/>
                <a:ea typeface="+mn-ea"/>
                <a:cs typeface="+mn-cs"/>
              </a:rPr>
              <a:t> Civility is closely linked to manners and means avoiding anything that could be construed as rude, disrespectful or intended to give distress or cause offence</a:t>
            </a:r>
          </a:p>
          <a:p>
            <a:pPr>
              <a:buFont typeface="Arial" pitchFamily="34" charset="0"/>
              <a:buChar char="•"/>
            </a:pPr>
            <a:r>
              <a:rPr lang="en-AU" sz="1200" kern="1200" dirty="0" smtClean="0">
                <a:solidFill>
                  <a:schemeClr val="tx1"/>
                </a:solidFill>
                <a:latin typeface="+mn-lt"/>
                <a:ea typeface="+mn-ea"/>
                <a:cs typeface="+mn-cs"/>
              </a:rPr>
              <a:t> It may embrace adhering to a ‘Code of Conduct’ imposed by the venue in regard to treatment of guests and others.</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baseline="0" dirty="0" smtClean="0">
                <a:solidFill>
                  <a:schemeClr val="tx1"/>
                </a:solidFill>
                <a:latin typeface="+mn-lt"/>
                <a:ea typeface="+mn-ea"/>
                <a:cs typeface="+mn-cs"/>
              </a:rPr>
              <a:t>Trainer advises trainees this Unit comprises four Elements, as listed on the slide explaining:</a:t>
            </a:r>
          </a:p>
          <a:p>
            <a:r>
              <a:rPr lang="en-AU" sz="1200" kern="1200" baseline="0" dirty="0" smtClean="0">
                <a:solidFill>
                  <a:schemeClr val="tx1"/>
                </a:solidFill>
                <a:latin typeface="+mn-lt"/>
                <a:ea typeface="+mn-ea"/>
                <a:cs typeface="+mn-cs"/>
              </a:rPr>
              <a:t>• Each Element comprises a number of Performance Criteria which will be identified throughout the class and explained in detail</a:t>
            </a:r>
          </a:p>
          <a:p>
            <a:r>
              <a:rPr lang="en-AU" sz="1200" kern="1200" baseline="0" dirty="0" smtClean="0">
                <a:solidFill>
                  <a:schemeClr val="tx1"/>
                </a:solidFill>
                <a:latin typeface="+mn-lt"/>
                <a:ea typeface="+mn-ea"/>
                <a:cs typeface="+mn-cs"/>
              </a:rPr>
              <a:t>• Trainees can obtain more detail from their Trainee Manual</a:t>
            </a:r>
          </a:p>
          <a:p>
            <a:r>
              <a:rPr lang="en-AU" sz="1200" kern="1200" baseline="0" dirty="0" smtClean="0">
                <a:solidFill>
                  <a:schemeClr val="tx1"/>
                </a:solidFill>
                <a:latin typeface="+mn-lt"/>
                <a:ea typeface="+mn-ea"/>
                <a:cs typeface="+mn-cs"/>
              </a:rPr>
              <a:t>• At times the course presents advice and information about various protocols but where their workplace requirements differ to what is presented, the workplace practices and standards, as well as policies and procedures must be observed.</a:t>
            </a:r>
            <a:endParaRPr lang="en-US" dirty="0" smtClean="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Trainer continues to present to trainees the personal characteristics required by a valet:</a:t>
            </a:r>
          </a:p>
          <a:p>
            <a:r>
              <a:rPr lang="en-AU" sz="1200" b="1" i="1" kern="1200" dirty="0" smtClean="0">
                <a:solidFill>
                  <a:schemeClr val="tx1"/>
                </a:solidFill>
                <a:latin typeface="+mn-lt"/>
                <a:ea typeface="+mn-ea"/>
                <a:cs typeface="+mn-cs"/>
              </a:rPr>
              <a:t>Honesty</a:t>
            </a:r>
            <a:endParaRPr lang="en-AU" sz="1200" i="1" kern="1200" dirty="0" smtClean="0">
              <a:solidFill>
                <a:schemeClr val="tx1"/>
              </a:solidFill>
              <a:latin typeface="+mn-lt"/>
              <a:ea typeface="+mn-ea"/>
              <a:cs typeface="+mn-cs"/>
            </a:endParaRPr>
          </a:p>
          <a:p>
            <a:pPr>
              <a:buFont typeface="Arial" pitchFamily="34" charset="0"/>
              <a:buChar char="•"/>
            </a:pPr>
            <a:r>
              <a:rPr lang="en-AU" sz="1200" kern="1200" dirty="0" smtClean="0">
                <a:solidFill>
                  <a:schemeClr val="tx1"/>
                </a:solidFill>
                <a:latin typeface="+mn-lt"/>
                <a:ea typeface="+mn-ea"/>
                <a:cs typeface="+mn-cs"/>
              </a:rPr>
              <a:t> This is a basic requirement for all staff</a:t>
            </a:r>
          </a:p>
          <a:p>
            <a:pPr>
              <a:buFont typeface="Arial" pitchFamily="34" charset="0"/>
              <a:buChar char="•"/>
            </a:pPr>
            <a:r>
              <a:rPr lang="en-AU" sz="1200" kern="1200" dirty="0" smtClean="0">
                <a:solidFill>
                  <a:schemeClr val="tx1"/>
                </a:solidFill>
                <a:latin typeface="+mn-lt"/>
                <a:ea typeface="+mn-ea"/>
                <a:cs typeface="+mn-cs"/>
              </a:rPr>
              <a:t> Later slides will provide more information on ‘honesty’ as it applies to valets.</a:t>
            </a:r>
          </a:p>
          <a:p>
            <a:r>
              <a:rPr lang="en-AU" sz="1200" b="1" i="1" kern="1200" dirty="0" smtClean="0">
                <a:solidFill>
                  <a:schemeClr val="tx1"/>
                </a:solidFill>
                <a:latin typeface="+mn-lt"/>
                <a:ea typeface="+mn-ea"/>
                <a:cs typeface="+mn-cs"/>
              </a:rPr>
              <a:t>Dedication</a:t>
            </a:r>
            <a:endParaRPr lang="en-AU" sz="1200" i="1" kern="1200" dirty="0" smtClean="0">
              <a:solidFill>
                <a:schemeClr val="tx1"/>
              </a:solidFill>
              <a:latin typeface="+mn-lt"/>
              <a:ea typeface="+mn-ea"/>
              <a:cs typeface="+mn-cs"/>
            </a:endParaRPr>
          </a:p>
          <a:p>
            <a:pPr>
              <a:buFont typeface="Arial" pitchFamily="34" charset="0"/>
              <a:buChar char="•"/>
            </a:pPr>
            <a:r>
              <a:rPr lang="en-AU" sz="1200" kern="1200" dirty="0" smtClean="0">
                <a:solidFill>
                  <a:schemeClr val="tx1"/>
                </a:solidFill>
                <a:latin typeface="+mn-lt"/>
                <a:ea typeface="+mn-ea"/>
                <a:cs typeface="+mn-cs"/>
              </a:rPr>
              <a:t> Dedication means being committed to your job and the guests and showing enthusiasm about what needs to be done.</a:t>
            </a:r>
          </a:p>
          <a:p>
            <a:pPr>
              <a:buFont typeface="Arial" pitchFamily="34" charset="0"/>
              <a:buChar char="•"/>
            </a:pPr>
            <a:r>
              <a:rPr lang="en-AU" sz="1200" kern="1200" dirty="0" smtClean="0">
                <a:solidFill>
                  <a:schemeClr val="tx1"/>
                </a:solidFill>
                <a:latin typeface="+mn-lt"/>
                <a:ea typeface="+mn-ea"/>
                <a:cs typeface="+mn-cs"/>
              </a:rPr>
              <a:t> As a valet trainees may sometimes find themselves in a position where being dedicated to a guest means they cannot be dedicated to what the venue requires them to do.  These situations require them to use personal judgement about what to do. When making a decision about who or what takes priority in these situations, they should consider the following:</a:t>
            </a:r>
          </a:p>
          <a:p>
            <a:pPr lvl="1">
              <a:buFont typeface="Arial" pitchFamily="34" charset="0"/>
              <a:buChar char="•"/>
            </a:pPr>
            <a:r>
              <a:rPr lang="en-AU" sz="1200" kern="1200" dirty="0" smtClean="0">
                <a:solidFill>
                  <a:schemeClr val="tx1"/>
                </a:solidFill>
                <a:latin typeface="+mn-lt"/>
                <a:ea typeface="+mn-ea"/>
                <a:cs typeface="+mn-cs"/>
              </a:rPr>
              <a:t> Always use common sense to assist in deciding what to do</a:t>
            </a:r>
          </a:p>
          <a:p>
            <a:pPr lvl="1">
              <a:buFont typeface="Arial" pitchFamily="34" charset="0"/>
              <a:buChar char="•"/>
            </a:pPr>
            <a:r>
              <a:rPr lang="en-AU" sz="1200" kern="1200" dirty="0" smtClean="0">
                <a:solidFill>
                  <a:schemeClr val="tx1"/>
                </a:solidFill>
                <a:latin typeface="+mn-lt"/>
                <a:ea typeface="+mn-ea"/>
                <a:cs typeface="+mn-cs"/>
              </a:rPr>
              <a:t> Never do anything that is illegal or which places you in danger</a:t>
            </a:r>
          </a:p>
          <a:p>
            <a:pPr lvl="1">
              <a:buFont typeface="Arial" pitchFamily="34" charset="0"/>
              <a:buChar char="•"/>
            </a:pPr>
            <a:r>
              <a:rPr lang="en-AU" sz="1200" kern="1200" dirty="0" smtClean="0">
                <a:solidFill>
                  <a:schemeClr val="tx1"/>
                </a:solidFill>
                <a:latin typeface="+mn-lt"/>
                <a:ea typeface="+mn-ea"/>
                <a:cs typeface="+mn-cs"/>
              </a:rPr>
              <a:t> Be prepared (if time allows) to seek guidance and counsel from more experienced and senior staff.</a:t>
            </a:r>
          </a:p>
          <a:p>
            <a:r>
              <a:rPr lang="en-AU" sz="1200" b="1" i="1" kern="1200" dirty="0" smtClean="0">
                <a:solidFill>
                  <a:schemeClr val="tx1"/>
                </a:solidFill>
                <a:latin typeface="+mn-lt"/>
                <a:ea typeface="+mn-ea"/>
                <a:cs typeface="+mn-cs"/>
              </a:rPr>
              <a:t>Willingness to be of genuine service</a:t>
            </a:r>
            <a:endParaRPr lang="en-AU" sz="1200" i="1" kern="1200" dirty="0" smtClean="0">
              <a:solidFill>
                <a:schemeClr val="tx1"/>
              </a:solidFill>
              <a:latin typeface="+mn-lt"/>
              <a:ea typeface="+mn-ea"/>
              <a:cs typeface="+mn-cs"/>
            </a:endParaRPr>
          </a:p>
          <a:p>
            <a:pPr>
              <a:buFont typeface="Arial" pitchFamily="34" charset="0"/>
              <a:buChar char="•"/>
            </a:pPr>
            <a:r>
              <a:rPr lang="en-AU" sz="1200" kern="1200" dirty="0" smtClean="0">
                <a:solidFill>
                  <a:schemeClr val="tx1"/>
                </a:solidFill>
                <a:latin typeface="+mn-lt"/>
                <a:ea typeface="+mn-ea"/>
                <a:cs typeface="+mn-cs"/>
              </a:rPr>
              <a:t> All venue staff should be willing to provide genuine service to all guests but nowhere is this more important than with valets.</a:t>
            </a:r>
          </a:p>
          <a:p>
            <a:pPr>
              <a:buFont typeface="Arial" pitchFamily="34" charset="0"/>
              <a:buChar char="•"/>
            </a:pPr>
            <a:r>
              <a:rPr lang="en-AU" sz="1200" kern="1200" dirty="0" smtClean="0">
                <a:solidFill>
                  <a:schemeClr val="tx1"/>
                </a:solidFill>
                <a:latin typeface="+mn-lt"/>
                <a:ea typeface="+mn-ea"/>
                <a:cs typeface="+mn-cs"/>
              </a:rPr>
              <a:t> Demonstrating willingness to be of genuine service means not only ‘doing the right thing’ but doing it with the right attitude. For a valet, a willingness to be of genuine service is critical because:</a:t>
            </a:r>
          </a:p>
          <a:p>
            <a:pPr lvl="1">
              <a:buFont typeface="Arial" pitchFamily="34" charset="0"/>
              <a:buChar char="•"/>
            </a:pPr>
            <a:r>
              <a:rPr lang="en-AU" sz="1200" kern="1200" dirty="0" smtClean="0">
                <a:solidFill>
                  <a:schemeClr val="tx1"/>
                </a:solidFill>
                <a:latin typeface="+mn-lt"/>
                <a:ea typeface="+mn-ea"/>
                <a:cs typeface="+mn-cs"/>
              </a:rPr>
              <a:t> They spend comparatively more time with guests than any other staff member.</a:t>
            </a:r>
            <a:r>
              <a:rPr lang="en-AU" sz="1200" kern="1200" baseline="0" dirty="0" smtClean="0">
                <a:solidFill>
                  <a:schemeClr val="tx1"/>
                </a:solidFill>
                <a:latin typeface="+mn-lt"/>
                <a:ea typeface="+mn-ea"/>
                <a:cs typeface="+mn-cs"/>
              </a:rPr>
              <a:t> V</a:t>
            </a:r>
            <a:r>
              <a:rPr lang="en-AU" sz="1200" kern="1200" dirty="0" smtClean="0">
                <a:solidFill>
                  <a:schemeClr val="tx1"/>
                </a:solidFill>
                <a:latin typeface="+mn-lt"/>
                <a:ea typeface="+mn-ea"/>
                <a:cs typeface="+mn-cs"/>
              </a:rPr>
              <a:t>alets are with their guests on a day-to-day basis and sometimes for many hours at a time</a:t>
            </a:r>
          </a:p>
          <a:p>
            <a:pPr lvl="1">
              <a:buFont typeface="Arial" pitchFamily="34" charset="0"/>
              <a:buChar char="•"/>
            </a:pPr>
            <a:r>
              <a:rPr lang="en-AU" sz="1200" kern="1200" dirty="0" smtClean="0">
                <a:solidFill>
                  <a:schemeClr val="tx1"/>
                </a:solidFill>
                <a:latin typeface="+mn-lt"/>
                <a:ea typeface="+mn-ea"/>
                <a:cs typeface="+mn-cs"/>
              </a:rPr>
              <a:t> Guests rely on valets to a greater extent than they rely on all/most other staff.</a:t>
            </a:r>
            <a:r>
              <a:rPr lang="en-AU" sz="1200" kern="1200" baseline="0" dirty="0" smtClean="0">
                <a:solidFill>
                  <a:schemeClr val="tx1"/>
                </a:solidFill>
                <a:latin typeface="+mn-lt"/>
                <a:ea typeface="+mn-ea"/>
                <a:cs typeface="+mn-cs"/>
              </a:rPr>
              <a:t> V</a:t>
            </a:r>
            <a:r>
              <a:rPr lang="en-AU" sz="1200" kern="1200" dirty="0" smtClean="0">
                <a:solidFill>
                  <a:schemeClr val="tx1"/>
                </a:solidFill>
                <a:latin typeface="+mn-lt"/>
                <a:ea typeface="+mn-ea"/>
                <a:cs typeface="+mn-cs"/>
              </a:rPr>
              <a:t>alets are expected to undertake many duties on behalf of the guest that reflect the guest’s standing, image and reputation</a:t>
            </a:r>
          </a:p>
          <a:p>
            <a:pPr lvl="1">
              <a:buFont typeface="Arial" pitchFamily="34" charset="0"/>
              <a:buChar char="•"/>
            </a:pPr>
            <a:r>
              <a:rPr lang="en-AU" sz="1200" kern="1200" dirty="0" smtClean="0">
                <a:solidFill>
                  <a:schemeClr val="tx1"/>
                </a:solidFill>
                <a:latin typeface="+mn-lt"/>
                <a:ea typeface="+mn-ea"/>
                <a:cs typeface="+mn-cs"/>
              </a:rPr>
              <a:t> Guests</a:t>
            </a:r>
            <a:r>
              <a:rPr lang="en-AU" sz="1200" kern="1200" baseline="0" dirty="0" smtClean="0">
                <a:solidFill>
                  <a:schemeClr val="tx1"/>
                </a:solidFill>
                <a:latin typeface="+mn-lt"/>
                <a:ea typeface="+mn-ea"/>
                <a:cs typeface="+mn-cs"/>
              </a:rPr>
              <a:t> may </a:t>
            </a:r>
            <a:r>
              <a:rPr lang="en-AU" sz="1200" kern="1200" dirty="0" smtClean="0">
                <a:solidFill>
                  <a:schemeClr val="tx1"/>
                </a:solidFill>
                <a:latin typeface="+mn-lt"/>
                <a:ea typeface="+mn-ea"/>
                <a:cs typeface="+mn-cs"/>
              </a:rPr>
              <a:t>pay a premium to have the services of a valet.</a:t>
            </a:r>
            <a:r>
              <a:rPr lang="en-AU" sz="1200" kern="1200" baseline="0" dirty="0" smtClean="0">
                <a:solidFill>
                  <a:schemeClr val="tx1"/>
                </a:solidFill>
                <a:latin typeface="+mn-lt"/>
                <a:ea typeface="+mn-ea"/>
                <a:cs typeface="+mn-cs"/>
              </a:rPr>
              <a:t> G</a:t>
            </a:r>
            <a:r>
              <a:rPr lang="en-AU" sz="1200" kern="1200" dirty="0" smtClean="0">
                <a:solidFill>
                  <a:schemeClr val="tx1"/>
                </a:solidFill>
                <a:latin typeface="+mn-lt"/>
                <a:ea typeface="+mn-ea"/>
                <a:cs typeface="+mn-cs"/>
              </a:rPr>
              <a:t>enerally speaking valets must be paid for by the guest on an hourly, or ‘per stay’, basis so guests are entitled to expect them to be genuinely committed to excellent levels of service delivery. Very often, this means being prepared to do ‘a little bit extra’ to please or satisfy the guest.</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Trainer continues to present to trainees the personal characteristics required by a valet:</a:t>
            </a:r>
          </a:p>
          <a:p>
            <a:r>
              <a:rPr lang="en-AU" sz="1200" b="1" i="1" kern="1200" dirty="0" smtClean="0">
                <a:solidFill>
                  <a:schemeClr val="tx1"/>
                </a:solidFill>
                <a:latin typeface="+mn-lt"/>
                <a:ea typeface="+mn-ea"/>
                <a:cs typeface="+mn-cs"/>
              </a:rPr>
              <a:t>An unbiased and prejudice</a:t>
            </a:r>
            <a:r>
              <a:rPr lang="en-AU" sz="1200" b="1" i="1" kern="1200" baseline="0" dirty="0" smtClean="0">
                <a:solidFill>
                  <a:schemeClr val="tx1"/>
                </a:solidFill>
                <a:latin typeface="+mn-lt"/>
                <a:ea typeface="+mn-ea"/>
                <a:cs typeface="+mn-cs"/>
              </a:rPr>
              <a:t> </a:t>
            </a:r>
            <a:r>
              <a:rPr lang="en-AU" sz="1200" b="1" i="1" kern="1200" dirty="0" smtClean="0">
                <a:solidFill>
                  <a:schemeClr val="tx1"/>
                </a:solidFill>
                <a:latin typeface="+mn-lt"/>
                <a:ea typeface="+mn-ea"/>
                <a:cs typeface="+mn-cs"/>
              </a:rPr>
              <a:t>free disposition</a:t>
            </a:r>
            <a:endParaRPr lang="en-AU" sz="1200" i="1" kern="1200" dirty="0" smtClean="0">
              <a:solidFill>
                <a:schemeClr val="tx1"/>
              </a:solidFill>
              <a:latin typeface="+mn-lt"/>
              <a:ea typeface="+mn-ea"/>
              <a:cs typeface="+mn-cs"/>
            </a:endParaRPr>
          </a:p>
          <a:p>
            <a:pPr>
              <a:buFont typeface="Arial" pitchFamily="34" charset="0"/>
              <a:buChar char="•"/>
            </a:pPr>
            <a:r>
              <a:rPr lang="en-AU" sz="1200" kern="1200" dirty="0" smtClean="0">
                <a:solidFill>
                  <a:schemeClr val="tx1"/>
                </a:solidFill>
                <a:latin typeface="+mn-lt"/>
                <a:ea typeface="+mn-ea"/>
                <a:cs typeface="+mn-cs"/>
              </a:rPr>
              <a:t> All valets must be free of bias and refrain from judging their guests because:</a:t>
            </a:r>
          </a:p>
          <a:p>
            <a:pPr lvl="1">
              <a:buFont typeface="Arial" pitchFamily="34" charset="0"/>
              <a:buChar char="•"/>
            </a:pPr>
            <a:r>
              <a:rPr lang="en-AU" sz="1200" kern="1200" dirty="0" smtClean="0">
                <a:solidFill>
                  <a:schemeClr val="tx1"/>
                </a:solidFill>
                <a:latin typeface="+mn-lt"/>
                <a:ea typeface="+mn-ea"/>
                <a:cs typeface="+mn-cs"/>
              </a:rPr>
              <a:t> They will have to deal with</a:t>
            </a:r>
            <a:r>
              <a:rPr lang="en-AU" sz="1200" kern="1200" baseline="0" dirty="0" smtClean="0">
                <a:solidFill>
                  <a:schemeClr val="tx1"/>
                </a:solidFill>
                <a:latin typeface="+mn-lt"/>
                <a:ea typeface="+mn-ea"/>
                <a:cs typeface="+mn-cs"/>
              </a:rPr>
              <a:t> </a:t>
            </a:r>
            <a:r>
              <a:rPr lang="en-AU" sz="1200" kern="1200" dirty="0" smtClean="0">
                <a:solidFill>
                  <a:schemeClr val="tx1"/>
                </a:solidFill>
                <a:latin typeface="+mn-lt"/>
                <a:ea typeface="+mn-ea"/>
                <a:cs typeface="+mn-cs"/>
              </a:rPr>
              <a:t>from a wide range of cultures, ethnic backgrounds, and ages </a:t>
            </a:r>
          </a:p>
          <a:p>
            <a:pPr lvl="1">
              <a:buFont typeface="Arial" pitchFamily="34" charset="0"/>
              <a:buChar char="•"/>
            </a:pPr>
            <a:r>
              <a:rPr lang="en-AU" sz="1200" kern="1200" dirty="0" smtClean="0">
                <a:solidFill>
                  <a:schemeClr val="tx1"/>
                </a:solidFill>
                <a:latin typeface="+mn-lt"/>
                <a:ea typeface="+mn-ea"/>
                <a:cs typeface="+mn-cs"/>
              </a:rPr>
              <a:t> They will experience a great variation in the personal habits of guests, individual opinions and thoughts of guests and in the manners, attitudes and beliefs of guests.</a:t>
            </a:r>
          </a:p>
          <a:p>
            <a:pPr>
              <a:buFont typeface="Arial" pitchFamily="34" charset="0"/>
              <a:buChar char="•"/>
            </a:pPr>
            <a:r>
              <a:rPr lang="en-AU" sz="1200" kern="1200" dirty="0" smtClean="0">
                <a:solidFill>
                  <a:schemeClr val="tx1"/>
                </a:solidFill>
                <a:latin typeface="+mn-lt"/>
                <a:ea typeface="+mn-ea"/>
                <a:cs typeface="+mn-cs"/>
              </a:rPr>
              <a:t> All of these characteristics will give rise to differences in the way guests behave, conduct themselves, talk to and treat people. The role of the valet is not to judge the guest based on these individual differences but simply to continue serving them</a:t>
            </a:r>
          </a:p>
          <a:p>
            <a:pPr>
              <a:buFont typeface="Arial" pitchFamily="34" charset="0"/>
              <a:buChar char="•"/>
            </a:pPr>
            <a:r>
              <a:rPr lang="en-AU" sz="1200" kern="1200" dirty="0" smtClean="0">
                <a:solidFill>
                  <a:schemeClr val="tx1"/>
                </a:solidFill>
                <a:latin typeface="+mn-lt"/>
                <a:ea typeface="+mn-ea"/>
                <a:cs typeface="+mn-cs"/>
              </a:rPr>
              <a:t> The important thing to remember when a guest holds a different opinion, attitude or stance to personal opinions is that there is no requirement to agree with them, and no need to adopt them as a personal orientation: just serve the guest.</a:t>
            </a:r>
          </a:p>
          <a:p>
            <a:r>
              <a:rPr lang="en-AU" sz="1200" b="1" i="1" kern="1200" dirty="0" smtClean="0">
                <a:solidFill>
                  <a:schemeClr val="tx1"/>
                </a:solidFill>
                <a:latin typeface="+mn-lt"/>
                <a:ea typeface="+mn-ea"/>
                <a:cs typeface="+mn-cs"/>
              </a:rPr>
              <a:t>Punctuality</a:t>
            </a:r>
            <a:endParaRPr lang="en-AU" sz="1200" i="1" kern="1200" dirty="0" smtClean="0">
              <a:solidFill>
                <a:schemeClr val="tx1"/>
              </a:solidFill>
              <a:latin typeface="+mn-lt"/>
              <a:ea typeface="+mn-ea"/>
              <a:cs typeface="+mn-cs"/>
            </a:endParaRPr>
          </a:p>
          <a:p>
            <a:pPr>
              <a:buFont typeface="Arial" pitchFamily="34" charset="0"/>
              <a:buChar char="•"/>
            </a:pPr>
            <a:r>
              <a:rPr lang="en-AU" sz="1200" kern="1200" dirty="0" smtClean="0">
                <a:solidFill>
                  <a:schemeClr val="tx1"/>
                </a:solidFill>
                <a:latin typeface="+mn-lt"/>
                <a:ea typeface="+mn-ea"/>
                <a:cs typeface="+mn-cs"/>
              </a:rPr>
              <a:t> All valets must be highly aware of the need for them to be punctual. In practice this means:</a:t>
            </a:r>
          </a:p>
          <a:p>
            <a:pPr lvl="1">
              <a:buFont typeface="Arial" pitchFamily="34" charset="0"/>
              <a:buChar char="•"/>
            </a:pPr>
            <a:r>
              <a:rPr lang="en-AU" sz="1200" kern="1200" dirty="0" smtClean="0">
                <a:solidFill>
                  <a:schemeClr val="tx1"/>
                </a:solidFill>
                <a:latin typeface="+mn-lt"/>
                <a:ea typeface="+mn-ea"/>
                <a:cs typeface="+mn-cs"/>
              </a:rPr>
              <a:t> Arriving for work early to ensure all the requirements for the day have been arranged</a:t>
            </a:r>
          </a:p>
          <a:p>
            <a:pPr lvl="1">
              <a:buFont typeface="Arial" pitchFamily="34" charset="0"/>
              <a:buChar char="•"/>
            </a:pPr>
            <a:r>
              <a:rPr lang="en-AU" sz="1200" kern="1200" dirty="0" smtClean="0">
                <a:solidFill>
                  <a:schemeClr val="tx1"/>
                </a:solidFill>
                <a:latin typeface="+mn-lt"/>
                <a:ea typeface="+mn-ea"/>
                <a:cs typeface="+mn-cs"/>
              </a:rPr>
              <a:t> Not leaving work until the needs of the guest have been taken care of.</a:t>
            </a:r>
            <a:r>
              <a:rPr lang="en-AU" sz="1200" kern="1200" baseline="0" dirty="0" smtClean="0">
                <a:solidFill>
                  <a:schemeClr val="tx1"/>
                </a:solidFill>
                <a:latin typeface="+mn-lt"/>
                <a:ea typeface="+mn-ea"/>
                <a:cs typeface="+mn-cs"/>
              </a:rPr>
              <a:t> A </a:t>
            </a:r>
            <a:r>
              <a:rPr lang="en-AU" sz="1200" kern="1200" dirty="0" smtClean="0">
                <a:solidFill>
                  <a:schemeClr val="tx1"/>
                </a:solidFill>
                <a:latin typeface="+mn-lt"/>
                <a:ea typeface="+mn-ea"/>
                <a:cs typeface="+mn-cs"/>
              </a:rPr>
              <a:t>valet can never work hours totally governed by a roster. You must stay as long as the guest needs you, or arrange for another valet to replace you</a:t>
            </a:r>
          </a:p>
          <a:p>
            <a:pPr lvl="1">
              <a:buFont typeface="Arial" pitchFamily="34" charset="0"/>
              <a:buChar char="•"/>
            </a:pPr>
            <a:r>
              <a:rPr lang="en-AU" sz="1200" kern="1200" dirty="0" smtClean="0">
                <a:solidFill>
                  <a:schemeClr val="tx1"/>
                </a:solidFill>
                <a:latin typeface="+mn-lt"/>
                <a:ea typeface="+mn-ea"/>
                <a:cs typeface="+mn-cs"/>
              </a:rPr>
              <a:t> Making sure all arrangements made for</a:t>
            </a:r>
            <a:r>
              <a:rPr lang="en-AU" sz="1200" kern="1200" baseline="0" dirty="0" smtClean="0">
                <a:solidFill>
                  <a:schemeClr val="tx1"/>
                </a:solidFill>
                <a:latin typeface="+mn-lt"/>
                <a:ea typeface="+mn-ea"/>
                <a:cs typeface="+mn-cs"/>
              </a:rPr>
              <a:t> or </a:t>
            </a:r>
            <a:r>
              <a:rPr lang="en-AU" sz="1200" kern="1200" dirty="0" smtClean="0">
                <a:solidFill>
                  <a:schemeClr val="tx1"/>
                </a:solidFill>
                <a:latin typeface="+mn-lt"/>
                <a:ea typeface="+mn-ea"/>
                <a:cs typeface="+mn-cs"/>
              </a:rPr>
              <a:t>on behalf of the guest are delivered punctually.</a:t>
            </a:r>
            <a:r>
              <a:rPr lang="en-AU" sz="1200" kern="1200" baseline="0" dirty="0" smtClean="0">
                <a:solidFill>
                  <a:schemeClr val="tx1"/>
                </a:solidFill>
                <a:latin typeface="+mn-lt"/>
                <a:ea typeface="+mn-ea"/>
                <a:cs typeface="+mn-cs"/>
              </a:rPr>
              <a:t> T</a:t>
            </a:r>
            <a:r>
              <a:rPr lang="en-AU" sz="1200" kern="1200" dirty="0" smtClean="0">
                <a:solidFill>
                  <a:schemeClr val="tx1"/>
                </a:solidFill>
                <a:latin typeface="+mn-lt"/>
                <a:ea typeface="+mn-ea"/>
                <a:cs typeface="+mn-cs"/>
              </a:rPr>
              <a:t>his applies to ensuring in-house services are delivered when promised as well as following up with external service providers to make sure what they have promised arrives when promised</a:t>
            </a:r>
            <a:r>
              <a:rPr lang="en-AU" sz="1200" kern="1200" baseline="0" dirty="0" smtClean="0">
                <a:solidFill>
                  <a:schemeClr val="tx1"/>
                </a:solidFill>
                <a:latin typeface="+mn-lt"/>
                <a:ea typeface="+mn-ea"/>
                <a:cs typeface="+mn-cs"/>
              </a:rPr>
              <a:t> and </a:t>
            </a:r>
            <a:r>
              <a:rPr lang="en-AU" sz="1200" kern="1200" dirty="0" smtClean="0">
                <a:solidFill>
                  <a:schemeClr val="tx1"/>
                </a:solidFill>
                <a:latin typeface="+mn-lt"/>
                <a:ea typeface="+mn-ea"/>
                <a:cs typeface="+mn-cs"/>
              </a:rPr>
              <a:t>on time.</a:t>
            </a:r>
          </a:p>
          <a:p>
            <a:r>
              <a:rPr lang="en-AU" sz="1200" b="1" i="1" kern="1200" dirty="0" smtClean="0">
                <a:solidFill>
                  <a:schemeClr val="tx1"/>
                </a:solidFill>
                <a:latin typeface="+mn-lt"/>
                <a:ea typeface="+mn-ea"/>
                <a:cs typeface="+mn-cs"/>
              </a:rPr>
              <a:t>Attention to detail</a:t>
            </a:r>
            <a:endParaRPr lang="en-AU" sz="1200" i="1" kern="1200" dirty="0" smtClean="0">
              <a:solidFill>
                <a:schemeClr val="tx1"/>
              </a:solidFill>
              <a:latin typeface="+mn-lt"/>
              <a:ea typeface="+mn-ea"/>
              <a:cs typeface="+mn-cs"/>
            </a:endParaRPr>
          </a:p>
          <a:p>
            <a:pPr>
              <a:buFont typeface="Arial" pitchFamily="34" charset="0"/>
              <a:buChar char="•"/>
            </a:pPr>
            <a:r>
              <a:rPr lang="en-AU" sz="1200" kern="1200" dirty="0" smtClean="0">
                <a:solidFill>
                  <a:schemeClr val="tx1"/>
                </a:solidFill>
                <a:latin typeface="+mn-lt"/>
                <a:ea typeface="+mn-ea"/>
                <a:cs typeface="+mn-cs"/>
              </a:rPr>
              <a:t> The valet must have an eye for detail and take necessary action to make sure everything done for, or provided to, the guest is the best it can be. The fact of life for a valet is that little things do count and it is often the little things that make the big difference for a guest. Definitely, for a valet, ‘near enough is never good enough’.</a:t>
            </a:r>
          </a:p>
          <a:p>
            <a:pPr>
              <a:buFont typeface="Arial" pitchFamily="34" charset="0"/>
              <a:buChar char="•"/>
            </a:pPr>
            <a:r>
              <a:rPr lang="en-AU" sz="1200" kern="1200" dirty="0" smtClean="0">
                <a:solidFill>
                  <a:schemeClr val="tx1"/>
                </a:solidFill>
                <a:latin typeface="+mn-lt"/>
                <a:ea typeface="+mn-ea"/>
                <a:cs typeface="+mn-cs"/>
              </a:rPr>
              <a:t> Keys to making sure every detail is correct are:</a:t>
            </a:r>
          </a:p>
          <a:p>
            <a:pPr lvl="1">
              <a:buFont typeface="Arial" pitchFamily="34" charset="0"/>
              <a:buChar char="•"/>
            </a:pPr>
            <a:r>
              <a:rPr lang="en-AU" sz="1200" kern="1200" dirty="0" smtClean="0">
                <a:solidFill>
                  <a:schemeClr val="tx1"/>
                </a:solidFill>
                <a:latin typeface="+mn-lt"/>
                <a:ea typeface="+mn-ea"/>
                <a:cs typeface="+mn-cs"/>
              </a:rPr>
              <a:t> Planning and preparation – deciding in advance what needs to be done, what needs to be present and how things must look, flow and/or occur</a:t>
            </a:r>
          </a:p>
          <a:p>
            <a:pPr lvl="1">
              <a:buFont typeface="Arial" pitchFamily="34" charset="0"/>
              <a:buChar char="•"/>
            </a:pPr>
            <a:r>
              <a:rPr lang="en-AU" sz="1200" kern="1200" dirty="0" smtClean="0">
                <a:solidFill>
                  <a:schemeClr val="tx1"/>
                </a:solidFill>
                <a:latin typeface="+mn-lt"/>
                <a:ea typeface="+mn-ea"/>
                <a:cs typeface="+mn-cs"/>
              </a:rPr>
              <a:t> Observation – physically paying attention (by looking, listening and smelling) to determine whether or not things are correct or whether some details requires attention.</a:t>
            </a:r>
          </a:p>
          <a:p>
            <a:pPr lvl="1">
              <a:buFont typeface="Arial" pitchFamily="34" charset="0"/>
              <a:buChar char="•"/>
            </a:pPr>
            <a:r>
              <a:rPr lang="en-AU" sz="1200" kern="1200" dirty="0" smtClean="0">
                <a:solidFill>
                  <a:schemeClr val="tx1"/>
                </a:solidFill>
                <a:latin typeface="+mn-lt"/>
                <a:ea typeface="+mn-ea"/>
                <a:cs typeface="+mn-cs"/>
              </a:rPr>
              <a:t> Many expert valets develop what may be regarded as a sixth sense – being able to intuitively understand</a:t>
            </a:r>
            <a:r>
              <a:rPr lang="en-AU" sz="1200" kern="1200" baseline="0" dirty="0" smtClean="0">
                <a:solidFill>
                  <a:schemeClr val="tx1"/>
                </a:solidFill>
                <a:latin typeface="+mn-lt"/>
                <a:ea typeface="+mn-ea"/>
                <a:cs typeface="+mn-cs"/>
              </a:rPr>
              <a:t> or </a:t>
            </a:r>
            <a:r>
              <a:rPr lang="en-AU" sz="1200" kern="1200" dirty="0" smtClean="0">
                <a:solidFill>
                  <a:schemeClr val="tx1"/>
                </a:solidFill>
                <a:latin typeface="+mn-lt"/>
                <a:ea typeface="+mn-ea"/>
                <a:cs typeface="+mn-cs"/>
              </a:rPr>
              <a:t>predict what their guest needs will be even before the guest realises them.</a:t>
            </a:r>
          </a:p>
          <a:p>
            <a:pPr lvl="1">
              <a:buFont typeface="Arial" pitchFamily="34" charset="0"/>
              <a:buChar char="•"/>
            </a:pPr>
            <a:r>
              <a:rPr lang="en-AU" sz="1200" kern="1200" dirty="0" smtClean="0">
                <a:solidFill>
                  <a:schemeClr val="tx1"/>
                </a:solidFill>
                <a:latin typeface="+mn-lt"/>
                <a:ea typeface="+mn-ea"/>
                <a:cs typeface="+mn-cs"/>
              </a:rPr>
              <a:t> Taking action when a detail is identified as missing, or in some way incorrect.</a:t>
            </a:r>
            <a:r>
              <a:rPr lang="en-AU" sz="1200" kern="1200" baseline="0" dirty="0" smtClean="0">
                <a:solidFill>
                  <a:schemeClr val="tx1"/>
                </a:solidFill>
                <a:latin typeface="+mn-lt"/>
                <a:ea typeface="+mn-ea"/>
                <a:cs typeface="+mn-cs"/>
              </a:rPr>
              <a:t> V</a:t>
            </a:r>
            <a:r>
              <a:rPr lang="en-AU" sz="1200" kern="1200" dirty="0" smtClean="0">
                <a:solidFill>
                  <a:schemeClr val="tx1"/>
                </a:solidFill>
                <a:latin typeface="+mn-lt"/>
                <a:ea typeface="+mn-ea"/>
                <a:cs typeface="+mn-cs"/>
              </a:rPr>
              <a:t>alets must always take action when there is a need to do so.</a:t>
            </a:r>
          </a:p>
          <a:p>
            <a:r>
              <a:rPr lang="en-AU" sz="1200" b="1" i="1" kern="1200" dirty="0" smtClean="0">
                <a:solidFill>
                  <a:schemeClr val="tx1"/>
                </a:solidFill>
                <a:latin typeface="+mn-lt"/>
                <a:ea typeface="+mn-ea"/>
                <a:cs typeface="+mn-cs"/>
              </a:rPr>
              <a:t>Initiative</a:t>
            </a:r>
            <a:endParaRPr lang="en-AU" sz="1200" i="1" kern="1200" dirty="0" smtClean="0">
              <a:solidFill>
                <a:schemeClr val="tx1"/>
              </a:solidFill>
              <a:latin typeface="+mn-lt"/>
              <a:ea typeface="+mn-ea"/>
              <a:cs typeface="+mn-cs"/>
            </a:endParaRPr>
          </a:p>
          <a:p>
            <a:pPr>
              <a:buFont typeface="Arial" pitchFamily="34" charset="0"/>
              <a:buChar char="•"/>
            </a:pPr>
            <a:r>
              <a:rPr lang="en-AU" sz="1200" kern="1200" dirty="0" smtClean="0">
                <a:solidFill>
                  <a:schemeClr val="tx1"/>
                </a:solidFill>
                <a:latin typeface="+mn-lt"/>
                <a:ea typeface="+mn-ea"/>
                <a:cs typeface="+mn-cs"/>
              </a:rPr>
              <a:t> Perhaps the greatest personal characteristic a valet can have is the ability to use their initiative to best serve their guest. Some people are born with initiative and some learn it on-the-job through ongoing contact with guests. This guest contact teaches them what to expect and gives them insight into how individuals can vary and how these variations translate into necessary and/or appropriate service delivery.</a:t>
            </a:r>
          </a:p>
          <a:p>
            <a:pPr>
              <a:buFont typeface="Arial" pitchFamily="34" charset="0"/>
              <a:buChar char="•"/>
            </a:pPr>
            <a:r>
              <a:rPr lang="en-AU" sz="1200" kern="1200" dirty="0" smtClean="0">
                <a:solidFill>
                  <a:schemeClr val="tx1"/>
                </a:solidFill>
                <a:latin typeface="+mn-lt"/>
                <a:ea typeface="+mn-ea"/>
                <a:cs typeface="+mn-cs"/>
              </a:rPr>
              <a:t> Initiative requires anticipation of what the guest will do</a:t>
            </a:r>
            <a:r>
              <a:rPr lang="en-AU" sz="1200" kern="1200" baseline="0" dirty="0" smtClean="0">
                <a:solidFill>
                  <a:schemeClr val="tx1"/>
                </a:solidFill>
                <a:latin typeface="+mn-lt"/>
                <a:ea typeface="+mn-ea"/>
                <a:cs typeface="+mn-cs"/>
              </a:rPr>
              <a:t> or </a:t>
            </a:r>
            <a:r>
              <a:rPr lang="en-AU" sz="1200" kern="1200" dirty="0" smtClean="0">
                <a:solidFill>
                  <a:schemeClr val="tx1"/>
                </a:solidFill>
                <a:latin typeface="+mn-lt"/>
                <a:ea typeface="+mn-ea"/>
                <a:cs typeface="+mn-cs"/>
              </a:rPr>
              <a:t>may need followed by the taking of action to ensure these needs are met</a:t>
            </a:r>
          </a:p>
          <a:p>
            <a:pPr>
              <a:buFont typeface="Arial" pitchFamily="34" charset="0"/>
              <a:buChar char="•"/>
            </a:pPr>
            <a:r>
              <a:rPr lang="en-AU" sz="1200" kern="1200" dirty="0" smtClean="0">
                <a:solidFill>
                  <a:schemeClr val="tx1"/>
                </a:solidFill>
                <a:latin typeface="+mn-lt"/>
                <a:ea typeface="+mn-ea"/>
                <a:cs typeface="+mn-cs"/>
              </a:rPr>
              <a:t> When unsure about what a guest wants, needs or prefers the recommended advice is to ask the guest what they want. </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kumimoji="0" lang="en-US" sz="3400" b="0" kern="1200" dirty="0" smtClean="0">
                <a:solidFill>
                  <a:srgbClr val="FF6600"/>
                </a:solidFill>
                <a:latin typeface="Helvetica" pitchFamily="34" charset="0"/>
                <a:ea typeface="+mj-ea"/>
                <a:cs typeface="+mj-cs"/>
              </a:rPr>
              <a:t>Trainer identifies to trainees that</a:t>
            </a:r>
            <a:r>
              <a:rPr kumimoji="0" lang="en-US" sz="3400" b="0" kern="1200" baseline="0" dirty="0" smtClean="0">
                <a:solidFill>
                  <a:srgbClr val="FF6600"/>
                </a:solidFill>
                <a:latin typeface="Helvetica" pitchFamily="34" charset="0"/>
                <a:ea typeface="+mj-ea"/>
                <a:cs typeface="+mj-cs"/>
              </a:rPr>
              <a:t> </a:t>
            </a:r>
            <a:r>
              <a:rPr kumimoji="0" lang="en-US" sz="3400" b="0" kern="1200" dirty="0" smtClean="0">
                <a:solidFill>
                  <a:srgbClr val="FF6600"/>
                </a:solidFill>
                <a:latin typeface="Helvetica" pitchFamily="34" charset="0"/>
                <a:ea typeface="+mj-ea"/>
                <a:cs typeface="+mj-cs"/>
              </a:rPr>
              <a:t>there are strict requirements relating to the grooming and personal presentation standards for valets. They need to be aware of issues relating to:</a:t>
            </a:r>
          </a:p>
          <a:p>
            <a:pPr>
              <a:buFont typeface="Arial" pitchFamily="34" charset="0"/>
              <a:buNone/>
            </a:pPr>
            <a:r>
              <a:rPr kumimoji="0" lang="en-US" sz="3400" b="1" i="1" kern="1200" dirty="0" smtClean="0">
                <a:solidFill>
                  <a:srgbClr val="FF6600"/>
                </a:solidFill>
                <a:latin typeface="Helvetica" pitchFamily="34" charset="0"/>
                <a:ea typeface="+mj-ea"/>
                <a:cs typeface="+mj-cs"/>
              </a:rPr>
              <a:t>Wearing the uniform</a:t>
            </a:r>
          </a:p>
          <a:p>
            <a:pPr lvl="0">
              <a:buFont typeface="Arial" pitchFamily="34" charset="0"/>
              <a:buChar char="•"/>
            </a:pPr>
            <a:r>
              <a:rPr lang="en-AU" sz="1200" kern="1200" dirty="0" smtClean="0">
                <a:solidFill>
                  <a:schemeClr val="tx1"/>
                </a:solidFill>
                <a:latin typeface="+mn-lt"/>
                <a:ea typeface="+mn-ea"/>
                <a:cs typeface="+mn-cs"/>
              </a:rPr>
              <a:t> Important aspects are to ensure:</a:t>
            </a:r>
          </a:p>
          <a:p>
            <a:pPr lvl="1">
              <a:buFont typeface="Arial" pitchFamily="34" charset="0"/>
              <a:buChar char="•"/>
            </a:pPr>
            <a:r>
              <a:rPr lang="en-AU" sz="1200" kern="1200" dirty="0" smtClean="0">
                <a:solidFill>
                  <a:schemeClr val="tx1"/>
                </a:solidFill>
                <a:latin typeface="+mn-lt"/>
                <a:ea typeface="+mn-ea"/>
                <a:cs typeface="+mn-cs"/>
              </a:rPr>
              <a:t> It fits properly so it looks good, enables freedom of movement and is comfortable to wear</a:t>
            </a:r>
          </a:p>
          <a:p>
            <a:pPr lvl="1">
              <a:buFont typeface="Arial" pitchFamily="34" charset="0"/>
              <a:buChar char="•"/>
            </a:pPr>
            <a:r>
              <a:rPr lang="en-AU" sz="1200" kern="1200" dirty="0" smtClean="0">
                <a:solidFill>
                  <a:schemeClr val="tx1"/>
                </a:solidFill>
                <a:latin typeface="+mn-lt"/>
                <a:ea typeface="+mn-ea"/>
                <a:cs typeface="+mn-cs"/>
              </a:rPr>
              <a:t> It is kept clean.</a:t>
            </a:r>
            <a:r>
              <a:rPr lang="en-AU" sz="1200" kern="1200" baseline="0" dirty="0" smtClean="0">
                <a:solidFill>
                  <a:schemeClr val="tx1"/>
                </a:solidFill>
                <a:latin typeface="+mn-lt"/>
                <a:ea typeface="+mn-ea"/>
                <a:cs typeface="+mn-cs"/>
              </a:rPr>
              <a:t> It is a </a:t>
            </a:r>
            <a:r>
              <a:rPr lang="en-AU" sz="1200" kern="1200" dirty="0" smtClean="0">
                <a:solidFill>
                  <a:schemeClr val="tx1"/>
                </a:solidFill>
                <a:latin typeface="+mn-lt"/>
                <a:ea typeface="+mn-ea"/>
                <a:cs typeface="+mn-cs"/>
              </a:rPr>
              <a:t>standard requirement for all valets is to have at least one change of clothes available to them at work so uniforms can be changed when they get dirty or look ‘tired’.  The uniform must aways be:</a:t>
            </a:r>
          </a:p>
          <a:p>
            <a:pPr lvl="2">
              <a:buFont typeface="Arial" pitchFamily="34" charset="0"/>
              <a:buChar char="•"/>
            </a:pPr>
            <a:r>
              <a:rPr lang="en-AU" sz="1200" kern="1200" dirty="0" smtClean="0">
                <a:solidFill>
                  <a:schemeClr val="tx1"/>
                </a:solidFill>
                <a:latin typeface="+mn-lt"/>
                <a:ea typeface="+mn-ea"/>
                <a:cs typeface="+mn-cs"/>
              </a:rPr>
              <a:t> Pressed – meaning it must be free of wrinkles and look cared for</a:t>
            </a:r>
          </a:p>
          <a:p>
            <a:pPr lvl="2">
              <a:buFont typeface="Arial" pitchFamily="34" charset="0"/>
              <a:buChar char="•"/>
            </a:pPr>
            <a:r>
              <a:rPr lang="en-AU" sz="1200" kern="1200" dirty="0" smtClean="0">
                <a:solidFill>
                  <a:schemeClr val="tx1"/>
                </a:solidFill>
                <a:latin typeface="+mn-lt"/>
                <a:ea typeface="+mn-ea"/>
                <a:cs typeface="+mn-cs"/>
              </a:rPr>
              <a:t> Stain-free and free of marks, dirt or other mess</a:t>
            </a:r>
          </a:p>
          <a:p>
            <a:pPr lvl="1">
              <a:buFont typeface="Arial" pitchFamily="34" charset="0"/>
              <a:buChar char="•"/>
            </a:pPr>
            <a:r>
              <a:rPr lang="en-AU" sz="1200" kern="1200" dirty="0" smtClean="0">
                <a:solidFill>
                  <a:schemeClr val="tx1"/>
                </a:solidFill>
                <a:latin typeface="+mn-lt"/>
                <a:ea typeface="+mn-ea"/>
                <a:cs typeface="+mn-cs"/>
              </a:rPr>
              <a:t> It remains in good repair – there can be no loose threads and no missing buttons.</a:t>
            </a:r>
          </a:p>
          <a:p>
            <a:pPr>
              <a:buFont typeface="Arial" pitchFamily="34" charset="0"/>
              <a:buNone/>
            </a:pPr>
            <a:endParaRPr kumimoji="0" lang="en-US" sz="3400" b="0" kern="1200" dirty="0" smtClean="0">
              <a:solidFill>
                <a:srgbClr val="FF6600"/>
              </a:solidFill>
              <a:latin typeface="Helvetica" pitchFamily="34" charset="0"/>
              <a:ea typeface="+mj-ea"/>
              <a:cs typeface="+mj-cs"/>
            </a:endParaRPr>
          </a:p>
          <a:p>
            <a:pPr>
              <a:buFont typeface="Arial" pitchFamily="34" charset="0"/>
              <a:buNone/>
            </a:pPr>
            <a:endParaRPr kumimoji="0" lang="en-US" sz="3400" b="0" kern="1200" dirty="0">
              <a:solidFill>
                <a:srgbClr val="FF6600"/>
              </a:solidFill>
              <a:latin typeface="Helvetica" pitchFamily="34" charset="0"/>
              <a:ea typeface="+mj-ea"/>
              <a:cs typeface="+mj-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Trainer stresses to trainees they must also:</a:t>
            </a:r>
          </a:p>
          <a:p>
            <a:pPr>
              <a:buFont typeface="Arial" pitchFamily="34" charset="0"/>
              <a:buChar char="•"/>
            </a:pPr>
            <a:r>
              <a:rPr lang="en-AU" sz="1200" kern="1200" dirty="0" smtClean="0">
                <a:solidFill>
                  <a:schemeClr val="tx1"/>
                </a:solidFill>
                <a:latin typeface="+mn-lt"/>
                <a:ea typeface="+mn-ea"/>
                <a:cs typeface="+mn-cs"/>
              </a:rPr>
              <a:t> Comply with specific venue requirements for valet uniforms which may refer to:</a:t>
            </a:r>
          </a:p>
          <a:p>
            <a:pPr lvl="1">
              <a:buFont typeface="Arial" pitchFamily="34" charset="0"/>
              <a:buChar char="•"/>
            </a:pPr>
            <a:r>
              <a:rPr lang="en-AU" sz="1200" kern="1200" dirty="0" smtClean="0">
                <a:solidFill>
                  <a:schemeClr val="tx1"/>
                </a:solidFill>
                <a:latin typeface="+mn-lt"/>
                <a:ea typeface="+mn-ea"/>
                <a:cs typeface="+mn-cs"/>
              </a:rPr>
              <a:t> Type and style of shoes to be worn such as black, polished leather shoes</a:t>
            </a:r>
          </a:p>
          <a:p>
            <a:pPr lvl="1">
              <a:buFont typeface="Arial" pitchFamily="34" charset="0"/>
              <a:buChar char="•"/>
            </a:pPr>
            <a:r>
              <a:rPr lang="en-AU" sz="1200" kern="1200" dirty="0" smtClean="0">
                <a:solidFill>
                  <a:schemeClr val="tx1"/>
                </a:solidFill>
                <a:latin typeface="+mn-lt"/>
                <a:ea typeface="+mn-ea"/>
                <a:cs typeface="+mn-cs"/>
              </a:rPr>
              <a:t> Whether or not a name tag is worn.</a:t>
            </a:r>
            <a:r>
              <a:rPr lang="en-AU" sz="1200" kern="1200" baseline="0" dirty="0" smtClean="0">
                <a:solidFill>
                  <a:schemeClr val="tx1"/>
                </a:solidFill>
                <a:latin typeface="+mn-lt"/>
                <a:ea typeface="+mn-ea"/>
                <a:cs typeface="+mn-cs"/>
              </a:rPr>
              <a:t> M</a:t>
            </a:r>
            <a:r>
              <a:rPr lang="en-AU" sz="1200" kern="1200" dirty="0" smtClean="0">
                <a:solidFill>
                  <a:schemeClr val="tx1"/>
                </a:solidFill>
                <a:latin typeface="+mn-lt"/>
                <a:ea typeface="+mn-ea"/>
                <a:cs typeface="+mn-cs"/>
              </a:rPr>
              <a:t>ost valets do not wear a name tag as this is seen as detracting from and/or demeaning the position of valet</a:t>
            </a:r>
          </a:p>
          <a:p>
            <a:pPr lvl="1">
              <a:buFont typeface="Arial" pitchFamily="34" charset="0"/>
              <a:buChar char="•"/>
            </a:pPr>
            <a:r>
              <a:rPr lang="en-AU" sz="1200" kern="1200" dirty="0" smtClean="0">
                <a:solidFill>
                  <a:schemeClr val="tx1"/>
                </a:solidFill>
                <a:latin typeface="+mn-lt"/>
                <a:ea typeface="+mn-ea"/>
                <a:cs typeface="+mn-cs"/>
              </a:rPr>
              <a:t> The uniform itself.</a:t>
            </a:r>
            <a:r>
              <a:rPr lang="en-AU" sz="1200" kern="1200" baseline="0" dirty="0" smtClean="0">
                <a:solidFill>
                  <a:schemeClr val="tx1"/>
                </a:solidFill>
                <a:latin typeface="+mn-lt"/>
                <a:ea typeface="+mn-ea"/>
                <a:cs typeface="+mn-cs"/>
              </a:rPr>
              <a:t> F</a:t>
            </a:r>
            <a:r>
              <a:rPr lang="en-AU" sz="1200" kern="1200" dirty="0" smtClean="0">
                <a:solidFill>
                  <a:schemeClr val="tx1"/>
                </a:solidFill>
                <a:latin typeface="+mn-lt"/>
                <a:ea typeface="+mn-ea"/>
                <a:cs typeface="+mn-cs"/>
              </a:rPr>
              <a:t>or example, many valets are required to wear a designated style (lounge or dinner suit; two or three piece) and colour (black or grey) of suit as opposed to wearing traditional industry ‘black and whites’</a:t>
            </a:r>
          </a:p>
          <a:p>
            <a:pPr lvl="1">
              <a:buFont typeface="Arial" pitchFamily="34" charset="0"/>
              <a:buChar char="•"/>
            </a:pPr>
            <a:r>
              <a:rPr lang="en-AU" sz="1200" kern="1200" dirty="0" smtClean="0">
                <a:solidFill>
                  <a:schemeClr val="tx1"/>
                </a:solidFill>
                <a:latin typeface="+mn-lt"/>
                <a:ea typeface="+mn-ea"/>
                <a:cs typeface="+mn-cs"/>
              </a:rPr>
              <a:t> Epaulettes.</a:t>
            </a:r>
            <a:r>
              <a:rPr lang="en-AU" sz="1200" kern="1200" baseline="0" dirty="0" smtClean="0">
                <a:solidFill>
                  <a:schemeClr val="tx1"/>
                </a:solidFill>
                <a:latin typeface="+mn-lt"/>
                <a:ea typeface="+mn-ea"/>
                <a:cs typeface="+mn-cs"/>
              </a:rPr>
              <a:t> W</a:t>
            </a:r>
            <a:r>
              <a:rPr lang="en-AU" sz="1200" kern="1200" dirty="0" smtClean="0">
                <a:solidFill>
                  <a:schemeClr val="tx1"/>
                </a:solidFill>
                <a:latin typeface="+mn-lt"/>
                <a:ea typeface="+mn-ea"/>
                <a:cs typeface="+mn-cs"/>
              </a:rPr>
              <a:t>here a jacket is worn by a valet they commonly wear a different colour or style of epaulette to distinguish them from other service staff </a:t>
            </a:r>
          </a:p>
          <a:p>
            <a:pPr lvl="1">
              <a:buFont typeface="Arial" pitchFamily="34" charset="0"/>
              <a:buChar char="•"/>
            </a:pPr>
            <a:r>
              <a:rPr lang="en-AU" sz="1200" kern="1200" dirty="0" smtClean="0">
                <a:solidFill>
                  <a:schemeClr val="tx1"/>
                </a:solidFill>
                <a:latin typeface="+mn-lt"/>
                <a:ea typeface="+mn-ea"/>
                <a:cs typeface="+mn-cs"/>
              </a:rPr>
              <a:t> Tie – stipulating colour and type of knot to be used (for example, Windsor knot, half-Windsor).</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Trainer advises trainees about grooming stating their grooming activities ensure their personal presentation and hygiene, and standard grooming activities to be considered or applied may include:</a:t>
            </a:r>
          </a:p>
          <a:p>
            <a:pPr lvl="0">
              <a:buFont typeface="Arial" pitchFamily="34" charset="0"/>
              <a:buChar char="•"/>
            </a:pPr>
            <a:r>
              <a:rPr lang="en-AU" sz="1200" kern="1200" dirty="0" smtClean="0">
                <a:solidFill>
                  <a:schemeClr val="tx1"/>
                </a:solidFill>
                <a:latin typeface="+mn-lt"/>
                <a:ea typeface="+mn-ea"/>
                <a:cs typeface="+mn-cs"/>
              </a:rPr>
              <a:t> Regular washing/bathing – a minimum is once per day but many valets will bathe twice daily</a:t>
            </a:r>
          </a:p>
          <a:p>
            <a:pPr lvl="0">
              <a:buFont typeface="Arial" pitchFamily="34" charset="0"/>
              <a:buChar char="•"/>
            </a:pPr>
            <a:r>
              <a:rPr lang="en-AU" sz="1200" kern="1200" dirty="0" smtClean="0">
                <a:solidFill>
                  <a:schemeClr val="tx1"/>
                </a:solidFill>
                <a:latin typeface="+mn-lt"/>
                <a:ea typeface="+mn-ea"/>
                <a:cs typeface="+mn-cs"/>
              </a:rPr>
              <a:t> Use of a suitable deodorant to help prevent perspiration</a:t>
            </a:r>
          </a:p>
          <a:p>
            <a:pPr lvl="0">
              <a:buFont typeface="Arial" pitchFamily="34" charset="0"/>
              <a:buChar char="•"/>
            </a:pPr>
            <a:r>
              <a:rPr lang="en-AU" sz="1200" kern="1200" dirty="0" smtClean="0">
                <a:solidFill>
                  <a:schemeClr val="tx1"/>
                </a:solidFill>
                <a:latin typeface="+mn-lt"/>
                <a:ea typeface="+mn-ea"/>
                <a:cs typeface="+mn-cs"/>
              </a:rPr>
              <a:t> Use of lightly-scented aftershave or perfume – strong perfume which is predominant or over-powering must be avoided</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Trainer continues to advise trainees regarding grooming requirements for valets:</a:t>
            </a:r>
          </a:p>
          <a:p>
            <a:pPr lvl="0">
              <a:buFont typeface="Arial" pitchFamily="34" charset="0"/>
              <a:buChar char="•"/>
            </a:pPr>
            <a:r>
              <a:rPr lang="en-AU" sz="1200" kern="1200" dirty="0" smtClean="0">
                <a:solidFill>
                  <a:schemeClr val="tx1"/>
                </a:solidFill>
                <a:latin typeface="+mn-lt"/>
                <a:ea typeface="+mn-ea"/>
                <a:cs typeface="+mn-cs"/>
              </a:rPr>
              <a:t> Make-up must be kept neutral for women.</a:t>
            </a:r>
            <a:r>
              <a:rPr lang="en-AU" sz="1200" kern="1200" baseline="0" dirty="0" smtClean="0">
                <a:solidFill>
                  <a:schemeClr val="tx1"/>
                </a:solidFill>
                <a:latin typeface="+mn-lt"/>
                <a:ea typeface="+mn-ea"/>
                <a:cs typeface="+mn-cs"/>
              </a:rPr>
              <a:t> N</a:t>
            </a:r>
            <a:r>
              <a:rPr lang="en-AU" sz="1200" kern="1200" dirty="0" smtClean="0">
                <a:solidFill>
                  <a:schemeClr val="tx1"/>
                </a:solidFill>
                <a:latin typeface="+mn-lt"/>
                <a:ea typeface="+mn-ea"/>
                <a:cs typeface="+mn-cs"/>
              </a:rPr>
              <a:t>o excessive eye shadow, no dramatic colours for lips or eyes</a:t>
            </a:r>
          </a:p>
          <a:p>
            <a:pPr lvl="0">
              <a:buFont typeface="Arial" pitchFamily="34" charset="0"/>
              <a:buChar char="•"/>
            </a:pPr>
            <a:r>
              <a:rPr lang="en-AU" sz="1200" kern="1200" dirty="0" smtClean="0">
                <a:solidFill>
                  <a:schemeClr val="tx1"/>
                </a:solidFill>
                <a:latin typeface="+mn-lt"/>
                <a:ea typeface="+mn-ea"/>
                <a:cs typeface="+mn-cs"/>
              </a:rPr>
              <a:t> Good personal hygiene habits and practices.</a:t>
            </a:r>
            <a:r>
              <a:rPr lang="en-AU" sz="1200" kern="1200" baseline="0" dirty="0" smtClean="0">
                <a:solidFill>
                  <a:schemeClr val="tx1"/>
                </a:solidFill>
                <a:latin typeface="+mn-lt"/>
                <a:ea typeface="+mn-ea"/>
                <a:cs typeface="+mn-cs"/>
              </a:rPr>
              <a:t> C</a:t>
            </a:r>
            <a:r>
              <a:rPr lang="en-AU" sz="1200" kern="1200" dirty="0" smtClean="0">
                <a:solidFill>
                  <a:schemeClr val="tx1"/>
                </a:solidFill>
                <a:latin typeface="+mn-lt"/>
                <a:ea typeface="+mn-ea"/>
                <a:cs typeface="+mn-cs"/>
              </a:rPr>
              <a:t>uts and sores must be kept covered with a clean dressing; use of a handkerchief or tissue as appropriate; no coughing</a:t>
            </a:r>
            <a:r>
              <a:rPr lang="en-AU" sz="1200" kern="1200" baseline="0" dirty="0" smtClean="0">
                <a:solidFill>
                  <a:schemeClr val="tx1"/>
                </a:solidFill>
                <a:latin typeface="+mn-lt"/>
                <a:ea typeface="+mn-ea"/>
                <a:cs typeface="+mn-cs"/>
              </a:rPr>
              <a:t> or </a:t>
            </a:r>
            <a:r>
              <a:rPr lang="en-AU" sz="1200" kern="1200" dirty="0" smtClean="0">
                <a:solidFill>
                  <a:schemeClr val="tx1"/>
                </a:solidFill>
                <a:latin typeface="+mn-lt"/>
                <a:ea typeface="+mn-ea"/>
                <a:cs typeface="+mn-cs"/>
              </a:rPr>
              <a:t>sneezing near guests or food</a:t>
            </a:r>
          </a:p>
          <a:p>
            <a:pPr lvl="0">
              <a:buFont typeface="Arial" pitchFamily="34" charset="0"/>
              <a:buChar char="•"/>
            </a:pPr>
            <a:r>
              <a:rPr lang="en-AU" sz="1200" kern="1200" dirty="0" smtClean="0">
                <a:solidFill>
                  <a:schemeClr val="tx1"/>
                </a:solidFill>
                <a:latin typeface="+mn-lt"/>
                <a:ea typeface="+mn-ea"/>
                <a:cs typeface="+mn-cs"/>
              </a:rPr>
              <a:t> Men must be clean shaven or have whiskers neatly trimmed. Many valets need to shave twice per day to maintain a suitable appearance</a:t>
            </a:r>
          </a:p>
          <a:p>
            <a:pPr lvl="0">
              <a:buFont typeface="Arial" pitchFamily="34" charset="0"/>
              <a:buChar char="•"/>
            </a:pPr>
            <a:r>
              <a:rPr lang="en-AU" sz="1200" kern="1200" dirty="0" smtClean="0">
                <a:solidFill>
                  <a:schemeClr val="tx1"/>
                </a:solidFill>
                <a:latin typeface="+mn-lt"/>
                <a:ea typeface="+mn-ea"/>
                <a:cs typeface="+mn-cs"/>
              </a:rPr>
              <a:t> Hair neat and tidy – brushed, combed and tied back (if necessary). Regular hair cuts should be had to help maintain style and a suitable appearance </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Trainer continues to advise trainees regarding grooming requirements for valets:</a:t>
            </a:r>
          </a:p>
          <a:p>
            <a:pPr lvl="0">
              <a:buFont typeface="Arial" pitchFamily="34" charset="0"/>
              <a:buChar char="•"/>
            </a:pPr>
            <a:r>
              <a:rPr lang="en-AU" sz="1200" kern="1200" dirty="0" smtClean="0">
                <a:solidFill>
                  <a:schemeClr val="tx1"/>
                </a:solidFill>
                <a:latin typeface="+mn-lt"/>
                <a:ea typeface="+mn-ea"/>
                <a:cs typeface="+mn-cs"/>
              </a:rPr>
              <a:t> Hands and nails must be clean and well cared for at all times.</a:t>
            </a:r>
            <a:r>
              <a:rPr lang="en-AU" sz="1200" kern="1200" baseline="0" dirty="0" smtClean="0">
                <a:solidFill>
                  <a:schemeClr val="tx1"/>
                </a:solidFill>
                <a:latin typeface="+mn-lt"/>
                <a:ea typeface="+mn-ea"/>
                <a:cs typeface="+mn-cs"/>
              </a:rPr>
              <a:t> W</a:t>
            </a:r>
            <a:r>
              <a:rPr lang="en-AU" sz="1200" kern="1200" dirty="0" smtClean="0">
                <a:solidFill>
                  <a:schemeClr val="tx1"/>
                </a:solidFill>
                <a:latin typeface="+mn-lt"/>
                <a:ea typeface="+mn-ea"/>
                <a:cs typeface="+mn-cs"/>
              </a:rPr>
              <a:t>omen should wear only neutral polish avoiding colours and nail decorations. Men and women must have properly manicured nails </a:t>
            </a:r>
          </a:p>
          <a:p>
            <a:pPr lvl="0">
              <a:buFont typeface="Arial" pitchFamily="34" charset="0"/>
              <a:buChar char="•"/>
            </a:pPr>
            <a:r>
              <a:rPr lang="en-AU" sz="1200" kern="1200" dirty="0" smtClean="0">
                <a:solidFill>
                  <a:schemeClr val="tx1"/>
                </a:solidFill>
                <a:latin typeface="+mn-lt"/>
                <a:ea typeface="+mn-ea"/>
                <a:cs typeface="+mn-cs"/>
              </a:rPr>
              <a:t> Regular attention to teeth – meaning regular brushing of teeth and dental checks to help avoid bad breath. Many valets are non-smokers as they believe ‘smokers’ breath’ can never be effectively addressed by brushing or taking mints</a:t>
            </a:r>
          </a:p>
          <a:p>
            <a:pPr lvl="0">
              <a:buFont typeface="Arial" pitchFamily="34" charset="0"/>
              <a:buChar char="•"/>
            </a:pPr>
            <a:r>
              <a:rPr lang="en-AU" sz="1200" kern="1200" dirty="0" smtClean="0">
                <a:solidFill>
                  <a:schemeClr val="tx1"/>
                </a:solidFill>
                <a:latin typeface="+mn-lt"/>
                <a:ea typeface="+mn-ea"/>
                <a:cs typeface="+mn-cs"/>
              </a:rPr>
              <a:t> Sufficient rest.</a:t>
            </a:r>
            <a:r>
              <a:rPr lang="en-AU" sz="1200" kern="1200" baseline="0" dirty="0" smtClean="0">
                <a:solidFill>
                  <a:schemeClr val="tx1"/>
                </a:solidFill>
                <a:latin typeface="+mn-lt"/>
                <a:ea typeface="+mn-ea"/>
                <a:cs typeface="+mn-cs"/>
              </a:rPr>
              <a:t> I</a:t>
            </a:r>
            <a:r>
              <a:rPr lang="en-AU" sz="1200" kern="1200" dirty="0" smtClean="0">
                <a:solidFill>
                  <a:schemeClr val="tx1"/>
                </a:solidFill>
                <a:latin typeface="+mn-lt"/>
                <a:ea typeface="+mn-ea"/>
                <a:cs typeface="+mn-cs"/>
              </a:rPr>
              <a:t>t is imperative for a valet to be alert and awake</a:t>
            </a:r>
          </a:p>
          <a:p>
            <a:pPr lvl="0">
              <a:buFont typeface="Arial" pitchFamily="34" charset="0"/>
              <a:buChar char="•"/>
            </a:pPr>
            <a:r>
              <a:rPr lang="en-AU" sz="1200" kern="1200" dirty="0" smtClean="0">
                <a:solidFill>
                  <a:schemeClr val="tx1"/>
                </a:solidFill>
                <a:latin typeface="+mn-lt"/>
                <a:ea typeface="+mn-ea"/>
                <a:cs typeface="+mn-cs"/>
              </a:rPr>
              <a:t> Exercise.</a:t>
            </a:r>
            <a:r>
              <a:rPr lang="en-AU" sz="1200" kern="1200" baseline="0" dirty="0" smtClean="0">
                <a:solidFill>
                  <a:schemeClr val="tx1"/>
                </a:solidFill>
                <a:latin typeface="+mn-lt"/>
                <a:ea typeface="+mn-ea"/>
                <a:cs typeface="+mn-cs"/>
              </a:rPr>
              <a:t> T</a:t>
            </a:r>
            <a:r>
              <a:rPr lang="en-AU" sz="1200" kern="1200" dirty="0" smtClean="0">
                <a:solidFill>
                  <a:schemeClr val="tx1"/>
                </a:solidFill>
                <a:latin typeface="+mn-lt"/>
                <a:ea typeface="+mn-ea"/>
                <a:cs typeface="+mn-cs"/>
              </a:rPr>
              <a:t>his helps avoid stress, increases the chance of proper rest and contributes a to a feeling of general well-being which is reflects in all the actions undertaken.</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Trainer presents personal presentation requirements to trainees:</a:t>
            </a:r>
          </a:p>
          <a:p>
            <a:pPr lvl="0">
              <a:buFont typeface="Arial" pitchFamily="34" charset="0"/>
              <a:buChar char="•"/>
            </a:pPr>
            <a:r>
              <a:rPr lang="en-AU" sz="1200" kern="1200" dirty="0" smtClean="0">
                <a:solidFill>
                  <a:schemeClr val="tx1"/>
                </a:solidFill>
                <a:latin typeface="+mn-lt"/>
                <a:ea typeface="+mn-ea"/>
                <a:cs typeface="+mn-cs"/>
              </a:rPr>
              <a:t> Always check appearance in a full-length mirror before starting work or resuming work as a valet.</a:t>
            </a:r>
            <a:r>
              <a:rPr lang="en-AU" sz="1200" kern="1200" baseline="0" dirty="0" smtClean="0">
                <a:solidFill>
                  <a:schemeClr val="tx1"/>
                </a:solidFill>
                <a:latin typeface="+mn-lt"/>
                <a:ea typeface="+mn-ea"/>
                <a:cs typeface="+mn-cs"/>
              </a:rPr>
              <a:t> T</a:t>
            </a:r>
            <a:r>
              <a:rPr lang="en-AU" sz="1200" kern="1200" dirty="0" smtClean="0">
                <a:solidFill>
                  <a:schemeClr val="tx1"/>
                </a:solidFill>
                <a:latin typeface="+mn-lt"/>
                <a:ea typeface="+mn-ea"/>
                <a:cs typeface="+mn-cs"/>
              </a:rPr>
              <a:t>ake whatever action is necessary to remedy any identified faults or shortcomings.</a:t>
            </a:r>
          </a:p>
          <a:p>
            <a:pPr lvl="0">
              <a:buFont typeface="Arial" pitchFamily="34" charset="0"/>
              <a:buChar char="•"/>
            </a:pPr>
            <a:r>
              <a:rPr lang="en-AU" sz="1200" kern="1200" dirty="0" smtClean="0">
                <a:solidFill>
                  <a:schemeClr val="tx1"/>
                </a:solidFill>
                <a:latin typeface="+mn-lt"/>
                <a:ea typeface="+mn-ea"/>
                <a:cs typeface="+mn-cs"/>
              </a:rPr>
              <a:t> Maintain good posture.</a:t>
            </a:r>
            <a:r>
              <a:rPr lang="en-AU" sz="1200" kern="1200" baseline="0" dirty="0" smtClean="0">
                <a:solidFill>
                  <a:schemeClr val="tx1"/>
                </a:solidFill>
                <a:latin typeface="+mn-lt"/>
                <a:ea typeface="+mn-ea"/>
                <a:cs typeface="+mn-cs"/>
              </a:rPr>
              <a:t> V</a:t>
            </a:r>
            <a:r>
              <a:rPr lang="en-AU" sz="1200" kern="1200" dirty="0" smtClean="0">
                <a:solidFill>
                  <a:schemeClr val="tx1"/>
                </a:solidFill>
                <a:latin typeface="+mn-lt"/>
                <a:ea typeface="+mn-ea"/>
                <a:cs typeface="+mn-cs"/>
              </a:rPr>
              <a:t>alets should walk and function with head up and shoulders back indicating pride in their role and presenting a suitable ‘air’ expected by guests. Guests expect valets to have a certain ‘bearing’ and this can never be achieved if they walk with their head down and shoulders hunched.</a:t>
            </a:r>
            <a:r>
              <a:rPr lang="en-AU" sz="1200" kern="1200" baseline="0" dirty="0" smtClean="0">
                <a:solidFill>
                  <a:schemeClr val="tx1"/>
                </a:solidFill>
                <a:latin typeface="+mn-lt"/>
                <a:ea typeface="+mn-ea"/>
                <a:cs typeface="+mn-cs"/>
              </a:rPr>
              <a:t> Th</a:t>
            </a:r>
            <a:r>
              <a:rPr lang="en-AU" sz="1200" kern="1200" dirty="0" smtClean="0">
                <a:solidFill>
                  <a:schemeClr val="tx1"/>
                </a:solidFill>
                <a:latin typeface="+mn-lt"/>
                <a:ea typeface="+mn-ea"/>
                <a:cs typeface="+mn-cs"/>
              </a:rPr>
              <a:t>e posture must convey a feeling of style and class and an appropriate demeanour</a:t>
            </a:r>
          </a:p>
          <a:p>
            <a:pPr lvl="0">
              <a:buFont typeface="Arial" pitchFamily="34" charset="0"/>
              <a:buChar char="•"/>
            </a:pPr>
            <a:r>
              <a:rPr lang="en-AU" sz="1200" kern="1200" dirty="0" smtClean="0">
                <a:solidFill>
                  <a:schemeClr val="tx1"/>
                </a:solidFill>
                <a:latin typeface="+mn-lt"/>
                <a:ea typeface="+mn-ea"/>
                <a:cs typeface="+mn-cs"/>
              </a:rPr>
              <a:t> Only wear basic jewellery – nothing ostentatious should be worn.</a:t>
            </a:r>
            <a:r>
              <a:rPr lang="en-AU" sz="1200" kern="1200" baseline="0" dirty="0" smtClean="0">
                <a:solidFill>
                  <a:schemeClr val="tx1"/>
                </a:solidFill>
                <a:latin typeface="+mn-lt"/>
                <a:ea typeface="+mn-ea"/>
                <a:cs typeface="+mn-cs"/>
              </a:rPr>
              <a:t> T</a:t>
            </a:r>
            <a:r>
              <a:rPr lang="en-AU" sz="1200" kern="1200" dirty="0" smtClean="0">
                <a:solidFill>
                  <a:schemeClr val="tx1"/>
                </a:solidFill>
                <a:latin typeface="+mn-lt"/>
                <a:ea typeface="+mn-ea"/>
                <a:cs typeface="+mn-cs"/>
              </a:rPr>
              <a:t>he valet should never ‘outshine’ the guest. A wedding band and a standard watch are allowable – anything else may be regarded as superfluous and unnecessary.</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Trainer introduces trainees to the concept of a valet’s kit stating t</a:t>
            </a:r>
            <a:r>
              <a:rPr lang="en-AU" sz="1200" kern="1200" dirty="0" smtClean="0">
                <a:solidFill>
                  <a:schemeClr val="tx1"/>
                </a:solidFill>
                <a:latin typeface="+mn-lt"/>
                <a:ea typeface="+mn-ea"/>
                <a:cs typeface="+mn-cs"/>
              </a:rPr>
              <a:t>his kit is used to:</a:t>
            </a:r>
          </a:p>
          <a:p>
            <a:pPr lvl="0">
              <a:buFont typeface="Arial" pitchFamily="34" charset="0"/>
              <a:buChar char="•"/>
            </a:pPr>
            <a:r>
              <a:rPr lang="en-AU" sz="1200" kern="1200" dirty="0" smtClean="0">
                <a:solidFill>
                  <a:schemeClr val="tx1"/>
                </a:solidFill>
                <a:latin typeface="+mn-lt"/>
                <a:ea typeface="+mn-ea"/>
                <a:cs typeface="+mn-cs"/>
              </a:rPr>
              <a:t> Maintain their own personal appearance</a:t>
            </a:r>
          </a:p>
          <a:p>
            <a:pPr lvl="0">
              <a:buFont typeface="Arial" pitchFamily="34" charset="0"/>
              <a:buChar char="•"/>
            </a:pPr>
            <a:r>
              <a:rPr lang="en-AU" sz="1200" kern="1200" dirty="0" smtClean="0">
                <a:solidFill>
                  <a:schemeClr val="tx1"/>
                </a:solidFill>
                <a:latin typeface="+mn-lt"/>
                <a:ea typeface="+mn-ea"/>
                <a:cs typeface="+mn-cs"/>
              </a:rPr>
              <a:t> Assist guests with any needs they may have.</a:t>
            </a:r>
          </a:p>
          <a:p>
            <a:endParaRPr lang="en-AU" sz="1200" kern="1200" dirty="0" smtClean="0">
              <a:solidFill>
                <a:schemeClr val="tx1"/>
              </a:solidFill>
              <a:latin typeface="+mn-lt"/>
              <a:ea typeface="+mn-ea"/>
              <a:cs typeface="+mn-cs"/>
            </a:endParaRPr>
          </a:p>
          <a:p>
            <a:r>
              <a:rPr lang="en-AU" sz="1200" b="1" kern="1200" dirty="0" smtClean="0">
                <a:solidFill>
                  <a:schemeClr val="tx1"/>
                </a:solidFill>
                <a:latin typeface="+mn-lt"/>
                <a:ea typeface="+mn-ea"/>
                <a:cs typeface="+mn-cs"/>
              </a:rPr>
              <a:t>Class Exercise – Group Exercise</a:t>
            </a:r>
          </a:p>
          <a:p>
            <a:r>
              <a:rPr lang="en-AU" sz="1200" kern="1200" dirty="0" smtClean="0">
                <a:solidFill>
                  <a:schemeClr val="tx1"/>
                </a:solidFill>
                <a:latin typeface="+mn-lt"/>
                <a:ea typeface="+mn-ea"/>
                <a:cs typeface="+mn-cs"/>
              </a:rPr>
              <a:t>Trainer explains the contents of the valet kit is very much an individual concern and the items contained in the kit will grow over time as experience and need dictates. </a:t>
            </a:r>
          </a:p>
          <a:p>
            <a:r>
              <a:rPr lang="en-AU" sz="1200" kern="1200" dirty="0" smtClean="0">
                <a:solidFill>
                  <a:schemeClr val="tx1"/>
                </a:solidFill>
                <a:latin typeface="+mn-lt"/>
                <a:ea typeface="+mn-ea"/>
                <a:cs typeface="+mn-cs"/>
              </a:rPr>
              <a:t>Trainer asks trainees to identify what they think should be included in this kit. Items may include, but are not limited to:</a:t>
            </a:r>
          </a:p>
          <a:p>
            <a:pPr lvl="0">
              <a:buFont typeface="Arial" pitchFamily="34" charset="0"/>
              <a:buChar char="•"/>
            </a:pPr>
            <a:r>
              <a:rPr lang="en-AU" sz="1200" kern="1200" dirty="0" smtClean="0">
                <a:solidFill>
                  <a:schemeClr val="tx1"/>
                </a:solidFill>
                <a:latin typeface="+mn-lt"/>
                <a:ea typeface="+mn-ea"/>
                <a:cs typeface="+mn-cs"/>
              </a:rPr>
              <a:t> Small scissors or clippers</a:t>
            </a:r>
          </a:p>
          <a:p>
            <a:pPr lvl="0">
              <a:buFont typeface="Arial" pitchFamily="34" charset="0"/>
              <a:buChar char="•"/>
            </a:pPr>
            <a:r>
              <a:rPr lang="en-AU" sz="1200" kern="1200" dirty="0" smtClean="0">
                <a:solidFill>
                  <a:schemeClr val="tx1"/>
                </a:solidFill>
                <a:latin typeface="+mn-lt"/>
                <a:ea typeface="+mn-ea"/>
                <a:cs typeface="+mn-cs"/>
              </a:rPr>
              <a:t> Tweezers</a:t>
            </a:r>
          </a:p>
          <a:p>
            <a:pPr lvl="0">
              <a:buFont typeface="Arial" pitchFamily="34" charset="0"/>
              <a:buChar char="•"/>
            </a:pPr>
            <a:r>
              <a:rPr lang="en-AU" sz="1200" kern="1200" dirty="0" smtClean="0">
                <a:solidFill>
                  <a:schemeClr val="tx1"/>
                </a:solidFill>
                <a:latin typeface="+mn-lt"/>
                <a:ea typeface="+mn-ea"/>
                <a:cs typeface="+mn-cs"/>
              </a:rPr>
              <a:t> Hair brush and comb</a:t>
            </a:r>
          </a:p>
          <a:p>
            <a:pPr lvl="0">
              <a:buFont typeface="Arial" pitchFamily="34" charset="0"/>
              <a:buChar char="•"/>
            </a:pPr>
            <a:r>
              <a:rPr lang="en-AU" sz="1200" kern="1200" dirty="0" smtClean="0">
                <a:solidFill>
                  <a:schemeClr val="tx1"/>
                </a:solidFill>
                <a:latin typeface="+mn-lt"/>
                <a:ea typeface="+mn-ea"/>
                <a:cs typeface="+mn-cs"/>
              </a:rPr>
              <a:t> Clothes brush</a:t>
            </a:r>
          </a:p>
          <a:p>
            <a:pPr lvl="0">
              <a:buFont typeface="Arial" pitchFamily="34" charset="0"/>
              <a:buChar char="•"/>
            </a:pPr>
            <a:r>
              <a:rPr lang="en-AU" sz="1200" kern="1200" dirty="0" smtClean="0">
                <a:solidFill>
                  <a:schemeClr val="tx1"/>
                </a:solidFill>
                <a:latin typeface="+mn-lt"/>
                <a:ea typeface="+mn-ea"/>
                <a:cs typeface="+mn-cs"/>
              </a:rPr>
              <a:t> Polishing and application brushes for shoes</a:t>
            </a:r>
          </a:p>
          <a:p>
            <a:pPr lvl="0">
              <a:buFont typeface="Arial" pitchFamily="34" charset="0"/>
              <a:buChar char="•"/>
            </a:pPr>
            <a:r>
              <a:rPr lang="en-AU" sz="1200" kern="1200" dirty="0" smtClean="0">
                <a:solidFill>
                  <a:schemeClr val="tx1"/>
                </a:solidFill>
                <a:latin typeface="+mn-lt"/>
                <a:ea typeface="+mn-ea"/>
                <a:cs typeface="+mn-cs"/>
              </a:rPr>
              <a:t> Disposable gloves</a:t>
            </a:r>
          </a:p>
          <a:p>
            <a:pPr lvl="0">
              <a:buFont typeface="Arial" pitchFamily="34" charset="0"/>
              <a:buChar char="•"/>
            </a:pPr>
            <a:r>
              <a:rPr lang="en-AU" sz="1200" kern="1200" dirty="0" smtClean="0">
                <a:solidFill>
                  <a:schemeClr val="tx1"/>
                </a:solidFill>
                <a:latin typeface="+mn-lt"/>
                <a:ea typeface="+mn-ea"/>
                <a:cs typeface="+mn-cs"/>
              </a:rPr>
              <a:t> Needle and an assortment of threads and buttons</a:t>
            </a:r>
          </a:p>
          <a:p>
            <a:pPr lvl="0">
              <a:buFont typeface="Arial" pitchFamily="34" charset="0"/>
              <a:buChar char="•"/>
            </a:pPr>
            <a:r>
              <a:rPr lang="en-AU" sz="1200" kern="1200" dirty="0" smtClean="0">
                <a:solidFill>
                  <a:schemeClr val="tx1"/>
                </a:solidFill>
                <a:latin typeface="+mn-lt"/>
                <a:ea typeface="+mn-ea"/>
                <a:cs typeface="+mn-cs"/>
              </a:rPr>
              <a:t> Safety pins – different sizes</a:t>
            </a:r>
          </a:p>
          <a:p>
            <a:pPr lvl="0">
              <a:buFont typeface="Arial" pitchFamily="34" charset="0"/>
              <a:buChar char="•"/>
            </a:pPr>
            <a:r>
              <a:rPr lang="en-AU" sz="1200" kern="1200" dirty="0" smtClean="0">
                <a:solidFill>
                  <a:schemeClr val="tx1"/>
                </a:solidFill>
                <a:latin typeface="+mn-lt"/>
                <a:ea typeface="+mn-ea"/>
                <a:cs typeface="+mn-cs"/>
              </a:rPr>
              <a:t> Thumb tacks </a:t>
            </a:r>
          </a:p>
          <a:p>
            <a:pPr lvl="0">
              <a:buFont typeface="Arial" pitchFamily="34" charset="0"/>
              <a:buChar char="•"/>
            </a:pPr>
            <a:r>
              <a:rPr lang="en-AU" sz="1200" kern="1200" dirty="0" smtClean="0">
                <a:solidFill>
                  <a:schemeClr val="tx1"/>
                </a:solidFill>
                <a:latin typeface="+mn-lt"/>
                <a:ea typeface="+mn-ea"/>
                <a:cs typeface="+mn-cs"/>
              </a:rPr>
              <a:t> Nail varnish remover</a:t>
            </a:r>
          </a:p>
          <a:p>
            <a:pPr lvl="0">
              <a:buFont typeface="Arial" pitchFamily="34" charset="0"/>
              <a:buChar char="•"/>
            </a:pPr>
            <a:r>
              <a:rPr lang="en-AU" sz="1200" kern="1200" dirty="0" smtClean="0">
                <a:solidFill>
                  <a:schemeClr val="tx1"/>
                </a:solidFill>
                <a:latin typeface="+mn-lt"/>
                <a:ea typeface="+mn-ea"/>
                <a:cs typeface="+mn-cs"/>
              </a:rPr>
              <a:t> Stapler with staples</a:t>
            </a:r>
          </a:p>
          <a:p>
            <a:pPr lvl="0">
              <a:buFont typeface="Arial" pitchFamily="34" charset="0"/>
              <a:buChar char="•"/>
            </a:pPr>
            <a:r>
              <a:rPr lang="en-AU" sz="1200" kern="1200" dirty="0" smtClean="0">
                <a:solidFill>
                  <a:schemeClr val="tx1"/>
                </a:solidFill>
                <a:latin typeface="+mn-lt"/>
                <a:ea typeface="+mn-ea"/>
                <a:cs typeface="+mn-cs"/>
              </a:rPr>
              <a:t> An eraser</a:t>
            </a:r>
          </a:p>
          <a:p>
            <a:pPr lvl="0">
              <a:buFont typeface="Arial" pitchFamily="34" charset="0"/>
              <a:buChar char="•"/>
            </a:pPr>
            <a:r>
              <a:rPr lang="en-AU" sz="1200" kern="1200" dirty="0" smtClean="0">
                <a:solidFill>
                  <a:schemeClr val="tx1"/>
                </a:solidFill>
                <a:latin typeface="+mn-lt"/>
                <a:ea typeface="+mn-ea"/>
                <a:cs typeface="+mn-cs"/>
              </a:rPr>
              <a:t> Liquid paper</a:t>
            </a:r>
          </a:p>
          <a:p>
            <a:pPr lvl="0">
              <a:buFont typeface="Arial" pitchFamily="34" charset="0"/>
              <a:buChar char="•"/>
            </a:pPr>
            <a:r>
              <a:rPr lang="en-AU" sz="1200" kern="1200" dirty="0" smtClean="0">
                <a:solidFill>
                  <a:schemeClr val="tx1"/>
                </a:solidFill>
                <a:latin typeface="+mn-lt"/>
                <a:ea typeface="+mn-ea"/>
                <a:cs typeface="+mn-cs"/>
              </a:rPr>
              <a:t> Adhesive labels</a:t>
            </a:r>
          </a:p>
          <a:p>
            <a:pPr lvl="0">
              <a:buFont typeface="Arial" pitchFamily="34" charset="0"/>
              <a:buChar char="•"/>
            </a:pPr>
            <a:r>
              <a:rPr lang="en-AU" sz="1200" kern="1200" dirty="0" smtClean="0">
                <a:solidFill>
                  <a:schemeClr val="tx1"/>
                </a:solidFill>
                <a:latin typeface="+mn-lt"/>
                <a:ea typeface="+mn-ea"/>
                <a:cs typeface="+mn-cs"/>
              </a:rPr>
              <a:t> A small first aid kit – making sure there are several sizes of plasters</a:t>
            </a:r>
          </a:p>
          <a:p>
            <a:pPr lvl="0">
              <a:buFont typeface="Arial" pitchFamily="34" charset="0"/>
              <a:buChar char="•"/>
            </a:pPr>
            <a:r>
              <a:rPr lang="en-AU" sz="1200" kern="1200" dirty="0" smtClean="0">
                <a:solidFill>
                  <a:schemeClr val="tx1"/>
                </a:solidFill>
                <a:latin typeface="+mn-lt"/>
                <a:ea typeface="+mn-ea"/>
                <a:cs typeface="+mn-cs"/>
              </a:rPr>
              <a:t> Matches – a valet should always carry a lighter in their pocket. </a:t>
            </a:r>
          </a:p>
          <a:p>
            <a:endParaRPr lang="en-US" dirty="0" smtClean="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Trainer explains to trainees that all venues will have a range of enterprise policies and procedures relating to the provision of valet services and while these can be expected to remain relatively standard across the industry they will vary between properties.</a:t>
            </a:r>
          </a:p>
          <a:p>
            <a:r>
              <a:rPr lang="en-AU" sz="1200" kern="1200" dirty="0" smtClean="0">
                <a:solidFill>
                  <a:schemeClr val="tx1"/>
                </a:solidFill>
                <a:latin typeface="+mn-lt"/>
                <a:ea typeface="+mn-ea"/>
                <a:cs typeface="+mn-cs"/>
              </a:rPr>
              <a:t>Trainer indicates to trainees they can learn what applies at their workplace by:</a:t>
            </a:r>
          </a:p>
          <a:p>
            <a:pPr lvl="0">
              <a:buFont typeface="Arial" pitchFamily="34" charset="0"/>
              <a:buChar char="•"/>
            </a:pPr>
            <a:r>
              <a:rPr lang="en-AU" sz="1200" kern="1200" dirty="0" smtClean="0">
                <a:solidFill>
                  <a:schemeClr val="tx1"/>
                </a:solidFill>
                <a:latin typeface="+mn-lt"/>
                <a:ea typeface="+mn-ea"/>
                <a:cs typeface="+mn-cs"/>
              </a:rPr>
              <a:t> Completing all necessary in-house training programs for valets.</a:t>
            </a:r>
            <a:r>
              <a:rPr lang="en-AU" sz="1200" kern="1200" baseline="0" dirty="0" smtClean="0">
                <a:solidFill>
                  <a:schemeClr val="tx1"/>
                </a:solidFill>
                <a:latin typeface="+mn-lt"/>
                <a:ea typeface="+mn-ea"/>
                <a:cs typeface="+mn-cs"/>
              </a:rPr>
              <a:t> T</a:t>
            </a:r>
            <a:r>
              <a:rPr lang="en-AU" sz="1200" kern="1200" dirty="0" smtClean="0">
                <a:solidFill>
                  <a:schemeClr val="tx1"/>
                </a:solidFill>
                <a:latin typeface="+mn-lt"/>
                <a:ea typeface="+mn-ea"/>
                <a:cs typeface="+mn-cs"/>
              </a:rPr>
              <a:t>hese will not only cover,</a:t>
            </a:r>
            <a:r>
              <a:rPr lang="en-AU" sz="1200" kern="1200" baseline="0" dirty="0" smtClean="0">
                <a:solidFill>
                  <a:schemeClr val="tx1"/>
                </a:solidFill>
                <a:latin typeface="+mn-lt"/>
                <a:ea typeface="+mn-ea"/>
                <a:cs typeface="+mn-cs"/>
              </a:rPr>
              <a:t> </a:t>
            </a:r>
            <a:r>
              <a:rPr lang="en-AU" sz="1200" kern="1200" dirty="0" smtClean="0">
                <a:solidFill>
                  <a:schemeClr val="tx1"/>
                </a:solidFill>
                <a:latin typeface="+mn-lt"/>
                <a:ea typeface="+mn-ea"/>
                <a:cs typeface="+mn-cs"/>
              </a:rPr>
              <a:t>for example,</a:t>
            </a:r>
            <a:r>
              <a:rPr lang="en-AU" sz="1200" kern="1200" baseline="0" dirty="0" smtClean="0">
                <a:solidFill>
                  <a:schemeClr val="tx1"/>
                </a:solidFill>
                <a:latin typeface="+mn-lt"/>
                <a:ea typeface="+mn-ea"/>
                <a:cs typeface="+mn-cs"/>
              </a:rPr>
              <a:t> </a:t>
            </a:r>
            <a:r>
              <a:rPr lang="en-AU" sz="1200" kern="1200" dirty="0" smtClean="0">
                <a:solidFill>
                  <a:schemeClr val="tx1"/>
                </a:solidFill>
                <a:latin typeface="+mn-lt"/>
                <a:ea typeface="+mn-ea"/>
                <a:cs typeface="+mn-cs"/>
              </a:rPr>
              <a:t>the house-preferred way of folding shirts, polishing shirts and packing suitcases but also identify and explain the venue policies under which valets are expected to work</a:t>
            </a:r>
          </a:p>
          <a:p>
            <a:pPr lvl="0">
              <a:buFont typeface="Arial" pitchFamily="34" charset="0"/>
              <a:buChar char="•"/>
            </a:pPr>
            <a:r>
              <a:rPr lang="en-AU" sz="1200" kern="1200" dirty="0" smtClean="0">
                <a:solidFill>
                  <a:schemeClr val="tx1"/>
                </a:solidFill>
                <a:latin typeface="+mn-lt"/>
                <a:ea typeface="+mn-ea"/>
                <a:cs typeface="+mn-cs"/>
              </a:rPr>
              <a:t> Talking to more senior and experienced valets, supervisors or managers to determine what they regard as important things to be aware of and comply with</a:t>
            </a:r>
          </a:p>
          <a:p>
            <a:pPr lvl="0">
              <a:buFont typeface="Arial" pitchFamily="34" charset="0"/>
              <a:buChar char="•"/>
            </a:pPr>
            <a:r>
              <a:rPr lang="en-AU" sz="1200" kern="1200" dirty="0" smtClean="0">
                <a:solidFill>
                  <a:schemeClr val="tx1"/>
                </a:solidFill>
                <a:latin typeface="+mn-lt"/>
                <a:ea typeface="+mn-ea"/>
                <a:cs typeface="+mn-cs"/>
              </a:rPr>
              <a:t> Reading the relevant policies and procedures.</a:t>
            </a:r>
            <a:r>
              <a:rPr lang="en-AU" sz="1200" kern="1200" baseline="0" dirty="0" smtClean="0">
                <a:solidFill>
                  <a:schemeClr val="tx1"/>
                </a:solidFill>
                <a:latin typeface="+mn-lt"/>
                <a:ea typeface="+mn-ea"/>
                <a:cs typeface="+mn-cs"/>
              </a:rPr>
              <a:t> T</a:t>
            </a:r>
            <a:r>
              <a:rPr lang="en-AU" sz="1200" kern="1200" dirty="0" smtClean="0">
                <a:solidFill>
                  <a:schemeClr val="tx1"/>
                </a:solidFill>
                <a:latin typeface="+mn-lt"/>
                <a:ea typeface="+mn-ea"/>
                <a:cs typeface="+mn-cs"/>
              </a:rPr>
              <a:t>hese may in hard copy form in the Staff handbook or similar or may be found in electronic format on the workplace intranet.</a:t>
            </a:r>
          </a:p>
          <a:p>
            <a:endParaRPr lang="en-AU" sz="1200" kern="1200" dirty="0" smtClean="0">
              <a:solidFill>
                <a:schemeClr val="tx1"/>
              </a:solidFill>
              <a:latin typeface="+mn-lt"/>
              <a:ea typeface="+mn-ea"/>
              <a:cs typeface="+mn-cs"/>
            </a:endParaRPr>
          </a:p>
          <a:p>
            <a:r>
              <a:rPr lang="en-AU" sz="1200" b="1" kern="1200" dirty="0" smtClean="0">
                <a:solidFill>
                  <a:schemeClr val="tx1"/>
                </a:solidFill>
                <a:latin typeface="+mn-lt"/>
                <a:ea typeface="+mn-ea"/>
                <a:cs typeface="+mn-cs"/>
              </a:rPr>
              <a:t>Class Activity – Handouts</a:t>
            </a:r>
          </a:p>
          <a:p>
            <a:r>
              <a:rPr lang="en-AU" sz="1200" b="0" kern="1200" dirty="0" smtClean="0">
                <a:solidFill>
                  <a:schemeClr val="tx1"/>
                </a:solidFill>
                <a:latin typeface="+mn-lt"/>
                <a:ea typeface="+mn-ea"/>
                <a:cs typeface="+mn-cs"/>
              </a:rPr>
              <a:t>Trainer</a:t>
            </a:r>
            <a:r>
              <a:rPr lang="en-AU" sz="1200" b="0" kern="1200" baseline="0" dirty="0" smtClean="0">
                <a:solidFill>
                  <a:schemeClr val="tx1"/>
                </a:solidFill>
                <a:latin typeface="+mn-lt"/>
                <a:ea typeface="+mn-ea"/>
                <a:cs typeface="+mn-cs"/>
              </a:rPr>
              <a:t> obtains a range of policies and procedures relating to the provision of valet services at venues and:</a:t>
            </a:r>
          </a:p>
          <a:p>
            <a:pPr>
              <a:buFont typeface="Arial" pitchFamily="34" charset="0"/>
              <a:buChar char="•"/>
            </a:pPr>
            <a:r>
              <a:rPr lang="en-AU" sz="1200" b="0" kern="1200" baseline="0" dirty="0" smtClean="0">
                <a:solidFill>
                  <a:schemeClr val="tx1"/>
                </a:solidFill>
                <a:latin typeface="+mn-lt"/>
                <a:ea typeface="+mn-ea"/>
                <a:cs typeface="+mn-cs"/>
              </a:rPr>
              <a:t> Presents and discusses same with trainees.</a:t>
            </a:r>
          </a:p>
          <a:p>
            <a:pPr>
              <a:buFont typeface="Arial" pitchFamily="34" charset="0"/>
              <a:buChar char="•"/>
            </a:pPr>
            <a:endParaRPr lang="en-AU" sz="1200" b="0" kern="1200" dirty="0" smtClean="0">
              <a:solidFill>
                <a:schemeClr val="tx1"/>
              </a:solidFill>
              <a:latin typeface="+mn-lt"/>
              <a:ea typeface="+mn-ea"/>
              <a:cs typeface="+mn-cs"/>
            </a:endParaRP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baseline="0" dirty="0" smtClean="0">
                <a:solidFill>
                  <a:schemeClr val="tx1"/>
                </a:solidFill>
                <a:latin typeface="+mn-lt"/>
                <a:ea typeface="+mn-ea"/>
                <a:cs typeface="+mn-cs"/>
              </a:rPr>
              <a:t>Trainer advises trainees that assessment for this Unit may take several forms all of which are aimed at verifying they have achieved competency for the Unit as required.</a:t>
            </a:r>
          </a:p>
          <a:p>
            <a:endParaRPr lang="en-AU" sz="1200" kern="1200" baseline="0" dirty="0" smtClean="0">
              <a:solidFill>
                <a:schemeClr val="tx1"/>
              </a:solidFill>
              <a:latin typeface="+mn-lt"/>
              <a:ea typeface="+mn-ea"/>
              <a:cs typeface="+mn-cs"/>
            </a:endParaRPr>
          </a:p>
          <a:p>
            <a:r>
              <a:rPr lang="en-AU" sz="1200" kern="1200" baseline="0" dirty="0" smtClean="0">
                <a:solidFill>
                  <a:schemeClr val="tx1"/>
                </a:solidFill>
                <a:latin typeface="+mn-lt"/>
                <a:ea typeface="+mn-ea"/>
                <a:cs typeface="+mn-cs"/>
              </a:rPr>
              <a:t>Trainer indicates to trainees the methods of assessment that will be applied to them for this Unit.</a:t>
            </a: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AU" sz="1200" kern="1200" dirty="0" smtClean="0">
                <a:solidFill>
                  <a:schemeClr val="tx1"/>
                </a:solidFill>
                <a:latin typeface="+mn-lt"/>
                <a:ea typeface="+mn-ea"/>
                <a:cs typeface="+mn-cs"/>
              </a:rPr>
              <a:t>Trainer gives examples of possible venue-specific</a:t>
            </a:r>
            <a:r>
              <a:rPr lang="en-AU" sz="1200" kern="1200" baseline="0" dirty="0" smtClean="0">
                <a:solidFill>
                  <a:schemeClr val="tx1"/>
                </a:solidFill>
                <a:latin typeface="+mn-lt"/>
                <a:ea typeface="+mn-ea"/>
                <a:cs typeface="+mn-cs"/>
              </a:rPr>
              <a:t> policies and procedures relating to the provision of valet services, identifying</a:t>
            </a:r>
            <a:endParaRPr lang="en-AU" sz="1200" kern="1200" dirty="0" smtClean="0">
              <a:solidFill>
                <a:schemeClr val="tx1"/>
              </a:solidFill>
              <a:latin typeface="+mn-lt"/>
              <a:ea typeface="+mn-ea"/>
              <a:cs typeface="+mn-cs"/>
            </a:endParaRPr>
          </a:p>
          <a:p>
            <a:pPr lvl="0">
              <a:buFont typeface="Arial" pitchFamily="34" charset="0"/>
              <a:buChar char="•"/>
            </a:pPr>
            <a:r>
              <a:rPr lang="en-AU" sz="1200" kern="1200" dirty="0" smtClean="0">
                <a:solidFill>
                  <a:schemeClr val="tx1"/>
                </a:solidFill>
                <a:latin typeface="+mn-lt"/>
                <a:ea typeface="+mn-ea"/>
                <a:cs typeface="+mn-cs"/>
              </a:rPr>
              <a:t> Service standards and protocols .</a:t>
            </a:r>
            <a:r>
              <a:rPr lang="en-AU" sz="1200" kern="1200" baseline="0" dirty="0" smtClean="0">
                <a:solidFill>
                  <a:schemeClr val="tx1"/>
                </a:solidFill>
                <a:latin typeface="+mn-lt"/>
                <a:ea typeface="+mn-ea"/>
                <a:cs typeface="+mn-cs"/>
              </a:rPr>
              <a:t> T</a:t>
            </a:r>
            <a:r>
              <a:rPr lang="en-AU" sz="1200" kern="1200" dirty="0" smtClean="0">
                <a:solidFill>
                  <a:schemeClr val="tx1"/>
                </a:solidFill>
                <a:latin typeface="+mn-lt"/>
                <a:ea typeface="+mn-ea"/>
                <a:cs typeface="+mn-cs"/>
              </a:rPr>
              <a:t>hese may address:</a:t>
            </a:r>
          </a:p>
          <a:p>
            <a:pPr lvl="1">
              <a:buFont typeface="Arial" pitchFamily="34" charset="0"/>
              <a:buChar char="•"/>
            </a:pPr>
            <a:r>
              <a:rPr lang="en-AU" sz="1200" kern="1200" dirty="0" smtClean="0">
                <a:solidFill>
                  <a:schemeClr val="tx1"/>
                </a:solidFill>
                <a:latin typeface="+mn-lt"/>
                <a:ea typeface="+mn-ea"/>
                <a:cs typeface="+mn-cs"/>
              </a:rPr>
              <a:t> When</a:t>
            </a:r>
            <a:r>
              <a:rPr lang="en-AU" sz="1200" kern="1200" baseline="0" dirty="0" smtClean="0">
                <a:solidFill>
                  <a:schemeClr val="tx1"/>
                </a:solidFill>
                <a:latin typeface="+mn-lt"/>
                <a:ea typeface="+mn-ea"/>
                <a:cs typeface="+mn-cs"/>
              </a:rPr>
              <a:t> or </a:t>
            </a:r>
            <a:r>
              <a:rPr lang="en-AU" sz="1200" kern="1200" dirty="0" smtClean="0">
                <a:solidFill>
                  <a:schemeClr val="tx1"/>
                </a:solidFill>
                <a:latin typeface="+mn-lt"/>
                <a:ea typeface="+mn-ea"/>
                <a:cs typeface="+mn-cs"/>
              </a:rPr>
              <a:t>under what conditions valet service is available or to be provided</a:t>
            </a:r>
          </a:p>
          <a:p>
            <a:pPr lvl="1">
              <a:buFont typeface="Arial" pitchFamily="34" charset="0"/>
              <a:buChar char="•"/>
            </a:pPr>
            <a:r>
              <a:rPr lang="en-AU" sz="1200" kern="1200" dirty="0" smtClean="0">
                <a:solidFill>
                  <a:schemeClr val="tx1"/>
                </a:solidFill>
                <a:latin typeface="+mn-lt"/>
                <a:ea typeface="+mn-ea"/>
                <a:cs typeface="+mn-cs"/>
              </a:rPr>
              <a:t> Ratio of valets to guests.</a:t>
            </a:r>
            <a:r>
              <a:rPr lang="en-AU" sz="1200" kern="1200" baseline="0" dirty="0" smtClean="0">
                <a:solidFill>
                  <a:schemeClr val="tx1"/>
                </a:solidFill>
                <a:latin typeface="+mn-lt"/>
                <a:ea typeface="+mn-ea"/>
                <a:cs typeface="+mn-cs"/>
              </a:rPr>
              <a:t> O</a:t>
            </a:r>
            <a:r>
              <a:rPr lang="en-AU" sz="1200" kern="1200" dirty="0" smtClean="0">
                <a:solidFill>
                  <a:schemeClr val="tx1"/>
                </a:solidFill>
                <a:latin typeface="+mn-lt"/>
                <a:ea typeface="+mn-ea"/>
                <a:cs typeface="+mn-cs"/>
              </a:rPr>
              <a:t>ne valet is unable to effectively cater for large groups of guests and the venue may provide guidance on the number of valets required to cater for different group sizes</a:t>
            </a:r>
          </a:p>
          <a:p>
            <a:pPr lvl="1">
              <a:buFont typeface="Arial" pitchFamily="34" charset="0"/>
              <a:buChar char="•"/>
            </a:pPr>
            <a:r>
              <a:rPr lang="en-AU" sz="1200" kern="1200" dirty="0" smtClean="0">
                <a:solidFill>
                  <a:schemeClr val="tx1"/>
                </a:solidFill>
                <a:latin typeface="+mn-lt"/>
                <a:ea typeface="+mn-ea"/>
                <a:cs typeface="+mn-cs"/>
              </a:rPr>
              <a:t> How guests are to addressed,</a:t>
            </a:r>
            <a:r>
              <a:rPr lang="en-AU" sz="1200" kern="1200" baseline="0" dirty="0" smtClean="0">
                <a:solidFill>
                  <a:schemeClr val="tx1"/>
                </a:solidFill>
                <a:latin typeface="+mn-lt"/>
                <a:ea typeface="+mn-ea"/>
                <a:cs typeface="+mn-cs"/>
              </a:rPr>
              <a:t> </a:t>
            </a:r>
            <a:r>
              <a:rPr lang="en-AU" sz="1200" kern="1200" dirty="0" smtClean="0">
                <a:solidFill>
                  <a:schemeClr val="tx1"/>
                </a:solidFill>
                <a:latin typeface="+mn-lt"/>
                <a:ea typeface="+mn-ea"/>
                <a:cs typeface="+mn-cs"/>
              </a:rPr>
              <a:t>prescribing the acceptable forms of address for differing guest types. Many policies in this regard provide advice,</a:t>
            </a:r>
            <a:r>
              <a:rPr lang="en-AU" sz="1200" kern="1200" baseline="0" dirty="0" smtClean="0">
                <a:solidFill>
                  <a:schemeClr val="tx1"/>
                </a:solidFill>
                <a:latin typeface="+mn-lt"/>
                <a:ea typeface="+mn-ea"/>
                <a:cs typeface="+mn-cs"/>
              </a:rPr>
              <a:t> f</a:t>
            </a:r>
            <a:r>
              <a:rPr lang="en-AU" sz="1200" kern="1200" dirty="0" smtClean="0">
                <a:solidFill>
                  <a:schemeClr val="tx1"/>
                </a:solidFill>
                <a:latin typeface="+mn-lt"/>
                <a:ea typeface="+mn-ea"/>
                <a:cs typeface="+mn-cs"/>
              </a:rPr>
              <a:t>or example, on forms of address for royalty and religious leaders</a:t>
            </a:r>
          </a:p>
          <a:p>
            <a:pPr lvl="1">
              <a:buFont typeface="Arial" pitchFamily="34" charset="0"/>
              <a:buChar char="•"/>
            </a:pPr>
            <a:r>
              <a:rPr lang="en-AU" sz="1200" kern="1200" dirty="0" smtClean="0">
                <a:solidFill>
                  <a:schemeClr val="tx1"/>
                </a:solidFill>
                <a:latin typeface="+mn-lt"/>
                <a:ea typeface="+mn-ea"/>
                <a:cs typeface="+mn-cs"/>
              </a:rPr>
              <a:t> Actions required for delivery of nominated service provisions.</a:t>
            </a:r>
            <a:r>
              <a:rPr lang="en-AU" sz="1200" kern="1200" baseline="0" dirty="0" smtClean="0">
                <a:solidFill>
                  <a:schemeClr val="tx1"/>
                </a:solidFill>
                <a:latin typeface="+mn-lt"/>
                <a:ea typeface="+mn-ea"/>
                <a:cs typeface="+mn-cs"/>
              </a:rPr>
              <a:t> P</a:t>
            </a:r>
            <a:r>
              <a:rPr lang="en-AU" sz="1200" kern="1200" dirty="0" smtClean="0">
                <a:solidFill>
                  <a:schemeClr val="tx1"/>
                </a:solidFill>
                <a:latin typeface="+mn-lt"/>
                <a:ea typeface="+mn-ea"/>
                <a:cs typeface="+mn-cs"/>
              </a:rPr>
              <a:t>olicies and procedures may,</a:t>
            </a:r>
            <a:r>
              <a:rPr lang="en-AU" sz="1200" kern="1200" baseline="0" dirty="0" smtClean="0">
                <a:solidFill>
                  <a:schemeClr val="tx1"/>
                </a:solidFill>
                <a:latin typeface="+mn-lt"/>
                <a:ea typeface="+mn-ea"/>
                <a:cs typeface="+mn-cs"/>
              </a:rPr>
              <a:t> </a:t>
            </a:r>
            <a:r>
              <a:rPr lang="en-AU" sz="1200" kern="1200" dirty="0" smtClean="0">
                <a:solidFill>
                  <a:schemeClr val="tx1"/>
                </a:solidFill>
                <a:latin typeface="+mn-lt"/>
                <a:ea typeface="+mn-ea"/>
                <a:cs typeface="+mn-cs"/>
              </a:rPr>
              <a:t>for example,</a:t>
            </a:r>
            <a:r>
              <a:rPr lang="en-AU" sz="1200" kern="1200" baseline="0" dirty="0" smtClean="0">
                <a:solidFill>
                  <a:schemeClr val="tx1"/>
                </a:solidFill>
                <a:latin typeface="+mn-lt"/>
                <a:ea typeface="+mn-ea"/>
                <a:cs typeface="+mn-cs"/>
              </a:rPr>
              <a:t> </a:t>
            </a:r>
            <a:r>
              <a:rPr lang="en-AU" sz="1200" kern="1200" dirty="0" smtClean="0">
                <a:solidFill>
                  <a:schemeClr val="tx1"/>
                </a:solidFill>
                <a:latin typeface="+mn-lt"/>
                <a:ea typeface="+mn-ea"/>
                <a:cs typeface="+mn-cs"/>
              </a:rPr>
              <a:t>stipulate:</a:t>
            </a:r>
          </a:p>
          <a:p>
            <a:pPr lvl="2">
              <a:buFont typeface="Arial" pitchFamily="34" charset="0"/>
              <a:buChar char="•"/>
            </a:pPr>
            <a:r>
              <a:rPr lang="en-AU" sz="1200" kern="1200" dirty="0" smtClean="0">
                <a:solidFill>
                  <a:schemeClr val="tx1"/>
                </a:solidFill>
                <a:latin typeface="+mn-lt"/>
                <a:ea typeface="+mn-ea"/>
                <a:cs typeface="+mn-cs"/>
              </a:rPr>
              <a:t> Products to be provided – by brand name, type and style</a:t>
            </a:r>
          </a:p>
          <a:p>
            <a:pPr lvl="2">
              <a:buFont typeface="Arial" pitchFamily="34" charset="0"/>
              <a:buChar char="•"/>
            </a:pPr>
            <a:r>
              <a:rPr lang="en-AU" sz="1200" kern="1200" dirty="0" smtClean="0">
                <a:solidFill>
                  <a:schemeClr val="tx1"/>
                </a:solidFill>
                <a:latin typeface="+mn-lt"/>
                <a:ea typeface="+mn-ea"/>
                <a:cs typeface="+mn-cs"/>
              </a:rPr>
              <a:t> Quantity of products</a:t>
            </a:r>
            <a:r>
              <a:rPr lang="en-AU" sz="1200" kern="1200" baseline="0" dirty="0" smtClean="0">
                <a:solidFill>
                  <a:schemeClr val="tx1"/>
                </a:solidFill>
                <a:latin typeface="+mn-lt"/>
                <a:ea typeface="+mn-ea"/>
                <a:cs typeface="+mn-cs"/>
              </a:rPr>
              <a:t> or i</a:t>
            </a:r>
            <a:r>
              <a:rPr lang="en-AU" sz="1200" kern="1200" dirty="0" smtClean="0">
                <a:solidFill>
                  <a:schemeClr val="tx1"/>
                </a:solidFill>
                <a:latin typeface="+mn-lt"/>
                <a:ea typeface="+mn-ea"/>
                <a:cs typeface="+mn-cs"/>
              </a:rPr>
              <a:t>tems per room or per guest</a:t>
            </a:r>
          </a:p>
          <a:p>
            <a:pPr lvl="2">
              <a:buFont typeface="Arial" pitchFamily="34" charset="0"/>
              <a:buChar char="•"/>
            </a:pPr>
            <a:r>
              <a:rPr lang="en-AU" sz="1200" kern="1200" dirty="0" smtClean="0">
                <a:solidFill>
                  <a:schemeClr val="tx1"/>
                </a:solidFill>
                <a:latin typeface="+mn-lt"/>
                <a:ea typeface="+mn-ea"/>
                <a:cs typeface="+mn-cs"/>
              </a:rPr>
              <a:t> Duration of service delivery</a:t>
            </a:r>
          </a:p>
          <a:p>
            <a:pPr lvl="2">
              <a:buFont typeface="Arial" pitchFamily="34" charset="0"/>
              <a:buChar char="•"/>
            </a:pPr>
            <a:r>
              <a:rPr lang="en-AU" sz="1200" kern="1200" dirty="0" smtClean="0">
                <a:solidFill>
                  <a:schemeClr val="tx1"/>
                </a:solidFill>
                <a:latin typeface="+mn-lt"/>
                <a:ea typeface="+mn-ea"/>
                <a:cs typeface="+mn-cs"/>
              </a:rPr>
              <a:t> Activities to be provided </a:t>
            </a:r>
          </a:p>
          <a:p>
            <a:pPr lvl="2">
              <a:buFont typeface="Arial" pitchFamily="34" charset="0"/>
              <a:buChar char="•"/>
            </a:pPr>
            <a:r>
              <a:rPr lang="en-AU" sz="1200" kern="1200" dirty="0" smtClean="0">
                <a:solidFill>
                  <a:schemeClr val="tx1"/>
                </a:solidFill>
                <a:latin typeface="+mn-lt"/>
                <a:ea typeface="+mn-ea"/>
                <a:cs typeface="+mn-cs"/>
              </a:rPr>
              <a:t> Sequence of tasks</a:t>
            </a:r>
            <a:r>
              <a:rPr lang="en-AU" sz="1200" kern="1200" baseline="0" dirty="0" smtClean="0">
                <a:solidFill>
                  <a:schemeClr val="tx1"/>
                </a:solidFill>
                <a:latin typeface="+mn-lt"/>
                <a:ea typeface="+mn-ea"/>
                <a:cs typeface="+mn-cs"/>
              </a:rPr>
              <a:t> or </a:t>
            </a:r>
            <a:r>
              <a:rPr lang="en-AU" sz="1200" kern="1200" dirty="0" smtClean="0">
                <a:solidFill>
                  <a:schemeClr val="tx1"/>
                </a:solidFill>
                <a:latin typeface="+mn-lt"/>
                <a:ea typeface="+mn-ea"/>
                <a:cs typeface="+mn-cs"/>
              </a:rPr>
              <a:t>activities</a:t>
            </a:r>
          </a:p>
          <a:p>
            <a:pPr lvl="2">
              <a:buFont typeface="Arial" pitchFamily="34" charset="0"/>
              <a:buChar char="•"/>
            </a:pPr>
            <a:r>
              <a:rPr lang="en-AU" sz="1200" kern="1200" dirty="0" smtClean="0">
                <a:solidFill>
                  <a:schemeClr val="tx1"/>
                </a:solidFill>
                <a:latin typeface="+mn-lt"/>
                <a:ea typeface="+mn-ea"/>
                <a:cs typeface="+mn-cs"/>
              </a:rPr>
              <a:t> Timing requirements,</a:t>
            </a:r>
            <a:r>
              <a:rPr lang="en-AU" sz="1200" kern="1200" baseline="0" dirty="0" smtClean="0">
                <a:solidFill>
                  <a:schemeClr val="tx1"/>
                </a:solidFill>
                <a:latin typeface="+mn-lt"/>
                <a:ea typeface="+mn-ea"/>
                <a:cs typeface="+mn-cs"/>
              </a:rPr>
              <a:t> </a:t>
            </a:r>
            <a:r>
              <a:rPr lang="en-AU" sz="1200" kern="1200" dirty="0" smtClean="0">
                <a:solidFill>
                  <a:schemeClr val="tx1"/>
                </a:solidFill>
                <a:latin typeface="+mn-lt"/>
                <a:ea typeface="+mn-ea"/>
                <a:cs typeface="+mn-cs"/>
              </a:rPr>
              <a:t>for example, ‘Turn down must be provided by 8:00PM’.</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Trainer continues presenting examples of possible venue policies and</a:t>
            </a:r>
            <a:r>
              <a:rPr lang="en-US" baseline="0" dirty="0" smtClean="0"/>
              <a:t> procedures relating to the provision of valet services to guests:</a:t>
            </a:r>
          </a:p>
          <a:p>
            <a:pPr lvl="0">
              <a:buFont typeface="Arial" pitchFamily="34" charset="0"/>
              <a:buChar char="•"/>
            </a:pPr>
            <a:r>
              <a:rPr lang="en-AU" sz="1200" kern="1200" dirty="0" smtClean="0">
                <a:solidFill>
                  <a:schemeClr val="tx1"/>
                </a:solidFill>
                <a:latin typeface="+mn-lt"/>
                <a:ea typeface="+mn-ea"/>
                <a:cs typeface="+mn-cs"/>
              </a:rPr>
              <a:t> Honesty.</a:t>
            </a:r>
            <a:r>
              <a:rPr lang="en-AU" sz="1200" kern="1200" baseline="0" dirty="0" smtClean="0">
                <a:solidFill>
                  <a:schemeClr val="tx1"/>
                </a:solidFill>
                <a:latin typeface="+mn-lt"/>
                <a:ea typeface="+mn-ea"/>
                <a:cs typeface="+mn-cs"/>
              </a:rPr>
              <a:t> T</a:t>
            </a:r>
            <a:r>
              <a:rPr lang="en-AU" sz="1200" kern="1200" dirty="0" smtClean="0">
                <a:solidFill>
                  <a:schemeClr val="tx1"/>
                </a:solidFill>
                <a:latin typeface="+mn-lt"/>
                <a:ea typeface="+mn-ea"/>
                <a:cs typeface="+mn-cs"/>
              </a:rPr>
              <a:t>his will cover the need for valets to be honest in all their dealing with guests. In practice this can mean:</a:t>
            </a:r>
          </a:p>
          <a:p>
            <a:pPr lvl="1">
              <a:buFont typeface="Arial" pitchFamily="34" charset="0"/>
              <a:buChar char="•"/>
            </a:pPr>
            <a:r>
              <a:rPr lang="en-AU" sz="1200" kern="1200" dirty="0" smtClean="0">
                <a:solidFill>
                  <a:schemeClr val="tx1"/>
                </a:solidFill>
                <a:latin typeface="+mn-lt"/>
                <a:ea typeface="+mn-ea"/>
                <a:cs typeface="+mn-cs"/>
              </a:rPr>
              <a:t> Telling the truth about products and services, what the venue can and cannot provide, in response to questions asked by the guest</a:t>
            </a:r>
          </a:p>
          <a:p>
            <a:pPr lvl="1">
              <a:buFont typeface="Arial" pitchFamily="34" charset="0"/>
              <a:buChar char="•"/>
            </a:pPr>
            <a:r>
              <a:rPr lang="en-AU" sz="1200" kern="1200" dirty="0" smtClean="0">
                <a:solidFill>
                  <a:schemeClr val="tx1"/>
                </a:solidFill>
                <a:latin typeface="+mn-lt"/>
                <a:ea typeface="+mn-ea"/>
                <a:cs typeface="+mn-cs"/>
              </a:rPr>
              <a:t> Only charging guests for what they have received.</a:t>
            </a:r>
            <a:r>
              <a:rPr lang="en-AU" sz="1200" kern="1200" baseline="0" dirty="0" smtClean="0">
                <a:solidFill>
                  <a:schemeClr val="tx1"/>
                </a:solidFill>
                <a:latin typeface="+mn-lt"/>
                <a:ea typeface="+mn-ea"/>
                <a:cs typeface="+mn-cs"/>
              </a:rPr>
              <a:t> O</a:t>
            </a:r>
            <a:r>
              <a:rPr lang="en-AU" sz="1200" kern="1200" dirty="0" smtClean="0">
                <a:solidFill>
                  <a:schemeClr val="tx1"/>
                </a:solidFill>
                <a:latin typeface="+mn-lt"/>
                <a:ea typeface="+mn-ea"/>
                <a:cs typeface="+mn-cs"/>
              </a:rPr>
              <a:t>nly legitimate charges should be applied to a guest’s account: no more, no less</a:t>
            </a:r>
          </a:p>
          <a:p>
            <a:pPr lvl="1">
              <a:buFont typeface="Arial" pitchFamily="34" charset="0"/>
              <a:buChar char="•"/>
            </a:pPr>
            <a:r>
              <a:rPr lang="en-AU" sz="1200" kern="1200" dirty="0" smtClean="0">
                <a:solidFill>
                  <a:schemeClr val="tx1"/>
                </a:solidFill>
                <a:latin typeface="+mn-lt"/>
                <a:ea typeface="+mn-ea"/>
                <a:cs typeface="+mn-cs"/>
              </a:rPr>
              <a:t> Not stealing – money, property or information you have become aware of as part of your dealings with the guest</a:t>
            </a:r>
          </a:p>
          <a:p>
            <a:pPr lvl="1">
              <a:buFont typeface="Arial" pitchFamily="34" charset="0"/>
              <a:buChar char="•"/>
            </a:pPr>
            <a:r>
              <a:rPr lang="en-AU" sz="1200" kern="1200" dirty="0" smtClean="0">
                <a:solidFill>
                  <a:schemeClr val="tx1"/>
                </a:solidFill>
                <a:latin typeface="+mn-lt"/>
                <a:ea typeface="+mn-ea"/>
                <a:cs typeface="+mn-cs"/>
              </a:rPr>
              <a:t> Not taking photographs of the guest room or their belongings or activities, or the condition in which they leave their room.</a:t>
            </a:r>
          </a:p>
          <a:p>
            <a:pPr>
              <a:buFont typeface="Arial" pitchFamily="34" charset="0"/>
              <a:buNone/>
            </a:pPr>
            <a:endParaRPr lang="en-AU" sz="1200" kern="1200" dirty="0" smtClean="0">
              <a:solidFill>
                <a:schemeClr val="tx1"/>
              </a:solidFill>
              <a:latin typeface="+mn-lt"/>
              <a:ea typeface="+mn-ea"/>
              <a:cs typeface="+mn-cs"/>
            </a:endParaRPr>
          </a:p>
          <a:p>
            <a:pPr>
              <a:buFont typeface="Arial" pitchFamily="34" charset="0"/>
              <a:buNone/>
            </a:pPr>
            <a:r>
              <a:rPr lang="en-AU" sz="1200" kern="1200" dirty="0" smtClean="0">
                <a:solidFill>
                  <a:schemeClr val="tx1"/>
                </a:solidFill>
                <a:latin typeface="+mn-lt"/>
                <a:ea typeface="+mn-ea"/>
                <a:cs typeface="+mn-cs"/>
              </a:rPr>
              <a:t>Trainer notes to trainees in some</a:t>
            </a:r>
            <a:r>
              <a:rPr lang="en-AU" sz="1200" kern="1200" baseline="0" dirty="0" smtClean="0">
                <a:solidFill>
                  <a:schemeClr val="tx1"/>
                </a:solidFill>
                <a:latin typeface="+mn-lt"/>
                <a:ea typeface="+mn-ea"/>
                <a:cs typeface="+mn-cs"/>
              </a:rPr>
              <a:t> </a:t>
            </a:r>
            <a:r>
              <a:rPr lang="en-AU" sz="1200" kern="1200" dirty="0" smtClean="0">
                <a:solidFill>
                  <a:schemeClr val="tx1"/>
                </a:solidFill>
                <a:latin typeface="+mn-lt"/>
                <a:ea typeface="+mn-ea"/>
                <a:cs typeface="+mn-cs"/>
              </a:rPr>
              <a:t>cases they will have to be dishonest with some people (such as other guests, members of the media, unsolicited callers) in order to protect the privacy and security of the VIP guest.</a:t>
            </a: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Trainer continues presenting examples of possible venue policies and</a:t>
            </a:r>
            <a:r>
              <a:rPr lang="en-US" baseline="0" dirty="0" smtClean="0"/>
              <a:t> procedures relating to the provision of valet services to guests:</a:t>
            </a:r>
          </a:p>
          <a:p>
            <a:pPr lvl="0">
              <a:buFont typeface="Arial" pitchFamily="34" charset="0"/>
              <a:buChar char="•"/>
            </a:pPr>
            <a:r>
              <a:rPr lang="en-AU" sz="1200" kern="1200" dirty="0" smtClean="0">
                <a:solidFill>
                  <a:schemeClr val="tx1"/>
                </a:solidFill>
                <a:latin typeface="+mn-lt"/>
                <a:ea typeface="+mn-ea"/>
                <a:cs typeface="+mn-cs"/>
              </a:rPr>
              <a:t> Use of enterprise equipment and facilities for personal use or gain.</a:t>
            </a:r>
            <a:r>
              <a:rPr lang="en-AU" sz="1200" kern="1200" baseline="0" dirty="0" smtClean="0">
                <a:solidFill>
                  <a:schemeClr val="tx1"/>
                </a:solidFill>
                <a:latin typeface="+mn-lt"/>
                <a:ea typeface="+mn-ea"/>
                <a:cs typeface="+mn-cs"/>
              </a:rPr>
              <a:t> </a:t>
            </a:r>
            <a:r>
              <a:rPr lang="en-AU" sz="1200" kern="1200" dirty="0" smtClean="0">
                <a:solidFill>
                  <a:schemeClr val="tx1"/>
                </a:solidFill>
                <a:latin typeface="+mn-lt"/>
                <a:ea typeface="+mn-ea"/>
                <a:cs typeface="+mn-cs"/>
              </a:rPr>
              <a:t> There is usually a complete ban on any staff using venue items for their private use.  Obviously there is also a total ban on valets using guest items unless specifically told or invited to do so.</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Trainer continues presenting examples of possible venue policies and</a:t>
            </a:r>
            <a:r>
              <a:rPr lang="en-US" baseline="0" dirty="0" smtClean="0"/>
              <a:t> procedures relating to the provision of valet services to guests:</a:t>
            </a:r>
          </a:p>
          <a:p>
            <a:pPr lvl="0">
              <a:buFont typeface="Arial" pitchFamily="34" charset="0"/>
              <a:buChar char="•"/>
            </a:pPr>
            <a:r>
              <a:rPr lang="en-AU" sz="1200" kern="1200" dirty="0" smtClean="0">
                <a:solidFill>
                  <a:schemeClr val="tx1"/>
                </a:solidFill>
                <a:latin typeface="+mn-lt"/>
                <a:ea typeface="+mn-ea"/>
                <a:cs typeface="+mn-cs"/>
              </a:rPr>
              <a:t> Treatment of VIPs – while all guests should be treated by all staff as VIPs the fact is valets must treat their guests in an exceptional manner. Valets may be required to:</a:t>
            </a:r>
          </a:p>
          <a:p>
            <a:pPr lvl="1">
              <a:buFont typeface="Arial" pitchFamily="34" charset="0"/>
              <a:buChar char="•"/>
            </a:pPr>
            <a:r>
              <a:rPr lang="en-AU" sz="1200" kern="1200" dirty="0" smtClean="0">
                <a:solidFill>
                  <a:schemeClr val="tx1"/>
                </a:solidFill>
                <a:latin typeface="+mn-lt"/>
                <a:ea typeface="+mn-ea"/>
                <a:cs typeface="+mn-cs"/>
              </a:rPr>
              <a:t> Prepare items (products and/or services) for nominated VIPs that are not offered to other guests</a:t>
            </a:r>
          </a:p>
          <a:p>
            <a:pPr lvl="1">
              <a:buFont typeface="Arial" pitchFamily="34" charset="0"/>
              <a:buChar char="•"/>
            </a:pPr>
            <a:r>
              <a:rPr lang="en-AU" sz="1200" kern="1200" dirty="0" smtClean="0">
                <a:solidFill>
                  <a:schemeClr val="tx1"/>
                </a:solidFill>
                <a:latin typeface="+mn-lt"/>
                <a:ea typeface="+mn-ea"/>
                <a:cs typeface="+mn-cs"/>
              </a:rPr>
              <a:t> Arrange for preferential seating in in-house dining rooms, at functions and for shows</a:t>
            </a:r>
            <a:r>
              <a:rPr lang="en-AU" sz="1200" kern="1200" baseline="0" dirty="0" smtClean="0">
                <a:solidFill>
                  <a:schemeClr val="tx1"/>
                </a:solidFill>
                <a:latin typeface="+mn-lt"/>
                <a:ea typeface="+mn-ea"/>
                <a:cs typeface="+mn-cs"/>
              </a:rPr>
              <a:t> and other </a:t>
            </a:r>
            <a:r>
              <a:rPr lang="en-AU" sz="1200" kern="1200" dirty="0" smtClean="0">
                <a:solidFill>
                  <a:schemeClr val="tx1"/>
                </a:solidFill>
                <a:latin typeface="+mn-lt"/>
                <a:ea typeface="+mn-ea"/>
                <a:cs typeface="+mn-cs"/>
              </a:rPr>
              <a:t>entertainment</a:t>
            </a:r>
          </a:p>
          <a:p>
            <a:pPr lvl="1">
              <a:buFont typeface="Arial" pitchFamily="34" charset="0"/>
              <a:buChar char="•"/>
            </a:pPr>
            <a:r>
              <a:rPr lang="en-AU" sz="1200" kern="1200" dirty="0" smtClean="0">
                <a:solidFill>
                  <a:schemeClr val="tx1"/>
                </a:solidFill>
                <a:latin typeface="+mn-lt"/>
                <a:ea typeface="+mn-ea"/>
                <a:cs typeface="+mn-cs"/>
              </a:rPr>
              <a:t> Provide associates of VIPs with the same treatment being given to the actual VIPs</a:t>
            </a:r>
          </a:p>
          <a:p>
            <a:pPr lvl="1">
              <a:buFont typeface="Arial" pitchFamily="34" charset="0"/>
              <a:buChar char="•"/>
            </a:pPr>
            <a:r>
              <a:rPr lang="en-AU" sz="1200" kern="1200" dirty="0" smtClean="0">
                <a:solidFill>
                  <a:schemeClr val="tx1"/>
                </a:solidFill>
                <a:latin typeface="+mn-lt"/>
                <a:ea typeface="+mn-ea"/>
                <a:cs typeface="+mn-cs"/>
              </a:rPr>
              <a:t> Demonstrate deferential treatment to VIPs.</a:t>
            </a:r>
            <a:r>
              <a:rPr lang="en-AU" sz="1200" kern="1200" baseline="0" dirty="0" smtClean="0">
                <a:solidFill>
                  <a:schemeClr val="tx1"/>
                </a:solidFill>
                <a:latin typeface="+mn-lt"/>
                <a:ea typeface="+mn-ea"/>
                <a:cs typeface="+mn-cs"/>
              </a:rPr>
              <a:t> T</a:t>
            </a:r>
            <a:r>
              <a:rPr lang="en-AU" sz="1200" kern="1200" dirty="0" smtClean="0">
                <a:solidFill>
                  <a:schemeClr val="tx1"/>
                </a:solidFill>
                <a:latin typeface="+mn-lt"/>
                <a:ea typeface="+mn-ea"/>
                <a:cs typeface="+mn-cs"/>
              </a:rPr>
              <a:t>his means always giving the best option, the best that is available and/or deferring to their personal preferences above the standard service provision given by the venue.</a:t>
            </a:r>
            <a:r>
              <a:rPr lang="en-AU" sz="1200" kern="1200" baseline="0" dirty="0" smtClean="0">
                <a:solidFill>
                  <a:schemeClr val="tx1"/>
                </a:solidFill>
                <a:latin typeface="+mn-lt"/>
                <a:ea typeface="+mn-ea"/>
                <a:cs typeface="+mn-cs"/>
              </a:rPr>
              <a:t> i</a:t>
            </a:r>
            <a:r>
              <a:rPr lang="en-AU" sz="1200" kern="1200" dirty="0" smtClean="0">
                <a:solidFill>
                  <a:schemeClr val="tx1"/>
                </a:solidFill>
                <a:latin typeface="+mn-lt"/>
                <a:ea typeface="+mn-ea"/>
                <a:cs typeface="+mn-cs"/>
              </a:rPr>
              <a:t>t is also important valets never appear subservient when doing so highlighting  there is a fine line between deference and subservience but it is one the professional valet treads easily and with dignity.</a:t>
            </a:r>
          </a:p>
          <a:p>
            <a:pPr lvl="1">
              <a:buFont typeface="Arial" pitchFamily="34" charset="0"/>
              <a:buChar char="•"/>
            </a:pPr>
            <a:r>
              <a:rPr lang="en-AU" sz="1200" kern="1200" dirty="0" smtClean="0">
                <a:solidFill>
                  <a:schemeClr val="tx1"/>
                </a:solidFill>
                <a:latin typeface="+mn-lt"/>
                <a:ea typeface="+mn-ea"/>
                <a:cs typeface="+mn-cs"/>
              </a:rPr>
              <a:t> Protect the privacy and security of VIPs to a higher standard than is normally provided for other guests.</a:t>
            </a:r>
            <a:r>
              <a:rPr lang="en-AU" sz="1200" kern="1200" baseline="0" dirty="0" smtClean="0">
                <a:solidFill>
                  <a:schemeClr val="tx1"/>
                </a:solidFill>
                <a:latin typeface="+mn-lt"/>
                <a:ea typeface="+mn-ea"/>
                <a:cs typeface="+mn-cs"/>
              </a:rPr>
              <a:t> T</a:t>
            </a:r>
            <a:r>
              <a:rPr lang="en-AU" sz="1200" kern="1200" dirty="0" smtClean="0">
                <a:solidFill>
                  <a:schemeClr val="tx1"/>
                </a:solidFill>
                <a:latin typeface="+mn-lt"/>
                <a:ea typeface="+mn-ea"/>
                <a:cs typeface="+mn-cs"/>
              </a:rPr>
              <a:t>his may mean liaising with in-house security staff as well as liaising with security personnel accompanying the VIP. Given many VIPs are royalty, politicians, sports stars, movie stars and/or music stars there is regularly a need for valets to:</a:t>
            </a:r>
          </a:p>
          <a:p>
            <a:pPr lvl="2">
              <a:buFont typeface="Arial" pitchFamily="34" charset="0"/>
              <a:buChar char="•"/>
            </a:pPr>
            <a:r>
              <a:rPr lang="en-AU" sz="1200" kern="1200" dirty="0" smtClean="0">
                <a:solidFill>
                  <a:schemeClr val="tx1"/>
                </a:solidFill>
                <a:latin typeface="+mn-lt"/>
                <a:ea typeface="+mn-ea"/>
                <a:cs typeface="+mn-cs"/>
              </a:rPr>
              <a:t> Be subjected to various security</a:t>
            </a:r>
            <a:r>
              <a:rPr lang="en-AU" sz="1200" kern="1200" baseline="0" dirty="0" smtClean="0">
                <a:solidFill>
                  <a:schemeClr val="tx1"/>
                </a:solidFill>
                <a:latin typeface="+mn-lt"/>
                <a:ea typeface="+mn-ea"/>
                <a:cs typeface="+mn-cs"/>
              </a:rPr>
              <a:t> </a:t>
            </a:r>
            <a:r>
              <a:rPr lang="en-AU" sz="1200" kern="1200" dirty="0" smtClean="0">
                <a:solidFill>
                  <a:schemeClr val="tx1"/>
                </a:solidFill>
                <a:latin typeface="+mn-lt"/>
                <a:ea typeface="+mn-ea"/>
                <a:cs typeface="+mn-cs"/>
              </a:rPr>
              <a:t>checks</a:t>
            </a:r>
          </a:p>
          <a:p>
            <a:pPr lvl="2">
              <a:buFont typeface="Arial" pitchFamily="34" charset="0"/>
              <a:buChar char="•"/>
            </a:pPr>
            <a:r>
              <a:rPr lang="en-AU" sz="1200" kern="1200" dirty="0" smtClean="0">
                <a:solidFill>
                  <a:schemeClr val="tx1"/>
                </a:solidFill>
                <a:latin typeface="+mn-lt"/>
                <a:ea typeface="+mn-ea"/>
                <a:cs typeface="+mn-cs"/>
              </a:rPr>
              <a:t> Cooperate with security personnel</a:t>
            </a:r>
          </a:p>
          <a:p>
            <a:pPr lvl="2">
              <a:buFont typeface="Arial" pitchFamily="34" charset="0"/>
              <a:buChar char="•"/>
            </a:pPr>
            <a:r>
              <a:rPr lang="en-AU" sz="1200" kern="1200" dirty="0" smtClean="0">
                <a:solidFill>
                  <a:schemeClr val="tx1"/>
                </a:solidFill>
                <a:latin typeface="+mn-lt"/>
                <a:ea typeface="+mn-ea"/>
                <a:cs typeface="+mn-cs"/>
              </a:rPr>
              <a:t> Provide misleading information to others</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Trainer continues presenting examples of possible venue policies and</a:t>
            </a:r>
            <a:r>
              <a:rPr lang="en-US" baseline="0" dirty="0" smtClean="0"/>
              <a:t> procedures relating to the provision of valet services to guests:</a:t>
            </a:r>
          </a:p>
          <a:p>
            <a:pPr lvl="0">
              <a:buFont typeface="Arial" pitchFamily="34" charset="0"/>
              <a:buChar char="•"/>
            </a:pPr>
            <a:r>
              <a:rPr lang="en-AU" sz="1200" kern="1200" dirty="0" smtClean="0">
                <a:solidFill>
                  <a:schemeClr val="tx1"/>
                </a:solidFill>
                <a:latin typeface="+mn-lt"/>
                <a:ea typeface="+mn-ea"/>
                <a:cs typeface="+mn-cs"/>
              </a:rPr>
              <a:t> Complimentary goods and services to be provided as part of the standard valet service such as,</a:t>
            </a:r>
            <a:r>
              <a:rPr lang="en-AU" sz="1200" kern="1200" baseline="0" dirty="0" smtClean="0">
                <a:solidFill>
                  <a:schemeClr val="tx1"/>
                </a:solidFill>
                <a:latin typeface="+mn-lt"/>
                <a:ea typeface="+mn-ea"/>
                <a:cs typeface="+mn-cs"/>
              </a:rPr>
              <a:t> </a:t>
            </a:r>
            <a:r>
              <a:rPr lang="en-AU" sz="1200" kern="1200" dirty="0" smtClean="0">
                <a:solidFill>
                  <a:schemeClr val="tx1"/>
                </a:solidFill>
                <a:latin typeface="+mn-lt"/>
                <a:ea typeface="+mn-ea"/>
                <a:cs typeface="+mn-cs"/>
              </a:rPr>
              <a:t>for example,</a:t>
            </a:r>
            <a:r>
              <a:rPr lang="en-AU" sz="1200" kern="1200" baseline="0" dirty="0" smtClean="0">
                <a:solidFill>
                  <a:schemeClr val="tx1"/>
                </a:solidFill>
                <a:latin typeface="+mn-lt"/>
                <a:ea typeface="+mn-ea"/>
                <a:cs typeface="+mn-cs"/>
              </a:rPr>
              <a:t> </a:t>
            </a:r>
            <a:r>
              <a:rPr lang="en-AU" sz="1200" kern="1200" dirty="0" smtClean="0">
                <a:solidFill>
                  <a:schemeClr val="tx1"/>
                </a:solidFill>
                <a:latin typeface="+mn-lt"/>
                <a:ea typeface="+mn-ea"/>
                <a:cs typeface="+mn-cs"/>
              </a:rPr>
              <a:t>lowers in the room, turn-down service, drinks on arrival. Not only will VIPs receiving valet service receive items not provided to other guests, they will also normally:</a:t>
            </a:r>
          </a:p>
          <a:p>
            <a:pPr lvl="1">
              <a:buFont typeface="Arial" pitchFamily="34" charset="0"/>
              <a:buChar char="•"/>
            </a:pPr>
            <a:r>
              <a:rPr lang="en-AU" sz="1200" kern="1200" dirty="0" smtClean="0">
                <a:solidFill>
                  <a:schemeClr val="tx1"/>
                </a:solidFill>
                <a:latin typeface="+mn-lt"/>
                <a:ea typeface="+mn-ea"/>
                <a:cs typeface="+mn-cs"/>
              </a:rPr>
              <a:t> Receive more of them</a:t>
            </a:r>
          </a:p>
          <a:p>
            <a:pPr lvl="1">
              <a:buFont typeface="Arial" pitchFamily="34" charset="0"/>
              <a:buChar char="•"/>
            </a:pPr>
            <a:r>
              <a:rPr lang="en-AU" sz="1200" kern="1200" dirty="0" smtClean="0">
                <a:solidFill>
                  <a:schemeClr val="tx1"/>
                </a:solidFill>
                <a:latin typeface="+mn-lt"/>
                <a:ea typeface="+mn-ea"/>
                <a:cs typeface="+mn-cs"/>
              </a:rPr>
              <a:t> Receive a higher-quality version of what is normally supplied. </a:t>
            </a:r>
          </a:p>
          <a:p>
            <a:pPr lvl="0">
              <a:buFont typeface="Arial" pitchFamily="34" charset="0"/>
              <a:buChar char="•"/>
            </a:pPr>
            <a:r>
              <a:rPr lang="en-AU" sz="1200" kern="1200" dirty="0" smtClean="0">
                <a:solidFill>
                  <a:schemeClr val="tx1"/>
                </a:solidFill>
                <a:latin typeface="+mn-lt"/>
                <a:ea typeface="+mn-ea"/>
                <a:cs typeface="+mn-cs"/>
              </a:rPr>
              <a:t> Discretionary authority.</a:t>
            </a:r>
            <a:r>
              <a:rPr lang="en-AU" sz="1200" kern="1200" baseline="0" dirty="0" smtClean="0">
                <a:solidFill>
                  <a:schemeClr val="tx1"/>
                </a:solidFill>
                <a:latin typeface="+mn-lt"/>
                <a:ea typeface="+mn-ea"/>
                <a:cs typeface="+mn-cs"/>
              </a:rPr>
              <a:t> V</a:t>
            </a:r>
            <a:r>
              <a:rPr lang="en-AU" sz="1200" kern="1200" dirty="0" smtClean="0">
                <a:solidFill>
                  <a:schemeClr val="tx1"/>
                </a:solidFill>
                <a:latin typeface="+mn-lt"/>
                <a:ea typeface="+mn-ea"/>
                <a:cs typeface="+mn-cs"/>
              </a:rPr>
              <a:t>alets traditionally have a significant scope of authority to allow them to deal with the wide range of issues their guests present them with. The scope of authority may relate to:</a:t>
            </a:r>
          </a:p>
          <a:p>
            <a:pPr lvl="1">
              <a:buFont typeface="Arial" pitchFamily="34" charset="0"/>
              <a:buChar char="•"/>
            </a:pPr>
            <a:r>
              <a:rPr lang="en-AU" sz="1200" kern="1200" dirty="0" smtClean="0">
                <a:solidFill>
                  <a:schemeClr val="tx1"/>
                </a:solidFill>
                <a:latin typeface="+mn-lt"/>
                <a:ea typeface="+mn-ea"/>
                <a:cs typeface="+mn-cs"/>
              </a:rPr>
              <a:t> Ability to act on behalf of the venue</a:t>
            </a:r>
            <a:r>
              <a:rPr lang="en-AU" sz="1200" kern="1200" baseline="0" dirty="0" smtClean="0">
                <a:solidFill>
                  <a:schemeClr val="tx1"/>
                </a:solidFill>
                <a:latin typeface="+mn-lt"/>
                <a:ea typeface="+mn-ea"/>
                <a:cs typeface="+mn-cs"/>
              </a:rPr>
              <a:t> </a:t>
            </a:r>
            <a:r>
              <a:rPr lang="en-AU" sz="1200" kern="1200" dirty="0" smtClean="0">
                <a:solidFill>
                  <a:schemeClr val="tx1"/>
                </a:solidFill>
                <a:latin typeface="+mn-lt"/>
                <a:ea typeface="+mn-ea"/>
                <a:cs typeface="+mn-cs"/>
              </a:rPr>
              <a:t>without needing to refer to or confer with anyone else (manager, owner) before taking action</a:t>
            </a:r>
          </a:p>
          <a:p>
            <a:pPr lvl="1">
              <a:buFont typeface="Arial" pitchFamily="34" charset="0"/>
              <a:buChar char="•"/>
            </a:pPr>
            <a:r>
              <a:rPr lang="en-AU" sz="1200" kern="1200" dirty="0" smtClean="0">
                <a:solidFill>
                  <a:schemeClr val="tx1"/>
                </a:solidFill>
                <a:latin typeface="+mn-lt"/>
                <a:ea typeface="+mn-ea"/>
                <a:cs typeface="+mn-cs"/>
              </a:rPr>
              <a:t> Authority to spend money on behalf of the venue – usually up to a nominated amount </a:t>
            </a:r>
          </a:p>
          <a:p>
            <a:pPr lvl="1">
              <a:buFont typeface="Arial" pitchFamily="34" charset="0"/>
              <a:buChar char="•"/>
            </a:pPr>
            <a:r>
              <a:rPr lang="en-AU" sz="1200" kern="1200" dirty="0" smtClean="0">
                <a:solidFill>
                  <a:schemeClr val="tx1"/>
                </a:solidFill>
                <a:latin typeface="+mn-lt"/>
                <a:ea typeface="+mn-ea"/>
                <a:cs typeface="+mn-cs"/>
              </a:rPr>
              <a:t> Authority to act in given situations – such as when there is a problem or potential</a:t>
            </a:r>
            <a:r>
              <a:rPr lang="en-AU" sz="1200" kern="1200" baseline="0" dirty="0" smtClean="0">
                <a:solidFill>
                  <a:schemeClr val="tx1"/>
                </a:solidFill>
                <a:latin typeface="+mn-lt"/>
                <a:ea typeface="+mn-ea"/>
                <a:cs typeface="+mn-cs"/>
              </a:rPr>
              <a:t> </a:t>
            </a:r>
            <a:r>
              <a:rPr lang="en-AU" sz="1200" kern="1200" dirty="0" smtClean="0">
                <a:solidFill>
                  <a:schemeClr val="tx1"/>
                </a:solidFill>
                <a:latin typeface="+mn-lt"/>
                <a:ea typeface="+mn-ea"/>
                <a:cs typeface="+mn-cs"/>
              </a:rPr>
              <a:t>complaint as well as in the event of an emergency</a:t>
            </a:r>
          </a:p>
          <a:p>
            <a:pPr lvl="0">
              <a:buFont typeface="Arial" pitchFamily="34" charset="0"/>
              <a:buChar char="•"/>
            </a:pPr>
            <a:r>
              <a:rPr lang="en-AU" sz="1200" kern="1200" dirty="0" smtClean="0">
                <a:solidFill>
                  <a:schemeClr val="tx1"/>
                </a:solidFill>
                <a:latin typeface="+mn-lt"/>
                <a:ea typeface="+mn-ea"/>
                <a:cs typeface="+mn-cs"/>
              </a:rPr>
              <a:t> Reporting procedures – for communicating with other staff (and persons external to the venue – such as contractors, officials and the authorities), in the event of a need to:</a:t>
            </a:r>
          </a:p>
          <a:p>
            <a:pPr lvl="1">
              <a:buFont typeface="Arial" pitchFamily="34" charset="0"/>
              <a:buChar char="•"/>
            </a:pPr>
            <a:r>
              <a:rPr lang="en-AU" sz="1200" kern="1200" dirty="0" smtClean="0">
                <a:solidFill>
                  <a:schemeClr val="tx1"/>
                </a:solidFill>
                <a:latin typeface="+mn-lt"/>
                <a:ea typeface="+mn-ea"/>
                <a:cs typeface="+mn-cs"/>
              </a:rPr>
              <a:t> Manage an emergency</a:t>
            </a:r>
          </a:p>
          <a:p>
            <a:pPr lvl="1">
              <a:buFont typeface="Arial" pitchFamily="34" charset="0"/>
              <a:buChar char="•"/>
            </a:pPr>
            <a:r>
              <a:rPr lang="en-AU" sz="1200" kern="1200" dirty="0" smtClean="0">
                <a:solidFill>
                  <a:schemeClr val="tx1"/>
                </a:solidFill>
                <a:latin typeface="+mn-lt"/>
                <a:ea typeface="+mn-ea"/>
                <a:cs typeface="+mn-cs"/>
              </a:rPr>
              <a:t> Charge expenses to the room/individual VIP</a:t>
            </a:r>
          </a:p>
          <a:p>
            <a:pPr lvl="1">
              <a:buFont typeface="Arial" pitchFamily="34" charset="0"/>
              <a:buChar char="•"/>
            </a:pPr>
            <a:r>
              <a:rPr lang="en-AU" sz="1200" kern="1200" dirty="0" smtClean="0">
                <a:solidFill>
                  <a:schemeClr val="tx1"/>
                </a:solidFill>
                <a:latin typeface="+mn-lt"/>
                <a:ea typeface="+mn-ea"/>
                <a:cs typeface="+mn-cs"/>
              </a:rPr>
              <a:t> Report an issue or incident</a:t>
            </a:r>
          </a:p>
          <a:p>
            <a:pPr lvl="1">
              <a:buFont typeface="Arial" pitchFamily="34" charset="0"/>
              <a:buChar char="•"/>
            </a:pPr>
            <a:r>
              <a:rPr lang="en-AU" sz="1200" kern="1200" dirty="0" smtClean="0">
                <a:solidFill>
                  <a:schemeClr val="tx1"/>
                </a:solidFill>
                <a:latin typeface="+mn-lt"/>
                <a:ea typeface="+mn-ea"/>
                <a:cs typeface="+mn-cs"/>
              </a:rPr>
              <a:t> Advise of new or revised VIP guest needs</a:t>
            </a:r>
          </a:p>
          <a:p>
            <a:pPr lvl="1">
              <a:buFont typeface="Arial" pitchFamily="34" charset="0"/>
              <a:buChar char="•"/>
            </a:pPr>
            <a:r>
              <a:rPr lang="en-AU" sz="1200" kern="1200" dirty="0" smtClean="0">
                <a:solidFill>
                  <a:schemeClr val="tx1"/>
                </a:solidFill>
                <a:latin typeface="+mn-lt"/>
                <a:ea typeface="+mn-ea"/>
                <a:cs typeface="+mn-cs"/>
              </a:rPr>
              <a:t> Confirm existing arrangements.</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kern="1200" dirty="0" smtClean="0">
                <a:solidFill>
                  <a:schemeClr val="tx1"/>
                </a:solidFill>
                <a:latin typeface="+mn-lt"/>
                <a:ea typeface="+mn-ea"/>
                <a:cs typeface="+mn-cs"/>
              </a:rPr>
              <a:t>Trainer highlights to trainees that communicating with guests is a critical aspect of the valet’s role because it is the basis of the trust and confidence necessary in the relationship between valet and guest.</a:t>
            </a:r>
          </a:p>
          <a:p>
            <a:r>
              <a:rPr lang="en-AU" sz="1200" kern="1200" dirty="0" smtClean="0">
                <a:solidFill>
                  <a:schemeClr val="tx1"/>
                </a:solidFill>
                <a:latin typeface="+mn-lt"/>
                <a:ea typeface="+mn-ea"/>
                <a:cs typeface="+mn-cs"/>
              </a:rPr>
              <a:t>Trainer states that trainees can optimise the development of trust and confidence between them and the guest by:</a:t>
            </a:r>
          </a:p>
          <a:p>
            <a:pPr lvl="0">
              <a:buFont typeface="Arial" pitchFamily="34" charset="0"/>
              <a:buChar char="•"/>
            </a:pPr>
            <a:r>
              <a:rPr lang="en-AU" sz="1200" kern="1200" dirty="0" smtClean="0">
                <a:solidFill>
                  <a:schemeClr val="tx1"/>
                </a:solidFill>
                <a:latin typeface="+mn-lt"/>
                <a:ea typeface="+mn-ea"/>
                <a:cs typeface="+mn-cs"/>
              </a:rPr>
              <a:t> Being aware of the needs of the guest before they arrive.</a:t>
            </a:r>
            <a:r>
              <a:rPr lang="en-AU" sz="1200" kern="1200" baseline="0" dirty="0" smtClean="0">
                <a:solidFill>
                  <a:schemeClr val="tx1"/>
                </a:solidFill>
                <a:latin typeface="+mn-lt"/>
                <a:ea typeface="+mn-ea"/>
                <a:cs typeface="+mn-cs"/>
              </a:rPr>
              <a:t> T</a:t>
            </a:r>
            <a:r>
              <a:rPr lang="en-AU" sz="1200" kern="1200" dirty="0" smtClean="0">
                <a:solidFill>
                  <a:schemeClr val="tx1"/>
                </a:solidFill>
                <a:latin typeface="+mn-lt"/>
                <a:ea typeface="+mn-ea"/>
                <a:cs typeface="+mn-cs"/>
              </a:rPr>
              <a:t>his means reading reservation or ‘Special Request’ details commonly provided by or for VIP guests prior to their arrival</a:t>
            </a:r>
          </a:p>
          <a:p>
            <a:pPr lvl="0">
              <a:buFont typeface="Arial" pitchFamily="34" charset="0"/>
              <a:buChar char="•"/>
            </a:pPr>
            <a:r>
              <a:rPr lang="en-AU" sz="1200" kern="1200" dirty="0" smtClean="0">
                <a:solidFill>
                  <a:schemeClr val="tx1"/>
                </a:solidFill>
                <a:latin typeface="+mn-lt"/>
                <a:ea typeface="+mn-ea"/>
                <a:cs typeface="+mn-cs"/>
              </a:rPr>
              <a:t> Having extremely high levels of product knowledge about:</a:t>
            </a:r>
          </a:p>
          <a:p>
            <a:pPr lvl="1">
              <a:buFont typeface="Arial" pitchFamily="34" charset="0"/>
              <a:buChar char="•"/>
            </a:pPr>
            <a:r>
              <a:rPr lang="en-AU" sz="1200" kern="1200" dirty="0" smtClean="0">
                <a:solidFill>
                  <a:schemeClr val="tx1"/>
                </a:solidFill>
                <a:latin typeface="+mn-lt"/>
                <a:ea typeface="+mn-ea"/>
                <a:cs typeface="+mn-cs"/>
              </a:rPr>
              <a:t> All the products, services and facilities of the venue</a:t>
            </a:r>
          </a:p>
          <a:p>
            <a:pPr lvl="1">
              <a:buFont typeface="Arial" pitchFamily="34" charset="0"/>
              <a:buChar char="•"/>
            </a:pPr>
            <a:r>
              <a:rPr lang="en-AU" sz="1200" kern="1200" dirty="0" smtClean="0">
                <a:solidFill>
                  <a:schemeClr val="tx1"/>
                </a:solidFill>
                <a:latin typeface="+mn-lt"/>
                <a:ea typeface="+mn-ea"/>
                <a:cs typeface="+mn-cs"/>
              </a:rPr>
              <a:t> All venue policies and procedures</a:t>
            </a:r>
          </a:p>
          <a:p>
            <a:pPr lvl="1">
              <a:buFont typeface="Arial" pitchFamily="34" charset="0"/>
              <a:buChar char="•"/>
            </a:pPr>
            <a:r>
              <a:rPr lang="en-AU" sz="1200" kern="1200" dirty="0" smtClean="0">
                <a:solidFill>
                  <a:schemeClr val="tx1"/>
                </a:solidFill>
                <a:latin typeface="+mn-lt"/>
                <a:ea typeface="+mn-ea"/>
                <a:cs typeface="+mn-cs"/>
              </a:rPr>
              <a:t> The local area – amenities, infrastructure, shopping, dining, industry, authorities, travel and transport, features and tourist attractions (natural and man-made)</a:t>
            </a:r>
          </a:p>
          <a:p>
            <a:pPr lvl="0">
              <a:buFont typeface="Arial" pitchFamily="34" charset="0"/>
              <a:buChar char="•"/>
            </a:pPr>
            <a:r>
              <a:rPr lang="en-AU" sz="1200" kern="1200" dirty="0" smtClean="0">
                <a:solidFill>
                  <a:schemeClr val="tx1"/>
                </a:solidFill>
                <a:latin typeface="+mn-lt"/>
                <a:ea typeface="+mn-ea"/>
                <a:cs typeface="+mn-cs"/>
              </a:rPr>
              <a:t> Making sure beyond all doubt everything told, explained or discussed with the guest is true, up-to-date and accurate.</a:t>
            </a:r>
            <a:r>
              <a:rPr lang="en-AU" sz="1200" kern="1200" baseline="0" dirty="0" smtClean="0">
                <a:solidFill>
                  <a:schemeClr val="tx1"/>
                </a:solidFill>
                <a:latin typeface="+mn-lt"/>
                <a:ea typeface="+mn-ea"/>
                <a:cs typeface="+mn-cs"/>
              </a:rPr>
              <a:t> This helps to </a:t>
            </a:r>
            <a:r>
              <a:rPr lang="en-AU" sz="1200" kern="1200" dirty="0" smtClean="0">
                <a:solidFill>
                  <a:schemeClr val="tx1"/>
                </a:solidFill>
                <a:latin typeface="+mn-lt"/>
                <a:ea typeface="+mn-ea"/>
                <a:cs typeface="+mn-cs"/>
              </a:rPr>
              <a:t>build credibility which is the basis of trust and confidence</a:t>
            </a:r>
          </a:p>
          <a:p>
            <a:pPr lvl="0">
              <a:buFont typeface="Arial" pitchFamily="34" charset="0"/>
              <a:buChar char="•"/>
            </a:pPr>
            <a:r>
              <a:rPr lang="en-AU" sz="1200" kern="1200" dirty="0" smtClean="0">
                <a:solidFill>
                  <a:schemeClr val="tx1"/>
                </a:solidFill>
                <a:latin typeface="+mn-lt"/>
                <a:ea typeface="+mn-ea"/>
                <a:cs typeface="+mn-cs"/>
              </a:rPr>
              <a:t> Being proactive.</a:t>
            </a:r>
            <a:r>
              <a:rPr lang="en-AU" sz="1200" kern="1200" baseline="0" dirty="0" smtClean="0">
                <a:solidFill>
                  <a:schemeClr val="tx1"/>
                </a:solidFill>
                <a:latin typeface="+mn-lt"/>
                <a:ea typeface="+mn-ea"/>
                <a:cs typeface="+mn-cs"/>
              </a:rPr>
              <a:t> A </a:t>
            </a:r>
            <a:r>
              <a:rPr lang="en-AU" sz="1200" kern="1200" dirty="0" smtClean="0">
                <a:solidFill>
                  <a:schemeClr val="tx1"/>
                </a:solidFill>
                <a:latin typeface="+mn-lt"/>
                <a:ea typeface="+mn-ea"/>
                <a:cs typeface="+mn-cs"/>
              </a:rPr>
              <a:t>valet must demonstrate initiative to prove they are thinking and acting on the guest’s behalf and to their advantage and benefit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AU" sz="1200" kern="1200" dirty="0" smtClean="0">
              <a:solidFill>
                <a:schemeClr val="tx1"/>
              </a:solidFill>
              <a:latin typeface="+mn-lt"/>
              <a:ea typeface="+mn-ea"/>
              <a:cs typeface="+mn-cs"/>
            </a:endParaRP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kern="1200" dirty="0" smtClean="0">
                <a:solidFill>
                  <a:schemeClr val="tx1"/>
                </a:solidFill>
                <a:latin typeface="+mn-lt"/>
                <a:ea typeface="+mn-ea"/>
                <a:cs typeface="+mn-cs"/>
              </a:rPr>
              <a:t>Trainer continues to give trainees information</a:t>
            </a:r>
            <a:r>
              <a:rPr lang="en-AU" sz="1200" kern="1200" baseline="0" dirty="0" smtClean="0">
                <a:solidFill>
                  <a:schemeClr val="tx1"/>
                </a:solidFill>
                <a:latin typeface="+mn-lt"/>
                <a:ea typeface="+mn-ea"/>
                <a:cs typeface="+mn-cs"/>
              </a:rPr>
              <a:t> about how valets can </a:t>
            </a:r>
            <a:r>
              <a:rPr lang="en-AU" sz="1200" kern="1200" dirty="0" smtClean="0">
                <a:solidFill>
                  <a:schemeClr val="tx1"/>
                </a:solidFill>
                <a:latin typeface="+mn-lt"/>
                <a:ea typeface="+mn-ea"/>
                <a:cs typeface="+mn-cs"/>
              </a:rPr>
              <a:t>develop trust and confidence between them and the guest:</a:t>
            </a:r>
          </a:p>
          <a:p>
            <a:pPr lvl="0">
              <a:buFont typeface="Arial" pitchFamily="34" charset="0"/>
              <a:buChar char="•"/>
            </a:pPr>
            <a:r>
              <a:rPr lang="en-AU" sz="1200" kern="1200" dirty="0" smtClean="0">
                <a:solidFill>
                  <a:schemeClr val="tx1"/>
                </a:solidFill>
                <a:latin typeface="+mn-lt"/>
                <a:ea typeface="+mn-ea"/>
                <a:cs typeface="+mn-cs"/>
              </a:rPr>
              <a:t> Always ensuring any promises are kept when promised, and as promised</a:t>
            </a:r>
            <a:r>
              <a:rPr lang="en-AU" sz="1200" kern="1200" baseline="0" dirty="0" smtClean="0">
                <a:solidFill>
                  <a:schemeClr val="tx1"/>
                </a:solidFill>
                <a:latin typeface="+mn-lt"/>
                <a:ea typeface="+mn-ea"/>
                <a:cs typeface="+mn-cs"/>
              </a:rPr>
              <a:t> </a:t>
            </a:r>
            <a:r>
              <a:rPr lang="en-AU" sz="1200" kern="1200" dirty="0" smtClean="0">
                <a:solidFill>
                  <a:schemeClr val="tx1"/>
                </a:solidFill>
                <a:latin typeface="+mn-lt"/>
                <a:ea typeface="+mn-ea"/>
                <a:cs typeface="+mn-cs"/>
              </a:rPr>
              <a:t>without exception. The guest will always judge a valet by their actions rather than their words – valets must always ‘walk the talk’.</a:t>
            </a:r>
          </a:p>
          <a:p>
            <a:pPr lvl="0">
              <a:buFont typeface="Arial" pitchFamily="34" charset="0"/>
              <a:buChar char="•"/>
            </a:pPr>
            <a:r>
              <a:rPr lang="en-AU" sz="1200" kern="1200" dirty="0" smtClean="0">
                <a:solidFill>
                  <a:schemeClr val="tx1"/>
                </a:solidFill>
                <a:latin typeface="+mn-lt"/>
                <a:ea typeface="+mn-ea"/>
                <a:cs typeface="+mn-cs"/>
              </a:rPr>
              <a:t> Not interfering.</a:t>
            </a:r>
            <a:r>
              <a:rPr lang="en-AU" sz="1200" kern="1200" baseline="0" dirty="0" smtClean="0">
                <a:solidFill>
                  <a:schemeClr val="tx1"/>
                </a:solidFill>
                <a:latin typeface="+mn-lt"/>
                <a:ea typeface="+mn-ea"/>
                <a:cs typeface="+mn-cs"/>
              </a:rPr>
              <a:t> T</a:t>
            </a:r>
            <a:r>
              <a:rPr lang="en-AU" sz="1200" kern="1200" dirty="0" smtClean="0">
                <a:solidFill>
                  <a:schemeClr val="tx1"/>
                </a:solidFill>
                <a:latin typeface="+mn-lt"/>
                <a:ea typeface="+mn-ea"/>
                <a:cs typeface="+mn-cs"/>
              </a:rPr>
              <a:t>he role of the valet is to serve and not to direct. Valets must cultivate the capacity to allow their guests to be who they want to be and do what they want to do.  Working quietly in the background is key to this while, at the same time, listening and observing the guest, with a view to anticipating what guest needs may be so they can be effectively addressed.</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AU" sz="1200" kern="1200" dirty="0" smtClean="0">
              <a:solidFill>
                <a:schemeClr val="tx1"/>
              </a:solidFill>
              <a:latin typeface="+mn-lt"/>
              <a:ea typeface="+mn-ea"/>
              <a:cs typeface="+mn-cs"/>
            </a:endParaRP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Trainer indicates to trainees that good and effective communication will also enhance </a:t>
            </a:r>
            <a:r>
              <a:rPr lang="en-AU" sz="1200" kern="1200" dirty="0" smtClean="0">
                <a:solidFill>
                  <a:schemeClr val="tx1"/>
                </a:solidFill>
                <a:latin typeface="+mn-lt"/>
                <a:ea typeface="+mn-ea"/>
                <a:cs typeface="+mn-cs"/>
              </a:rPr>
              <a:t>the rapport and goodwill towards the guest which is comprised of elements such as:</a:t>
            </a:r>
          </a:p>
          <a:p>
            <a:pPr lvl="0">
              <a:buFont typeface="Arial" pitchFamily="34" charset="0"/>
              <a:buChar char="•"/>
            </a:pPr>
            <a:r>
              <a:rPr lang="en-AU" sz="1200" kern="1200" dirty="0" smtClean="0">
                <a:solidFill>
                  <a:schemeClr val="tx1"/>
                </a:solidFill>
                <a:latin typeface="+mn-lt"/>
                <a:ea typeface="+mn-ea"/>
                <a:cs typeface="+mn-cs"/>
              </a:rPr>
              <a:t> Friendliness towards the guest</a:t>
            </a:r>
          </a:p>
          <a:p>
            <a:pPr lvl="0">
              <a:buFont typeface="Arial" pitchFamily="34" charset="0"/>
              <a:buChar char="•"/>
            </a:pPr>
            <a:r>
              <a:rPr lang="en-AU" sz="1200" kern="1200" dirty="0" smtClean="0">
                <a:solidFill>
                  <a:schemeClr val="tx1"/>
                </a:solidFill>
                <a:latin typeface="+mn-lt"/>
                <a:ea typeface="+mn-ea"/>
                <a:cs typeface="+mn-cs"/>
              </a:rPr>
              <a:t> Approval of the guest and who they are and what they do</a:t>
            </a:r>
          </a:p>
          <a:p>
            <a:pPr lvl="0">
              <a:buFont typeface="Arial" pitchFamily="34" charset="0"/>
              <a:buChar char="•"/>
            </a:pPr>
            <a:r>
              <a:rPr lang="en-AU" sz="1200" kern="1200" dirty="0" smtClean="0">
                <a:solidFill>
                  <a:schemeClr val="tx1"/>
                </a:solidFill>
                <a:latin typeface="+mn-lt"/>
                <a:ea typeface="+mn-ea"/>
                <a:cs typeface="+mn-cs"/>
              </a:rPr>
              <a:t> Willingness to help and be of service</a:t>
            </a:r>
          </a:p>
          <a:p>
            <a:pPr lvl="0">
              <a:buFont typeface="Arial" pitchFamily="34" charset="0"/>
              <a:buChar char="•"/>
            </a:pPr>
            <a:r>
              <a:rPr lang="en-AU" sz="1200" kern="1200" dirty="0" smtClean="0">
                <a:solidFill>
                  <a:schemeClr val="tx1"/>
                </a:solidFill>
                <a:latin typeface="+mn-lt"/>
                <a:ea typeface="+mn-ea"/>
                <a:cs typeface="+mn-cs"/>
              </a:rPr>
              <a:t> Adding value to transactions and dealings by virtue of the human level of contact and the personal feelings involved</a:t>
            </a:r>
          </a:p>
          <a:p>
            <a:pPr lvl="0">
              <a:buFont typeface="Arial" pitchFamily="34" charset="0"/>
              <a:buChar char="•"/>
            </a:pPr>
            <a:r>
              <a:rPr lang="en-AU" sz="1200" kern="1200" dirty="0" smtClean="0">
                <a:solidFill>
                  <a:schemeClr val="tx1"/>
                </a:solidFill>
                <a:latin typeface="+mn-lt"/>
                <a:ea typeface="+mn-ea"/>
                <a:cs typeface="+mn-cs"/>
              </a:rPr>
              <a:t> Positive feelings towards the guest</a:t>
            </a:r>
          </a:p>
          <a:p>
            <a:pPr lvl="0">
              <a:buFont typeface="Arial" pitchFamily="34" charset="0"/>
              <a:buChar char="•"/>
            </a:pPr>
            <a:r>
              <a:rPr lang="en-AU" sz="1200" kern="1200" dirty="0" smtClean="0">
                <a:solidFill>
                  <a:schemeClr val="tx1"/>
                </a:solidFill>
                <a:latin typeface="+mn-lt"/>
                <a:ea typeface="+mn-ea"/>
                <a:cs typeface="+mn-cs"/>
              </a:rPr>
              <a:t> Interest in the guest and what they have done, are doing and are going to do.</a:t>
            </a:r>
          </a:p>
          <a:p>
            <a:pPr>
              <a:buFont typeface="Arial" pitchFamily="34" charset="0"/>
              <a:buNone/>
            </a:pPr>
            <a:endParaRPr lang="en-AU" sz="1200" kern="1200" dirty="0" smtClean="0">
              <a:solidFill>
                <a:schemeClr val="tx1"/>
              </a:solidFill>
              <a:latin typeface="+mn-lt"/>
              <a:ea typeface="+mn-ea"/>
              <a:cs typeface="+mn-cs"/>
            </a:endParaRP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Trainer presents to trainees important standards relating to communication between valets and guests:</a:t>
            </a:r>
          </a:p>
          <a:p>
            <a:pPr lvl="0">
              <a:buFont typeface="Arial" pitchFamily="34" charset="0"/>
              <a:buChar char="•"/>
            </a:pPr>
            <a:r>
              <a:rPr lang="en-AU" sz="1200" kern="1200" dirty="0" smtClean="0">
                <a:solidFill>
                  <a:schemeClr val="tx1"/>
                </a:solidFill>
                <a:latin typeface="+mn-lt"/>
                <a:ea typeface="+mn-ea"/>
                <a:cs typeface="+mn-cs"/>
              </a:rPr>
              <a:t> Listen – always be alert to:</a:t>
            </a:r>
          </a:p>
          <a:p>
            <a:pPr lvl="1">
              <a:buFont typeface="Arial" pitchFamily="34" charset="0"/>
              <a:buChar char="•"/>
            </a:pPr>
            <a:r>
              <a:rPr lang="en-AU" sz="1200" kern="1200" dirty="0" smtClean="0">
                <a:solidFill>
                  <a:schemeClr val="tx1"/>
                </a:solidFill>
                <a:latin typeface="+mn-lt"/>
                <a:ea typeface="+mn-ea"/>
                <a:cs typeface="+mn-cs"/>
              </a:rPr>
              <a:t> What the guest is saying</a:t>
            </a:r>
          </a:p>
          <a:p>
            <a:pPr lvl="1">
              <a:buFont typeface="Arial" pitchFamily="34" charset="0"/>
              <a:buChar char="•"/>
            </a:pPr>
            <a:r>
              <a:rPr lang="en-AU" sz="1200" kern="1200" dirty="0" smtClean="0">
                <a:solidFill>
                  <a:schemeClr val="tx1"/>
                </a:solidFill>
                <a:latin typeface="+mn-lt"/>
                <a:ea typeface="+mn-ea"/>
                <a:cs typeface="+mn-cs"/>
              </a:rPr>
              <a:t> What others around the guest are saying</a:t>
            </a:r>
          </a:p>
          <a:p>
            <a:pPr lvl="1">
              <a:buFont typeface="Arial" pitchFamily="34" charset="0"/>
              <a:buChar char="•"/>
            </a:pPr>
            <a:r>
              <a:rPr lang="en-AU" sz="1200" kern="1200" dirty="0" smtClean="0">
                <a:solidFill>
                  <a:schemeClr val="tx1"/>
                </a:solidFill>
                <a:latin typeface="+mn-lt"/>
                <a:ea typeface="+mn-ea"/>
                <a:cs typeface="+mn-cs"/>
              </a:rPr>
              <a:t> Questions asked by the guest</a:t>
            </a:r>
          </a:p>
          <a:p>
            <a:pPr lvl="1">
              <a:buFont typeface="Arial" pitchFamily="34" charset="0"/>
              <a:buChar char="•"/>
            </a:pPr>
            <a:r>
              <a:rPr lang="en-AU" sz="1200" kern="1200" dirty="0" smtClean="0">
                <a:solidFill>
                  <a:schemeClr val="tx1"/>
                </a:solidFill>
                <a:latin typeface="+mn-lt"/>
                <a:ea typeface="+mn-ea"/>
                <a:cs typeface="+mn-cs"/>
              </a:rPr>
              <a:t> Any noise</a:t>
            </a:r>
            <a:r>
              <a:rPr lang="en-AU" sz="1200" kern="1200" baseline="0" dirty="0" smtClean="0">
                <a:solidFill>
                  <a:schemeClr val="tx1"/>
                </a:solidFill>
                <a:latin typeface="+mn-lt"/>
                <a:ea typeface="+mn-ea"/>
                <a:cs typeface="+mn-cs"/>
              </a:rPr>
              <a:t> or </a:t>
            </a:r>
            <a:r>
              <a:rPr lang="en-AU" sz="1200" kern="1200" dirty="0" smtClean="0">
                <a:solidFill>
                  <a:schemeClr val="tx1"/>
                </a:solidFill>
                <a:latin typeface="+mn-lt"/>
                <a:ea typeface="+mn-ea"/>
                <a:cs typeface="+mn-cs"/>
              </a:rPr>
              <a:t>sound giving rise for concern or action – such as the room door bellringing, the telephone ringing, a crashing noise</a:t>
            </a:r>
          </a:p>
          <a:p>
            <a:pPr lvl="0">
              <a:buFont typeface="Arial" pitchFamily="34" charset="0"/>
              <a:buChar char="•"/>
            </a:pPr>
            <a:r>
              <a:rPr lang="en-AU" sz="1200" kern="1200" dirty="0" smtClean="0">
                <a:solidFill>
                  <a:schemeClr val="tx1"/>
                </a:solidFill>
                <a:latin typeface="+mn-lt"/>
                <a:ea typeface="+mn-ea"/>
                <a:cs typeface="+mn-cs"/>
              </a:rPr>
              <a:t> Observe – constantly monitor:</a:t>
            </a:r>
          </a:p>
          <a:p>
            <a:pPr lvl="1">
              <a:buFont typeface="Arial" pitchFamily="34" charset="0"/>
              <a:buChar char="•"/>
            </a:pPr>
            <a:r>
              <a:rPr lang="en-AU" sz="1200" kern="1200" dirty="0" smtClean="0">
                <a:solidFill>
                  <a:schemeClr val="tx1"/>
                </a:solidFill>
                <a:latin typeface="+mn-lt"/>
                <a:ea typeface="+mn-ea"/>
                <a:cs typeface="+mn-cs"/>
              </a:rPr>
              <a:t> What the guest is doing or appears about to do</a:t>
            </a:r>
          </a:p>
          <a:p>
            <a:pPr lvl="1">
              <a:buFont typeface="Arial" pitchFamily="34" charset="0"/>
              <a:buChar char="•"/>
            </a:pPr>
            <a:r>
              <a:rPr lang="en-AU" sz="1200" kern="1200" dirty="0" smtClean="0">
                <a:solidFill>
                  <a:schemeClr val="tx1"/>
                </a:solidFill>
                <a:latin typeface="+mn-lt"/>
                <a:ea typeface="+mn-ea"/>
                <a:cs typeface="+mn-cs"/>
              </a:rPr>
              <a:t> The activities of others in the company of the guest</a:t>
            </a:r>
          </a:p>
          <a:p>
            <a:pPr lvl="1">
              <a:buFont typeface="Arial" pitchFamily="34" charset="0"/>
              <a:buChar char="•"/>
            </a:pPr>
            <a:r>
              <a:rPr lang="en-AU" sz="1200" kern="1200" dirty="0" smtClean="0">
                <a:solidFill>
                  <a:schemeClr val="tx1"/>
                </a:solidFill>
                <a:latin typeface="+mn-lt"/>
                <a:ea typeface="+mn-ea"/>
                <a:cs typeface="+mn-cs"/>
              </a:rPr>
              <a:t> The performance of equipment such as lights and appliances</a:t>
            </a:r>
          </a:p>
          <a:p>
            <a:pPr lvl="0">
              <a:buFont typeface="Arial" pitchFamily="34" charset="0"/>
              <a:buChar char="•"/>
            </a:pPr>
            <a:r>
              <a:rPr lang="en-AU" sz="1200" kern="1200" dirty="0" smtClean="0">
                <a:solidFill>
                  <a:schemeClr val="tx1"/>
                </a:solidFill>
                <a:latin typeface="+mn-lt"/>
                <a:ea typeface="+mn-ea"/>
                <a:cs typeface="+mn-cs"/>
              </a:rPr>
              <a:t> Know when to speak and when not to speak.</a:t>
            </a:r>
            <a:r>
              <a:rPr lang="en-AU" sz="1200" kern="1200" baseline="0" dirty="0" smtClean="0">
                <a:solidFill>
                  <a:schemeClr val="tx1"/>
                </a:solidFill>
                <a:latin typeface="+mn-lt"/>
                <a:ea typeface="+mn-ea"/>
                <a:cs typeface="+mn-cs"/>
              </a:rPr>
              <a:t> B</a:t>
            </a:r>
            <a:r>
              <a:rPr lang="en-AU" sz="1200" kern="1200" dirty="0" smtClean="0">
                <a:solidFill>
                  <a:schemeClr val="tx1"/>
                </a:solidFill>
                <a:latin typeface="+mn-lt"/>
                <a:ea typeface="+mn-ea"/>
                <a:cs typeface="+mn-cs"/>
              </a:rPr>
              <a:t>eing a valet is not the same as being a bar attendant, waiter or other frontline staff member and a different protocol applies. The valet seeks to be a background presence rather than an obvious presence.</a:t>
            </a:r>
            <a:r>
              <a:rPr lang="en-AU" sz="1200" kern="1200" baseline="0" dirty="0" smtClean="0">
                <a:solidFill>
                  <a:schemeClr val="tx1"/>
                </a:solidFill>
                <a:latin typeface="+mn-lt"/>
                <a:ea typeface="+mn-ea"/>
                <a:cs typeface="+mn-cs"/>
              </a:rPr>
              <a:t> T</a:t>
            </a:r>
            <a:r>
              <a:rPr lang="en-AU" sz="1200" kern="1200" dirty="0" smtClean="0">
                <a:solidFill>
                  <a:schemeClr val="tx1"/>
                </a:solidFill>
                <a:latin typeface="+mn-lt"/>
                <a:ea typeface="+mn-ea"/>
                <a:cs typeface="+mn-cs"/>
              </a:rPr>
              <a:t>hey must not intrude yet be available when required. A valet is not required to supply casual banter, witty remarks or offhand comments on events they may see, or on comments they may hear. The principle of ‘seeing everything and saying nothing’ definitely applies.   </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kern="1200" dirty="0" smtClean="0">
                <a:solidFill>
                  <a:schemeClr val="tx1"/>
                </a:solidFill>
                <a:latin typeface="+mn-lt"/>
                <a:ea typeface="+mn-ea"/>
                <a:cs typeface="+mn-cs"/>
              </a:rPr>
              <a:t>Trainer continues to present to trainees important standards relating to communication between valets and guests:</a:t>
            </a:r>
          </a:p>
          <a:p>
            <a:pPr lvl="0">
              <a:buFont typeface="Arial" pitchFamily="34" charset="0"/>
              <a:buChar char="•"/>
            </a:pPr>
            <a:r>
              <a:rPr lang="en-AU" sz="1200" kern="1200" dirty="0" smtClean="0">
                <a:solidFill>
                  <a:schemeClr val="tx1"/>
                </a:solidFill>
                <a:latin typeface="+mn-lt"/>
                <a:ea typeface="+mn-ea"/>
                <a:cs typeface="+mn-cs"/>
              </a:rPr>
              <a:t> Valets must never communicate hotel secrets to their guests, nor communicate guest secrets to others.</a:t>
            </a:r>
            <a:r>
              <a:rPr lang="en-AU" sz="1200" kern="1200" baseline="0" dirty="0" smtClean="0">
                <a:solidFill>
                  <a:schemeClr val="tx1"/>
                </a:solidFill>
                <a:latin typeface="+mn-lt"/>
                <a:ea typeface="+mn-ea"/>
                <a:cs typeface="+mn-cs"/>
              </a:rPr>
              <a:t> A</a:t>
            </a:r>
            <a:r>
              <a:rPr lang="en-AU" sz="1200" kern="1200" dirty="0" smtClean="0">
                <a:solidFill>
                  <a:schemeClr val="tx1"/>
                </a:solidFill>
                <a:latin typeface="+mn-lt"/>
                <a:ea typeface="+mn-ea"/>
                <a:cs typeface="+mn-cs"/>
              </a:rPr>
              <a:t>ll information received from the guest must be treated as confidential and not discussed with others (colleagues, friends or others). Similarly all observations in relation to the guests (how they behave, how they treat others, their level of intoxication, how neat or untidy they are in their room) must be kept confidential. Guests who use valets often bring public relations people and other staff (security, personal assistants, cooks) with them for the duration of their stay.  This means</a:t>
            </a:r>
            <a:r>
              <a:rPr lang="en-AU" sz="1200" kern="1200" baseline="0" dirty="0" smtClean="0">
                <a:solidFill>
                  <a:schemeClr val="tx1"/>
                </a:solidFill>
                <a:latin typeface="+mn-lt"/>
                <a:ea typeface="+mn-ea"/>
                <a:cs typeface="+mn-cs"/>
              </a:rPr>
              <a:t> </a:t>
            </a:r>
            <a:r>
              <a:rPr lang="en-AU" sz="1200" kern="1200" dirty="0" smtClean="0">
                <a:solidFill>
                  <a:schemeClr val="tx1"/>
                </a:solidFill>
                <a:latin typeface="+mn-lt"/>
                <a:ea typeface="+mn-ea"/>
                <a:cs typeface="+mn-cs"/>
              </a:rPr>
              <a:t>valets:</a:t>
            </a:r>
          </a:p>
          <a:p>
            <a:pPr lvl="1">
              <a:buFont typeface="Arial" pitchFamily="34" charset="0"/>
              <a:buChar char="•"/>
            </a:pPr>
            <a:r>
              <a:rPr lang="en-AU" sz="1200" kern="1200" dirty="0" smtClean="0">
                <a:solidFill>
                  <a:schemeClr val="tx1"/>
                </a:solidFill>
                <a:latin typeface="+mn-lt"/>
                <a:ea typeface="+mn-ea"/>
                <a:cs typeface="+mn-cs"/>
              </a:rPr>
              <a:t> Sometimes need to speak to the guest's personal staff to access information about the guest, determine their preferences, or identify their requirements</a:t>
            </a:r>
          </a:p>
          <a:p>
            <a:pPr lvl="1">
              <a:buFont typeface="Arial" pitchFamily="34" charset="0"/>
              <a:buChar char="•"/>
            </a:pPr>
            <a:r>
              <a:rPr lang="en-AU" sz="1200" kern="1200" dirty="0" smtClean="0">
                <a:solidFill>
                  <a:schemeClr val="tx1"/>
                </a:solidFill>
                <a:latin typeface="+mn-lt"/>
                <a:ea typeface="+mn-ea"/>
                <a:cs typeface="+mn-cs"/>
              </a:rPr>
              <a:t> Must keep information provide by these people confidential – that is, this information must be treated as coming directly from the guest</a:t>
            </a:r>
          </a:p>
          <a:p>
            <a:pPr lvl="1">
              <a:buFont typeface="Arial" pitchFamily="34" charset="0"/>
              <a:buChar char="•"/>
            </a:pPr>
            <a:r>
              <a:rPr lang="en-AU" sz="1200" kern="1200" dirty="0" smtClean="0">
                <a:solidFill>
                  <a:schemeClr val="tx1"/>
                </a:solidFill>
                <a:latin typeface="+mn-lt"/>
                <a:ea typeface="+mn-ea"/>
                <a:cs typeface="+mn-cs"/>
              </a:rPr>
              <a:t> Must keep confidential any conversations or observations regarding the support staff in the same way conversations and observations of the guest will be kept confidential.  </a:t>
            </a:r>
          </a:p>
          <a:p>
            <a:pPr lvl="0">
              <a:buFont typeface="Arial" pitchFamily="34" charset="0"/>
              <a:buChar char="•"/>
            </a:pPr>
            <a:r>
              <a:rPr lang="en-AU" sz="1200" kern="1200" dirty="0" smtClean="0">
                <a:solidFill>
                  <a:schemeClr val="tx1"/>
                </a:solidFill>
                <a:latin typeface="+mn-lt"/>
                <a:ea typeface="+mn-ea"/>
                <a:cs typeface="+mn-cs"/>
              </a:rPr>
              <a:t> A second language is always seen as a bonus for anyone seeking to be a valet being bilingual or multilingual is definitely an advantage and having high-level English language skills are also regarded as necessary in most venues and in most countries.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AU" sz="1200" kern="1200" dirty="0" smtClean="0">
              <a:solidFill>
                <a:schemeClr val="tx1"/>
              </a:solidFill>
              <a:latin typeface="+mn-lt"/>
              <a:ea typeface="+mn-ea"/>
              <a:cs typeface="+mn-cs"/>
            </a:endParaRP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kern="1200" baseline="0" dirty="0" smtClean="0">
                <a:solidFill>
                  <a:schemeClr val="tx1"/>
                </a:solidFill>
                <a:latin typeface="+mn-lt"/>
                <a:ea typeface="+mn-ea"/>
                <a:cs typeface="+mn-cs"/>
              </a:rPr>
              <a:t>Trainer identifies for trainees the Performance Criteria for this Element, as listed on the slide.</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Trainer</a:t>
            </a:r>
            <a:r>
              <a:rPr lang="en-US" baseline="0" dirty="0" smtClean="0"/>
              <a:t> provides trainees with principles of communication designed to aid effective communication:</a:t>
            </a:r>
          </a:p>
          <a:p>
            <a:pPr lvl="0">
              <a:buFont typeface="Arial" pitchFamily="34" charset="0"/>
              <a:buChar char="•"/>
            </a:pPr>
            <a:r>
              <a:rPr lang="en-AU" sz="1200" kern="1200" dirty="0" smtClean="0">
                <a:solidFill>
                  <a:schemeClr val="tx1"/>
                </a:solidFill>
                <a:latin typeface="+mn-lt"/>
                <a:ea typeface="+mn-ea"/>
                <a:cs typeface="+mn-cs"/>
              </a:rPr>
              <a:t> Every message must have a purpose.</a:t>
            </a:r>
            <a:r>
              <a:rPr lang="en-AU" sz="1200" kern="1200" baseline="0" dirty="0" smtClean="0">
                <a:solidFill>
                  <a:schemeClr val="tx1"/>
                </a:solidFill>
                <a:latin typeface="+mn-lt"/>
                <a:ea typeface="+mn-ea"/>
                <a:cs typeface="+mn-cs"/>
              </a:rPr>
              <a:t> I</a:t>
            </a:r>
            <a:r>
              <a:rPr lang="en-AU" sz="1200" kern="1200" dirty="0" smtClean="0">
                <a:solidFill>
                  <a:schemeClr val="tx1"/>
                </a:solidFill>
                <a:latin typeface="+mn-lt"/>
                <a:ea typeface="+mn-ea"/>
                <a:cs typeface="+mn-cs"/>
              </a:rPr>
              <a:t>f there is no need to say anything, do not speak. Always think before talking, and plan what you are going to say and how you are going to say it</a:t>
            </a:r>
          </a:p>
          <a:p>
            <a:pPr lvl="0">
              <a:buFont typeface="Arial" pitchFamily="34" charset="0"/>
              <a:buChar char="•"/>
            </a:pPr>
            <a:r>
              <a:rPr lang="en-AU" sz="1200" kern="1200" dirty="0" smtClean="0">
                <a:solidFill>
                  <a:schemeClr val="tx1"/>
                </a:solidFill>
                <a:latin typeface="+mn-lt"/>
                <a:ea typeface="+mn-ea"/>
                <a:cs typeface="+mn-cs"/>
              </a:rPr>
              <a:t> Messages should match the interests and abilities of the guest.</a:t>
            </a:r>
            <a:r>
              <a:rPr lang="en-AU" sz="1200" kern="1200" baseline="0" dirty="0" smtClean="0">
                <a:solidFill>
                  <a:schemeClr val="tx1"/>
                </a:solidFill>
                <a:latin typeface="+mn-lt"/>
                <a:ea typeface="+mn-ea"/>
                <a:cs typeface="+mn-cs"/>
              </a:rPr>
              <a:t> C</a:t>
            </a:r>
            <a:r>
              <a:rPr lang="en-AU" sz="1200" kern="1200" dirty="0" smtClean="0">
                <a:solidFill>
                  <a:schemeClr val="tx1"/>
                </a:solidFill>
                <a:latin typeface="+mn-lt"/>
                <a:ea typeface="+mn-ea"/>
                <a:cs typeface="+mn-cs"/>
              </a:rPr>
              <a:t>onversation should focus on the guest as opposed to focussing on the valet. Conversation, for example, must focus on what the guest has done and where they have been rather than on what the valet has done or their experiences.</a:t>
            </a:r>
          </a:p>
          <a:p>
            <a:pPr lvl="0">
              <a:buFont typeface="Arial" pitchFamily="34" charset="0"/>
              <a:buChar char="•"/>
            </a:pPr>
            <a:r>
              <a:rPr lang="en-AU" sz="1200" kern="1200" dirty="0" smtClean="0">
                <a:solidFill>
                  <a:schemeClr val="tx1"/>
                </a:solidFill>
                <a:latin typeface="+mn-lt"/>
                <a:ea typeface="+mn-ea"/>
                <a:cs typeface="+mn-cs"/>
              </a:rPr>
              <a:t> Unnecessary words should be eliminated.</a:t>
            </a:r>
            <a:r>
              <a:rPr lang="en-AU" sz="1200" kern="1200" baseline="0" dirty="0" smtClean="0">
                <a:solidFill>
                  <a:schemeClr val="tx1"/>
                </a:solidFill>
                <a:latin typeface="+mn-lt"/>
                <a:ea typeface="+mn-ea"/>
                <a:cs typeface="+mn-cs"/>
              </a:rPr>
              <a:t> C</a:t>
            </a:r>
            <a:r>
              <a:rPr lang="en-AU" sz="1200" kern="1200" dirty="0" smtClean="0">
                <a:solidFill>
                  <a:schemeClr val="tx1"/>
                </a:solidFill>
                <a:latin typeface="+mn-lt"/>
                <a:ea typeface="+mn-ea"/>
                <a:cs typeface="+mn-cs"/>
              </a:rPr>
              <a:t>onversation between the valet and the guest should be limited in nature. The aim is to be direct without appearing short or rude. This respects the guest and demonstrates it is the guest who is in charge of the situation;</a:t>
            </a:r>
            <a:r>
              <a:rPr lang="en-AU" sz="1200" kern="1200" baseline="0" dirty="0" smtClean="0">
                <a:solidFill>
                  <a:schemeClr val="tx1"/>
                </a:solidFill>
                <a:latin typeface="+mn-lt"/>
                <a:ea typeface="+mn-ea"/>
                <a:cs typeface="+mn-cs"/>
              </a:rPr>
              <a:t> t</a:t>
            </a:r>
            <a:r>
              <a:rPr lang="en-AU" sz="1200" kern="1200" dirty="0" smtClean="0">
                <a:solidFill>
                  <a:schemeClr val="tx1"/>
                </a:solidFill>
                <a:latin typeface="+mn-lt"/>
                <a:ea typeface="+mn-ea"/>
                <a:cs typeface="+mn-cs"/>
              </a:rPr>
              <a:t>he valet is there to serve. It is  acceptable (and part of the valet’s role) to engage in long conversations with the guest when the guest initiates such discussion.</a:t>
            </a:r>
          </a:p>
          <a:p>
            <a:pPr lvl="0">
              <a:buFont typeface="Arial" pitchFamily="34" charset="0"/>
              <a:buChar char="•"/>
            </a:pPr>
            <a:r>
              <a:rPr lang="en-AU" sz="1200" kern="1200" dirty="0" smtClean="0">
                <a:solidFill>
                  <a:schemeClr val="tx1"/>
                </a:solidFill>
                <a:latin typeface="+mn-lt"/>
                <a:ea typeface="+mn-ea"/>
                <a:cs typeface="+mn-cs"/>
              </a:rPr>
              <a:t> Chosen words should be within the experience range of the guest.</a:t>
            </a:r>
            <a:r>
              <a:rPr lang="en-AU" sz="1200" kern="1200" baseline="0" dirty="0" smtClean="0">
                <a:solidFill>
                  <a:schemeClr val="tx1"/>
                </a:solidFill>
                <a:latin typeface="+mn-lt"/>
                <a:ea typeface="+mn-ea"/>
                <a:cs typeface="+mn-cs"/>
              </a:rPr>
              <a:t> I</a:t>
            </a:r>
            <a:r>
              <a:rPr lang="en-AU" sz="1200" kern="1200" dirty="0" smtClean="0">
                <a:solidFill>
                  <a:schemeClr val="tx1"/>
                </a:solidFill>
                <a:latin typeface="+mn-lt"/>
                <a:ea typeface="+mn-ea"/>
                <a:cs typeface="+mn-cs"/>
              </a:rPr>
              <a:t>f you are going to use local language, terms or phrases when talking to the guest then it is imperative these are explained first. Explaining these things enhances the guest’s experience and prevents embarrassment caused if the guest does not know what is being discussed.</a:t>
            </a:r>
          </a:p>
          <a:p>
            <a:pPr lvl="0">
              <a:buFont typeface="Arial" pitchFamily="34" charset="0"/>
              <a:buChar char="•"/>
            </a:pPr>
            <a:r>
              <a:rPr lang="en-AU" sz="1200" kern="1200" dirty="0" smtClean="0">
                <a:solidFill>
                  <a:schemeClr val="tx1"/>
                </a:solidFill>
                <a:latin typeface="+mn-lt"/>
                <a:ea typeface="+mn-ea"/>
                <a:cs typeface="+mn-cs"/>
              </a:rPr>
              <a:t> Verbal messages should be clear and concise. Use the correct words and with correct pronunciation, along with appropriate inflection, tone, language, speed and volume of voice.</a:t>
            </a:r>
          </a:p>
          <a:p>
            <a:pPr>
              <a:buFont typeface="Arial" pitchFamily="34" charset="0"/>
              <a:buChar char="•"/>
            </a:pPr>
            <a:r>
              <a:rPr lang="en-AU" sz="1200" kern="1200" dirty="0" smtClean="0">
                <a:solidFill>
                  <a:schemeClr val="tx1"/>
                </a:solidFill>
                <a:latin typeface="+mn-lt"/>
                <a:ea typeface="+mn-ea"/>
                <a:cs typeface="+mn-cs"/>
              </a:rPr>
              <a:t> Speaking calmly is recommended. Speaking at a </a:t>
            </a:r>
            <a:r>
              <a:rPr lang="en-AU" sz="1200" b="1" i="1" kern="1200" dirty="0" smtClean="0">
                <a:solidFill>
                  <a:schemeClr val="tx1"/>
                </a:solidFill>
                <a:latin typeface="+mn-lt"/>
                <a:ea typeface="+mn-ea"/>
                <a:cs typeface="+mn-cs"/>
              </a:rPr>
              <a:t>slightly</a:t>
            </a:r>
            <a:r>
              <a:rPr lang="en-AU" sz="1200" kern="1200" dirty="0" smtClean="0">
                <a:solidFill>
                  <a:schemeClr val="tx1"/>
                </a:solidFill>
                <a:latin typeface="+mn-lt"/>
                <a:ea typeface="+mn-ea"/>
                <a:cs typeface="+mn-cs"/>
              </a:rPr>
              <a:t> slower speed than normal is also regarded as useful (especially where accents may cause a problem) and helps to create a more considered and gracious ambience.</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Trainer indicates to trainees good communication between valets and guests is important to:</a:t>
            </a:r>
          </a:p>
          <a:p>
            <a:pPr lvl="0">
              <a:buFont typeface="Arial" pitchFamily="34" charset="0"/>
              <a:buChar char="•"/>
            </a:pPr>
            <a:r>
              <a:rPr lang="en-AU" sz="1200" kern="1200" dirty="0" smtClean="0">
                <a:solidFill>
                  <a:schemeClr val="tx1"/>
                </a:solidFill>
                <a:latin typeface="+mn-lt"/>
                <a:ea typeface="+mn-ea"/>
                <a:cs typeface="+mn-cs"/>
              </a:rPr>
              <a:t> Meet guest expectations regarding service delivery</a:t>
            </a:r>
          </a:p>
          <a:p>
            <a:pPr lvl="0">
              <a:buFont typeface="Arial" pitchFamily="34" charset="0"/>
              <a:buChar char="•"/>
            </a:pPr>
            <a:r>
              <a:rPr lang="en-AU" sz="1200" kern="1200" dirty="0" smtClean="0">
                <a:solidFill>
                  <a:schemeClr val="tx1"/>
                </a:solidFill>
                <a:latin typeface="+mn-lt"/>
                <a:ea typeface="+mn-ea"/>
                <a:cs typeface="+mn-cs"/>
              </a:rPr>
              <a:t> Identify guest needs, wants and preferences so they can best be addressed</a:t>
            </a:r>
          </a:p>
          <a:p>
            <a:pPr lvl="0">
              <a:buFont typeface="Arial" pitchFamily="34" charset="0"/>
              <a:buChar char="•"/>
            </a:pPr>
            <a:r>
              <a:rPr lang="en-AU" sz="1200" kern="1200" dirty="0" smtClean="0">
                <a:solidFill>
                  <a:schemeClr val="tx1"/>
                </a:solidFill>
                <a:latin typeface="+mn-lt"/>
                <a:ea typeface="+mn-ea"/>
                <a:cs typeface="+mn-cs"/>
              </a:rPr>
              <a:t> Assist the guest in whatever ways they may want</a:t>
            </a:r>
          </a:p>
          <a:p>
            <a:pPr lvl="0">
              <a:buFont typeface="Arial" pitchFamily="34" charset="0"/>
              <a:buChar char="•"/>
            </a:pPr>
            <a:r>
              <a:rPr lang="en-AU" sz="1200" kern="1200" dirty="0" smtClean="0">
                <a:solidFill>
                  <a:schemeClr val="tx1"/>
                </a:solidFill>
                <a:latin typeface="+mn-lt"/>
                <a:ea typeface="+mn-ea"/>
                <a:cs typeface="+mn-cs"/>
              </a:rPr>
              <a:t> Create the desired atmosphere of service, dignity and exclusivity</a:t>
            </a:r>
          </a:p>
          <a:p>
            <a:pPr lvl="0">
              <a:buFont typeface="Arial" pitchFamily="34" charset="0"/>
              <a:buChar char="•"/>
            </a:pPr>
            <a:r>
              <a:rPr lang="en-AU" sz="1200" kern="1200" dirty="0" smtClean="0">
                <a:solidFill>
                  <a:schemeClr val="tx1"/>
                </a:solidFill>
                <a:latin typeface="+mn-lt"/>
                <a:ea typeface="+mn-ea"/>
                <a:cs typeface="+mn-cs"/>
              </a:rPr>
              <a:t> Facilitate all relationships between the guest and the venue and enhance rapport, trust and goodwill.</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kern="1200" baseline="0" dirty="0" smtClean="0">
                <a:solidFill>
                  <a:schemeClr val="tx1"/>
                </a:solidFill>
                <a:latin typeface="+mn-lt"/>
                <a:ea typeface="+mn-ea"/>
                <a:cs typeface="+mn-cs"/>
              </a:rPr>
              <a:t>Trainer provides a recap of the Element asking questions to check trainee understanding and responding to questions from trainees, as required.</a:t>
            </a:r>
            <a:endParaRPr lang="en-US" dirty="0" smtClean="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kern="1200" baseline="0" dirty="0" smtClean="0">
                <a:solidFill>
                  <a:schemeClr val="tx1"/>
                </a:solidFill>
                <a:latin typeface="+mn-lt"/>
                <a:ea typeface="+mn-ea"/>
                <a:cs typeface="+mn-cs"/>
              </a:rPr>
              <a:t>Trainer provides a recap of the Element asking questions to check trainee understanding and responding to questions from trainees, as required.</a:t>
            </a:r>
            <a:endParaRPr lang="en-US" dirty="0" smtClean="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kern="1200" baseline="0" dirty="0" smtClean="0">
                <a:solidFill>
                  <a:schemeClr val="tx1"/>
                </a:solidFill>
                <a:latin typeface="+mn-lt"/>
                <a:ea typeface="+mn-ea"/>
                <a:cs typeface="+mn-cs"/>
              </a:rPr>
              <a:t>Trainer provides a recap of the Element asking questions to check trainee understanding and responding to questions from trainees, as required.</a:t>
            </a:r>
            <a:endParaRPr lang="en-US" dirty="0" smtClean="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Trainer identifies for </a:t>
            </a:r>
            <a:r>
              <a:rPr lang="en-AU" sz="1200" kern="1200" baseline="0" dirty="0" smtClean="0">
                <a:solidFill>
                  <a:schemeClr val="tx1"/>
                </a:solidFill>
                <a:latin typeface="+mn-lt"/>
                <a:ea typeface="+mn-ea"/>
                <a:cs typeface="+mn-cs"/>
              </a:rPr>
              <a:t>trainee</a:t>
            </a:r>
            <a:r>
              <a:rPr lang="en-US" dirty="0" smtClean="0"/>
              <a:t>s the Performance Criteria for this Element, as listed on the slide.</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Trainer identifies for </a:t>
            </a:r>
            <a:r>
              <a:rPr lang="en-AU" sz="1200" kern="1200" baseline="0" dirty="0" smtClean="0">
                <a:solidFill>
                  <a:schemeClr val="tx1"/>
                </a:solidFill>
                <a:latin typeface="+mn-lt"/>
                <a:ea typeface="+mn-ea"/>
                <a:cs typeface="+mn-cs"/>
              </a:rPr>
              <a:t>trainee</a:t>
            </a:r>
            <a:r>
              <a:rPr lang="en-US" dirty="0" smtClean="0"/>
              <a:t>s the Performance Criteria for this Element, as listed on the slide.</a:t>
            </a:r>
          </a:p>
          <a:p>
            <a:pPr>
              <a:buFont typeface="Arial" pitchFamily="34" charset="0"/>
              <a:buNone/>
            </a:pPr>
            <a:endParaRPr lang="en-US" dirty="0" smtClean="0"/>
          </a:p>
          <a:p>
            <a:pPr>
              <a:buFont typeface="Arial" pitchFamily="34" charset="0"/>
              <a:buNone/>
            </a:pPr>
            <a:r>
              <a:rPr lang="en-US" b="1" dirty="0" smtClean="0"/>
              <a:t>Class Activity – Discussion</a:t>
            </a:r>
          </a:p>
          <a:p>
            <a:pPr>
              <a:buFont typeface="Arial" pitchFamily="34" charset="0"/>
              <a:buNone/>
            </a:pPr>
            <a:r>
              <a:rPr lang="en-US" b="0" dirty="0" smtClean="0"/>
              <a:t>Trainer asks </a:t>
            </a:r>
            <a:r>
              <a:rPr lang="en-AU" sz="1200" kern="1200" baseline="0" dirty="0" smtClean="0">
                <a:solidFill>
                  <a:schemeClr val="tx1"/>
                </a:solidFill>
                <a:latin typeface="+mn-lt"/>
                <a:ea typeface="+mn-ea"/>
                <a:cs typeface="+mn-cs"/>
              </a:rPr>
              <a:t>trainee</a:t>
            </a:r>
            <a:r>
              <a:rPr lang="en-US" b="0" dirty="0" smtClean="0"/>
              <a:t>s questions regarding preparation activities undertaken by valets in readiness for guest arrival:</a:t>
            </a:r>
          </a:p>
          <a:p>
            <a:pPr>
              <a:buFont typeface="Arial" pitchFamily="34" charset="0"/>
              <a:buChar char="•"/>
            </a:pPr>
            <a:r>
              <a:rPr lang="en-US" b="0" baseline="0" dirty="0" smtClean="0"/>
              <a:t> What guest information may need to be obtained for a VIP or valet-serviced guest?</a:t>
            </a:r>
          </a:p>
          <a:p>
            <a:pPr>
              <a:buFont typeface="Arial" pitchFamily="34" charset="0"/>
              <a:buChar char="•"/>
            </a:pPr>
            <a:r>
              <a:rPr lang="en-US" b="0" baseline="0" dirty="0" smtClean="0"/>
              <a:t> What information might VIP/valet-serviced guests provide?</a:t>
            </a:r>
          </a:p>
          <a:p>
            <a:pPr>
              <a:buFont typeface="Arial" pitchFamily="34" charset="0"/>
              <a:buChar char="•"/>
            </a:pPr>
            <a:r>
              <a:rPr lang="en-US" b="0" baseline="0" dirty="0" smtClean="0"/>
              <a:t> How might this information be provided?</a:t>
            </a:r>
          </a:p>
          <a:p>
            <a:pPr>
              <a:buFont typeface="Arial" pitchFamily="34" charset="0"/>
              <a:buChar char="•"/>
            </a:pPr>
            <a:r>
              <a:rPr lang="en-US" b="0" baseline="0" dirty="0" smtClean="0"/>
              <a:t> What is ‘guest history’ and how can it assist with providing service to a guest?</a:t>
            </a:r>
          </a:p>
          <a:p>
            <a:pPr>
              <a:buFont typeface="Arial" pitchFamily="34" charset="0"/>
              <a:buChar char="•"/>
            </a:pPr>
            <a:r>
              <a:rPr lang="en-US" b="0" baseline="0" dirty="0" smtClean="0"/>
              <a:t> Why is it important for a valet to know about their guest’s needs, wants and preferences prior to their arrival?</a:t>
            </a:r>
          </a:p>
          <a:p>
            <a:pPr>
              <a:buFont typeface="Arial" pitchFamily="34" charset="0"/>
              <a:buChar char="•"/>
            </a:pPr>
            <a:r>
              <a:rPr lang="en-US" b="0" baseline="0" dirty="0" smtClean="0"/>
              <a:t> How might other staff at a venue assist a valet to deliver high-quality services to a guest?</a:t>
            </a:r>
          </a:p>
          <a:p>
            <a:pPr>
              <a:buFont typeface="Arial" pitchFamily="34" charset="0"/>
              <a:buChar char="•"/>
            </a:pPr>
            <a:r>
              <a:rPr lang="en-US" b="0" baseline="0" dirty="0" smtClean="0"/>
              <a:t> What things may need to be done to a guest room to prepare it for the arrival of a VIP/valet-serviced guest?</a:t>
            </a:r>
          </a:p>
          <a:p>
            <a:pPr>
              <a:buFont typeface="Arial" pitchFamily="34" charset="0"/>
              <a:buChar char="•"/>
            </a:pPr>
            <a:endParaRPr lang="en-US" b="0" baseline="0" dirty="0" smtClean="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Trainer advises trainees they need to obtain guest information for valet-serviced guests before these guests arrive so they can:</a:t>
            </a:r>
          </a:p>
          <a:p>
            <a:pPr lvl="0">
              <a:buFont typeface="Arial" pitchFamily="34" charset="0"/>
              <a:buChar char="•"/>
            </a:pPr>
            <a:r>
              <a:rPr lang="en-AU" sz="1200" kern="1200" dirty="0" smtClean="0">
                <a:solidFill>
                  <a:schemeClr val="tx1"/>
                </a:solidFill>
                <a:latin typeface="+mn-lt"/>
                <a:ea typeface="+mn-ea"/>
                <a:cs typeface="+mn-cs"/>
              </a:rPr>
              <a:t> Learn about the guest – knowledge is power when used to satisfy the guest. The more knowledge known about the guest to be served, the better those needs can be met</a:t>
            </a:r>
          </a:p>
          <a:p>
            <a:pPr lvl="0">
              <a:buFont typeface="Arial" pitchFamily="34" charset="0"/>
              <a:buChar char="•"/>
            </a:pPr>
            <a:r>
              <a:rPr lang="en-AU" sz="1200" kern="1200" dirty="0" smtClean="0">
                <a:solidFill>
                  <a:schemeClr val="tx1"/>
                </a:solidFill>
                <a:latin typeface="+mn-lt"/>
                <a:ea typeface="+mn-ea"/>
                <a:cs typeface="+mn-cs"/>
              </a:rPr>
              <a:t> Identify their individual needs, wants and preferences – so service delivery can be tailored to meet their personal needs</a:t>
            </a:r>
          </a:p>
          <a:p>
            <a:pPr lvl="0">
              <a:buFont typeface="Arial" pitchFamily="34" charset="0"/>
              <a:buChar char="•"/>
            </a:pPr>
            <a:r>
              <a:rPr lang="en-AU" sz="1200" kern="1200" dirty="0" smtClean="0">
                <a:solidFill>
                  <a:schemeClr val="tx1"/>
                </a:solidFill>
                <a:latin typeface="+mn-lt"/>
                <a:ea typeface="+mn-ea"/>
                <a:cs typeface="+mn-cs"/>
              </a:rPr>
              <a:t> Meet expectations – where valet service is provided, VIP guests have high expectations about the standard of service received, and how they will be welcomed and treated. Meeting (or exceeding) guest expectations is important in relation to:</a:t>
            </a:r>
          </a:p>
          <a:p>
            <a:pPr lvl="1">
              <a:buFont typeface="Arial" pitchFamily="34" charset="0"/>
              <a:buChar char="•"/>
            </a:pPr>
            <a:r>
              <a:rPr lang="en-AU" sz="1200" kern="1200" dirty="0" smtClean="0">
                <a:solidFill>
                  <a:schemeClr val="tx1"/>
                </a:solidFill>
                <a:latin typeface="+mn-lt"/>
                <a:ea typeface="+mn-ea"/>
                <a:cs typeface="+mn-cs"/>
              </a:rPr>
              <a:t> Attracting return/repeat business</a:t>
            </a:r>
          </a:p>
          <a:p>
            <a:pPr lvl="1">
              <a:buFont typeface="Arial" pitchFamily="34" charset="0"/>
              <a:buChar char="•"/>
            </a:pPr>
            <a:r>
              <a:rPr lang="en-AU" sz="1200" kern="1200" dirty="0" smtClean="0">
                <a:solidFill>
                  <a:schemeClr val="tx1"/>
                </a:solidFill>
                <a:latin typeface="+mn-lt"/>
                <a:ea typeface="+mn-ea"/>
                <a:cs typeface="+mn-cs"/>
              </a:rPr>
              <a:t> Obtaining positive word-of-mouth advertising and endorsements.</a:t>
            </a:r>
          </a:p>
        </p:txBody>
      </p:sp>
      <p:sp>
        <p:nvSpPr>
          <p:cNvPr id="4" name="Slide Number Placeholder 3"/>
          <p:cNvSpPr>
            <a:spLocks noGrp="1"/>
          </p:cNvSpPr>
          <p:nvPr>
            <p:ph type="sldNum" sz="quarter" idx="10"/>
          </p:nvPr>
        </p:nvSpPr>
        <p:spPr/>
        <p:txBody>
          <a:bodyPr/>
          <a:lstStyle/>
          <a:p>
            <a:fld id="{006CD3C9-0AF2-437D-9D2F-7B6B298CC32F}" type="slidenum">
              <a:rPr lang="en-US" smtClean="0"/>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Trainer stresses to trainees they must always be proactive in obtaining guest information prior to their arrival indicating this</a:t>
            </a:r>
            <a:r>
              <a:rPr lang="en-US" baseline="0" dirty="0" smtClean="0"/>
              <a:t> may involve:</a:t>
            </a:r>
          </a:p>
          <a:p>
            <a:pPr lvl="0">
              <a:buFont typeface="Arial" pitchFamily="34" charset="0"/>
              <a:buChar char="•"/>
            </a:pPr>
            <a:r>
              <a:rPr lang="en-AU" sz="1200" kern="1200" dirty="0" smtClean="0">
                <a:solidFill>
                  <a:schemeClr val="tx1"/>
                </a:solidFill>
                <a:latin typeface="+mn-lt"/>
                <a:ea typeface="+mn-ea"/>
                <a:cs typeface="+mn-cs"/>
              </a:rPr>
              <a:t> Ask management to contact the guest – and request information from them where this is deemed necessary or important, or alternatively: </a:t>
            </a:r>
          </a:p>
          <a:p>
            <a:pPr lvl="1">
              <a:buFont typeface="Arial" pitchFamily="34" charset="0"/>
              <a:buChar char="•"/>
            </a:pPr>
            <a:r>
              <a:rPr lang="en-AU" sz="1200" kern="1200" dirty="0" smtClean="0">
                <a:solidFill>
                  <a:schemeClr val="tx1"/>
                </a:solidFill>
                <a:latin typeface="+mn-lt"/>
                <a:ea typeface="+mn-ea"/>
                <a:cs typeface="+mn-cs"/>
              </a:rPr>
              <a:t> Contact guest support staff (such as personal assistants) to obtain information from them about the guest, their requirements and other relevant details.</a:t>
            </a:r>
          </a:p>
          <a:p>
            <a:pPr>
              <a:buFont typeface="Arial" pitchFamily="34" charset="0"/>
              <a:buChar char="•"/>
            </a:pPr>
            <a:r>
              <a:rPr lang="en-US" dirty="0" smtClean="0"/>
              <a:t> View internal guest history – which will provide information about their needs, wants</a:t>
            </a:r>
            <a:r>
              <a:rPr lang="en-US" baseline="0" dirty="0" smtClean="0"/>
              <a:t> and preferences as well as indications about what used and/or required on their previous stays (including information on problems, complaints and compliments). Guest history will not be available where the guest has not stayed previously at the venue: if the guest has stayed previously at a venue in the same chain of hotels, then contact the venues where they have previously stayed to obtain their guest history for the guest </a:t>
            </a:r>
            <a:endParaRPr lang="en-US" dirty="0" smtClean="0"/>
          </a:p>
          <a:p>
            <a:pPr>
              <a:buFont typeface="Arial" pitchFamily="34" charset="0"/>
              <a:buChar char="•"/>
            </a:pPr>
            <a:r>
              <a:rPr lang="en-US" dirty="0" smtClean="0"/>
              <a:t> Read information accompanying the reservation – many valet-serviced guests/VIPs will make specific demands relating to their needs and preferences</a:t>
            </a:r>
          </a:p>
          <a:p>
            <a:pPr>
              <a:buFont typeface="Arial" pitchFamily="34" charset="0"/>
              <a:buChar char="•"/>
            </a:pPr>
            <a:r>
              <a:rPr lang="en-US" dirty="0" smtClean="0"/>
              <a:t> Talk to other venue</a:t>
            </a:r>
            <a:r>
              <a:rPr lang="en-US" baseline="0" dirty="0" smtClean="0"/>
              <a:t> staff – to gain the benefit of their experience and knowledge</a:t>
            </a:r>
            <a:endParaRPr lang="en-US" dirty="0" smtClean="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Trainer explains to trainees the pre-arrival information for valet-serviced guests will vary greatly between individual guests but can include:</a:t>
            </a:r>
          </a:p>
          <a:p>
            <a:pPr lvl="0">
              <a:buFont typeface="Arial" pitchFamily="34" charset="0"/>
              <a:buChar char="•"/>
            </a:pPr>
            <a:r>
              <a:rPr lang="en-AU" sz="1200" kern="1200" dirty="0" smtClean="0">
                <a:solidFill>
                  <a:schemeClr val="tx1"/>
                </a:solidFill>
                <a:latin typeface="+mn-lt"/>
                <a:ea typeface="+mn-ea"/>
                <a:cs typeface="+mn-cs"/>
              </a:rPr>
              <a:t> Name/s of the VIP/VIPs and those in their party. Their ‘party’ can include:</a:t>
            </a:r>
          </a:p>
          <a:p>
            <a:pPr lvl="1">
              <a:buFont typeface="Arial" pitchFamily="34" charset="0"/>
              <a:buChar char="•"/>
            </a:pPr>
            <a:r>
              <a:rPr lang="en-AU" sz="1200" kern="1200" dirty="0" smtClean="0">
                <a:solidFill>
                  <a:schemeClr val="tx1"/>
                </a:solidFill>
                <a:latin typeface="+mn-lt"/>
                <a:ea typeface="+mn-ea"/>
                <a:cs typeface="+mn-cs"/>
              </a:rPr>
              <a:t> Spouse or partner</a:t>
            </a:r>
          </a:p>
          <a:p>
            <a:pPr lvl="1">
              <a:buFont typeface="Arial" pitchFamily="34" charset="0"/>
              <a:buChar char="•"/>
            </a:pPr>
            <a:r>
              <a:rPr lang="en-AU" sz="1200" kern="1200" dirty="0" smtClean="0">
                <a:solidFill>
                  <a:schemeClr val="tx1"/>
                </a:solidFill>
                <a:latin typeface="+mn-lt"/>
                <a:ea typeface="+mn-ea"/>
                <a:cs typeface="+mn-cs"/>
              </a:rPr>
              <a:t> Children – including their age and special requirements for them:</a:t>
            </a:r>
          </a:p>
          <a:p>
            <a:pPr lvl="2">
              <a:buFont typeface="Arial" pitchFamily="34" charset="0"/>
              <a:buChar char="•"/>
            </a:pPr>
            <a:r>
              <a:rPr lang="en-AU" sz="1200" kern="1200" dirty="0" smtClean="0">
                <a:solidFill>
                  <a:schemeClr val="tx1"/>
                </a:solidFill>
                <a:latin typeface="+mn-lt"/>
                <a:ea typeface="+mn-ea"/>
                <a:cs typeface="+mn-cs"/>
              </a:rPr>
              <a:t> Entertainment</a:t>
            </a:r>
          </a:p>
          <a:p>
            <a:pPr lvl="2">
              <a:buFont typeface="Arial" pitchFamily="34" charset="0"/>
              <a:buChar char="•"/>
            </a:pPr>
            <a:r>
              <a:rPr lang="en-AU" sz="1200" kern="1200" dirty="0" smtClean="0">
                <a:solidFill>
                  <a:schemeClr val="tx1"/>
                </a:solidFill>
                <a:latin typeface="+mn-lt"/>
                <a:ea typeface="+mn-ea"/>
                <a:cs typeface="+mn-cs"/>
              </a:rPr>
              <a:t> Food and drinks</a:t>
            </a:r>
          </a:p>
          <a:p>
            <a:pPr lvl="2">
              <a:buFont typeface="Arial" pitchFamily="34" charset="0"/>
              <a:buChar char="•"/>
            </a:pPr>
            <a:r>
              <a:rPr lang="en-AU" sz="1200" kern="1200" dirty="0" smtClean="0">
                <a:solidFill>
                  <a:schemeClr val="tx1"/>
                </a:solidFill>
                <a:latin typeface="+mn-lt"/>
                <a:ea typeface="+mn-ea"/>
                <a:cs typeface="+mn-cs"/>
              </a:rPr>
              <a:t> Child-minding</a:t>
            </a:r>
          </a:p>
          <a:p>
            <a:pPr lvl="1">
              <a:buFont typeface="Arial" pitchFamily="34" charset="0"/>
              <a:buChar char="•"/>
            </a:pPr>
            <a:r>
              <a:rPr lang="en-AU" sz="1200" kern="1200" dirty="0" smtClean="0">
                <a:solidFill>
                  <a:schemeClr val="tx1"/>
                </a:solidFill>
                <a:latin typeface="+mn-lt"/>
                <a:ea typeface="+mn-ea"/>
                <a:cs typeface="+mn-cs"/>
              </a:rPr>
              <a:t> PA/s and/or agent/s</a:t>
            </a:r>
          </a:p>
          <a:p>
            <a:pPr lvl="1">
              <a:buFont typeface="Arial" pitchFamily="34" charset="0"/>
              <a:buChar char="•"/>
            </a:pPr>
            <a:r>
              <a:rPr lang="en-AU" sz="1200" kern="1200" dirty="0" smtClean="0">
                <a:solidFill>
                  <a:schemeClr val="tx1"/>
                </a:solidFill>
                <a:latin typeface="+mn-lt"/>
                <a:ea typeface="+mn-ea"/>
                <a:cs typeface="+mn-cs"/>
              </a:rPr>
              <a:t> Retinue – such as security, cooks, hairdressers, make-up people, advisors, media personnel, nannies, doctors</a:t>
            </a:r>
          </a:p>
          <a:p>
            <a:pPr lvl="0">
              <a:buFont typeface="Arial" pitchFamily="34" charset="0"/>
              <a:buChar char="•"/>
            </a:pPr>
            <a:r>
              <a:rPr lang="en-AU" sz="1200" kern="1200" dirty="0" smtClean="0">
                <a:solidFill>
                  <a:schemeClr val="tx1"/>
                </a:solidFill>
                <a:latin typeface="+mn-lt"/>
                <a:ea typeface="+mn-ea"/>
                <a:cs typeface="+mn-cs"/>
              </a:rPr>
              <a:t> Title (if appropriate) – and how the person is to be addressed:</a:t>
            </a:r>
          </a:p>
          <a:p>
            <a:pPr lvl="1">
              <a:buFont typeface="Arial" pitchFamily="34" charset="0"/>
              <a:buChar char="•"/>
            </a:pPr>
            <a:r>
              <a:rPr lang="en-AU" sz="1200" kern="1200" dirty="0" smtClean="0">
                <a:solidFill>
                  <a:schemeClr val="tx1"/>
                </a:solidFill>
                <a:latin typeface="+mn-lt"/>
                <a:ea typeface="+mn-ea"/>
                <a:cs typeface="+mn-cs"/>
              </a:rPr>
              <a:t> ‘Your Majesty’</a:t>
            </a:r>
          </a:p>
          <a:p>
            <a:pPr lvl="1">
              <a:buFont typeface="Arial" pitchFamily="34" charset="0"/>
              <a:buChar char="•"/>
            </a:pPr>
            <a:r>
              <a:rPr lang="en-AU" sz="1200" kern="1200" dirty="0" smtClean="0">
                <a:solidFill>
                  <a:schemeClr val="tx1"/>
                </a:solidFill>
                <a:latin typeface="+mn-lt"/>
                <a:ea typeface="+mn-ea"/>
                <a:cs typeface="+mn-cs"/>
              </a:rPr>
              <a:t> ‘Your Holiness’</a:t>
            </a:r>
          </a:p>
          <a:p>
            <a:pPr lvl="1">
              <a:buFont typeface="Arial" pitchFamily="34" charset="0"/>
              <a:buChar char="•"/>
            </a:pPr>
            <a:r>
              <a:rPr lang="en-AU" sz="1200" kern="1200" dirty="0" smtClean="0">
                <a:solidFill>
                  <a:schemeClr val="tx1"/>
                </a:solidFill>
                <a:latin typeface="+mn-lt"/>
                <a:ea typeface="+mn-ea"/>
                <a:cs typeface="+mn-cs"/>
              </a:rPr>
              <a:t> Country/culture-specific forms of address and respect to be employed</a:t>
            </a:r>
          </a:p>
          <a:p>
            <a:pPr lvl="0">
              <a:buFont typeface="Arial" pitchFamily="34" charset="0"/>
              <a:buChar char="•"/>
            </a:pPr>
            <a:r>
              <a:rPr lang="en-AU" sz="1200" kern="1200" dirty="0" smtClean="0">
                <a:solidFill>
                  <a:schemeClr val="tx1"/>
                </a:solidFill>
                <a:latin typeface="+mn-lt"/>
                <a:ea typeface="+mn-ea"/>
                <a:cs typeface="+mn-cs"/>
              </a:rPr>
              <a:t> Special requests.</a:t>
            </a:r>
            <a:r>
              <a:rPr lang="en-AU" sz="1200" kern="1200" baseline="0" dirty="0" smtClean="0">
                <a:solidFill>
                  <a:schemeClr val="tx1"/>
                </a:solidFill>
                <a:latin typeface="+mn-lt"/>
                <a:ea typeface="+mn-ea"/>
                <a:cs typeface="+mn-cs"/>
              </a:rPr>
              <a:t> T</a:t>
            </a:r>
            <a:r>
              <a:rPr lang="en-AU" sz="1200" kern="1200" dirty="0" smtClean="0">
                <a:solidFill>
                  <a:schemeClr val="tx1"/>
                </a:solidFill>
                <a:latin typeface="+mn-lt"/>
                <a:ea typeface="+mn-ea"/>
                <a:cs typeface="+mn-cs"/>
              </a:rPr>
              <a:t>hese can relate to specific tasks to be undertaken when the guest is in the venue or during their stay in the city. Valets may be asked to run errands, arrange bookings or functions, obtain nominated items, meet with designated people. There really is no limit to the range of things a valet may be asked to do for a guest.</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200" kern="1200" dirty="0" smtClean="0">
                <a:solidFill>
                  <a:schemeClr val="tx1"/>
                </a:solidFill>
                <a:latin typeface="+mn-lt"/>
                <a:ea typeface="+mn-ea"/>
                <a:cs typeface="+mn-cs"/>
              </a:rPr>
              <a:t> Personal preferences – more information in next Section but this relates to individual likes and dislikes for products and services, brand names, timing and duration of</a:t>
            </a:r>
            <a:r>
              <a:rPr lang="en-AU" sz="1200" kern="1200" baseline="0" dirty="0" smtClean="0">
                <a:solidFill>
                  <a:schemeClr val="tx1"/>
                </a:solidFill>
                <a:latin typeface="+mn-lt"/>
                <a:ea typeface="+mn-ea"/>
                <a:cs typeface="+mn-cs"/>
              </a:rPr>
              <a:t> service delivery, seating preferences for dining reservations</a:t>
            </a:r>
            <a:r>
              <a:rPr lang="en-AU" sz="1200" kern="1200" dirty="0" smtClean="0">
                <a:solidFill>
                  <a:schemeClr val="tx1"/>
                </a:solidFill>
                <a:latin typeface="+mn-lt"/>
                <a:ea typeface="+mn-ea"/>
                <a:cs typeface="+mn-cs"/>
              </a:rPr>
              <a:t>.</a:t>
            </a:r>
          </a:p>
          <a:p>
            <a:pPr lvl="0">
              <a:buFont typeface="Arial" pitchFamily="34" charset="0"/>
              <a:buChar char="•"/>
            </a:pPr>
            <a:endParaRPr lang="en-AU" sz="1200" kern="1200" dirty="0" smtClean="0">
              <a:solidFill>
                <a:schemeClr val="tx1"/>
              </a:solidFill>
              <a:latin typeface="+mn-lt"/>
              <a:ea typeface="+mn-ea"/>
              <a:cs typeface="+mn-cs"/>
            </a:endParaRP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kern="1200" baseline="0" dirty="0" smtClean="0">
                <a:solidFill>
                  <a:schemeClr val="tx1"/>
                </a:solidFill>
                <a:latin typeface="+mn-lt"/>
                <a:ea typeface="+mn-ea"/>
                <a:cs typeface="+mn-cs"/>
              </a:rPr>
              <a:t>Trainer continues to identify for trainees the Performance Criteria for this Element, as listed on the slide.</a:t>
            </a:r>
          </a:p>
          <a:p>
            <a:pPr>
              <a:buFont typeface="Arial" pitchFamily="34" charset="0"/>
              <a:buNone/>
            </a:pPr>
            <a:endParaRPr lang="en-US" dirty="0" smtClean="0"/>
          </a:p>
          <a:p>
            <a:r>
              <a:rPr lang="en-AU" sz="1200" b="1" kern="1200" baseline="0" dirty="0" smtClean="0">
                <a:solidFill>
                  <a:schemeClr val="tx1"/>
                </a:solidFill>
                <a:latin typeface="+mn-lt"/>
                <a:ea typeface="+mn-ea"/>
                <a:cs typeface="+mn-cs"/>
              </a:rPr>
              <a:t>Class Activity – General Discussion</a:t>
            </a:r>
          </a:p>
          <a:p>
            <a:r>
              <a:rPr lang="en-AU" sz="1200" kern="1200" baseline="0" dirty="0" smtClean="0">
                <a:solidFill>
                  <a:schemeClr val="tx1"/>
                </a:solidFill>
                <a:latin typeface="+mn-lt"/>
                <a:ea typeface="+mn-ea"/>
                <a:cs typeface="+mn-cs"/>
              </a:rPr>
              <a:t>Trainer leads a general class discussion on the role of the valet by asking questions such as:</a:t>
            </a:r>
          </a:p>
          <a:p>
            <a:pPr>
              <a:buFont typeface="Arial" pitchFamily="34" charset="0"/>
              <a:buChar char="•"/>
            </a:pPr>
            <a:r>
              <a:rPr lang="en-AU" sz="1200" kern="1200" baseline="0" dirty="0" smtClean="0">
                <a:solidFill>
                  <a:schemeClr val="tx1"/>
                </a:solidFill>
                <a:latin typeface="+mn-lt"/>
                <a:ea typeface="+mn-ea"/>
                <a:cs typeface="+mn-cs"/>
              </a:rPr>
              <a:t> Who has had experience as a valet and what was your experience? What did you do?</a:t>
            </a:r>
          </a:p>
          <a:p>
            <a:pPr>
              <a:buFont typeface="Arial" pitchFamily="34" charset="0"/>
              <a:buChar char="•"/>
            </a:pPr>
            <a:r>
              <a:rPr lang="en-AU" sz="1200" kern="1200" baseline="0" dirty="0" smtClean="0">
                <a:solidFill>
                  <a:schemeClr val="tx1"/>
                </a:solidFill>
                <a:latin typeface="+mn-lt"/>
                <a:ea typeface="+mn-ea"/>
                <a:cs typeface="+mn-cs"/>
              </a:rPr>
              <a:t> What services do valets provide for their guests?</a:t>
            </a:r>
          </a:p>
          <a:p>
            <a:pPr>
              <a:buFont typeface="Arial" pitchFamily="34" charset="0"/>
              <a:buChar char="•"/>
            </a:pPr>
            <a:r>
              <a:rPr lang="en-AU" sz="1200" kern="1200" baseline="0" dirty="0" smtClean="0">
                <a:solidFill>
                  <a:schemeClr val="tx1"/>
                </a:solidFill>
                <a:latin typeface="+mn-lt"/>
                <a:ea typeface="+mn-ea"/>
                <a:cs typeface="+mn-cs"/>
              </a:rPr>
              <a:t> Where does the job of valet fit into the overall structure of a venue?</a:t>
            </a:r>
          </a:p>
          <a:p>
            <a:pPr>
              <a:buFont typeface="Arial" pitchFamily="34" charset="0"/>
              <a:buChar char="•"/>
            </a:pPr>
            <a:r>
              <a:rPr lang="en-AU" sz="1200" kern="1200" baseline="0" dirty="0" smtClean="0">
                <a:solidFill>
                  <a:schemeClr val="tx1"/>
                </a:solidFill>
                <a:latin typeface="+mn-lt"/>
                <a:ea typeface="+mn-ea"/>
                <a:cs typeface="+mn-cs"/>
              </a:rPr>
              <a:t> What personal characteristics are required of a valet?</a:t>
            </a:r>
          </a:p>
          <a:p>
            <a:pPr>
              <a:buFont typeface="Arial" pitchFamily="34" charset="0"/>
              <a:buChar char="•"/>
            </a:pPr>
            <a:r>
              <a:rPr lang="en-AU" sz="1200" kern="1200" baseline="0" dirty="0" smtClean="0">
                <a:solidFill>
                  <a:schemeClr val="tx1"/>
                </a:solidFill>
                <a:latin typeface="+mn-lt"/>
                <a:ea typeface="+mn-ea"/>
                <a:cs typeface="+mn-cs"/>
              </a:rPr>
              <a:t> What grooming and personal presentation standards apply to the job of valet?</a:t>
            </a:r>
          </a:p>
          <a:p>
            <a:pPr>
              <a:buFont typeface="Arial" pitchFamily="34" charset="0"/>
              <a:buChar char="•"/>
            </a:pPr>
            <a:r>
              <a:rPr lang="en-AU" sz="1200" kern="1200" baseline="0" dirty="0" smtClean="0">
                <a:solidFill>
                  <a:schemeClr val="tx1"/>
                </a:solidFill>
                <a:latin typeface="+mn-lt"/>
                <a:ea typeface="+mn-ea"/>
                <a:cs typeface="+mn-cs"/>
              </a:rPr>
              <a:t> What venue policies and procedures apply to the delivery of valet services to guests?</a:t>
            </a:r>
          </a:p>
          <a:p>
            <a:pPr>
              <a:buFont typeface="Arial" pitchFamily="34" charset="0"/>
              <a:buChar char="•"/>
            </a:pPr>
            <a:r>
              <a:rPr lang="en-AU" sz="1200" kern="1200" baseline="0" dirty="0" smtClean="0">
                <a:solidFill>
                  <a:schemeClr val="tx1"/>
                </a:solidFill>
                <a:latin typeface="+mn-lt"/>
                <a:ea typeface="+mn-ea"/>
                <a:cs typeface="+mn-cs"/>
              </a:rPr>
              <a:t> How important is communication in the relationship between guest and valet, and why?</a:t>
            </a:r>
          </a:p>
          <a:p>
            <a:pPr>
              <a:buFont typeface="Arial" pitchFamily="34" charset="0"/>
              <a:buChar char="•"/>
            </a:pPr>
            <a:endParaRPr lang="en-AU" sz="1200" kern="1200" baseline="0" dirty="0" smtClean="0">
              <a:solidFill>
                <a:schemeClr val="tx1"/>
              </a:solidFill>
              <a:latin typeface="+mn-lt"/>
              <a:ea typeface="+mn-ea"/>
              <a:cs typeface="+mn-cs"/>
            </a:endParaRP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Trainer continues to give trainees examples of the pre-arrival information a valet may have (or need to identify) for valet-serviced guests:</a:t>
            </a:r>
          </a:p>
          <a:p>
            <a:pPr lvl="0">
              <a:buFont typeface="Arial" pitchFamily="34" charset="0"/>
              <a:buChar char="•"/>
            </a:pPr>
            <a:r>
              <a:rPr lang="en-AU" sz="1200" kern="1200" dirty="0" smtClean="0">
                <a:solidFill>
                  <a:schemeClr val="tx1"/>
                </a:solidFill>
                <a:latin typeface="+mn-lt"/>
                <a:ea typeface="+mn-ea"/>
                <a:cs typeface="+mn-cs"/>
              </a:rPr>
              <a:t> Itinerary (or ‘Schedule’).</a:t>
            </a:r>
            <a:r>
              <a:rPr lang="en-AU" sz="1200" kern="1200" baseline="0" dirty="0" smtClean="0">
                <a:solidFill>
                  <a:schemeClr val="tx1"/>
                </a:solidFill>
                <a:latin typeface="+mn-lt"/>
                <a:ea typeface="+mn-ea"/>
                <a:cs typeface="+mn-cs"/>
              </a:rPr>
              <a:t> T</a:t>
            </a:r>
            <a:r>
              <a:rPr lang="en-AU" sz="1200" kern="1200" dirty="0" smtClean="0">
                <a:solidFill>
                  <a:schemeClr val="tx1"/>
                </a:solidFill>
                <a:latin typeface="+mn-lt"/>
                <a:ea typeface="+mn-ea"/>
                <a:cs typeface="+mn-cs"/>
              </a:rPr>
              <a:t>his is a list of what the guest is doing during their stay, where they are going and when it is all happening. This is provided so the valet (and other venue staff) can make sure they accommodate guest needs. Schedules can range from the very detailed (almost a minute</a:t>
            </a:r>
            <a:r>
              <a:rPr lang="en-AU" sz="1200" kern="1200" baseline="0" dirty="0" smtClean="0">
                <a:solidFill>
                  <a:schemeClr val="tx1"/>
                </a:solidFill>
                <a:latin typeface="+mn-lt"/>
                <a:ea typeface="+mn-ea"/>
                <a:cs typeface="+mn-cs"/>
              </a:rPr>
              <a:t> </a:t>
            </a:r>
            <a:r>
              <a:rPr lang="en-AU" sz="1200" kern="1200" dirty="0" smtClean="0">
                <a:solidFill>
                  <a:schemeClr val="tx1"/>
                </a:solidFill>
                <a:latin typeface="+mn-lt"/>
                <a:ea typeface="+mn-ea"/>
                <a:cs typeface="+mn-cs"/>
              </a:rPr>
              <a:t>by</a:t>
            </a:r>
            <a:r>
              <a:rPr lang="en-AU" sz="1200" kern="1200" baseline="0" dirty="0" smtClean="0">
                <a:solidFill>
                  <a:schemeClr val="tx1"/>
                </a:solidFill>
                <a:latin typeface="+mn-lt"/>
                <a:ea typeface="+mn-ea"/>
                <a:cs typeface="+mn-cs"/>
              </a:rPr>
              <a:t> </a:t>
            </a:r>
            <a:r>
              <a:rPr lang="en-AU" sz="1200" kern="1200" dirty="0" smtClean="0">
                <a:solidFill>
                  <a:schemeClr val="tx1"/>
                </a:solidFill>
                <a:latin typeface="+mn-lt"/>
                <a:ea typeface="+mn-ea"/>
                <a:cs typeface="+mn-cs"/>
              </a:rPr>
              <a:t>minute list) to the very general (indicating only ‘AM/PM’). Not all guests who use a valet will provide an itinerary.</a:t>
            </a:r>
          </a:p>
          <a:p>
            <a:pPr lvl="0">
              <a:buFont typeface="Arial" pitchFamily="34" charset="0"/>
              <a:buChar char="•"/>
            </a:pPr>
            <a:r>
              <a:rPr lang="en-AU" sz="1200" kern="1200" dirty="0" smtClean="0">
                <a:solidFill>
                  <a:schemeClr val="tx1"/>
                </a:solidFill>
                <a:latin typeface="+mn-lt"/>
                <a:ea typeface="+mn-ea"/>
                <a:cs typeface="+mn-cs"/>
              </a:rPr>
              <a:t> Functions to be organised – see Class Activity (below, this slide).</a:t>
            </a:r>
          </a:p>
          <a:p>
            <a:pPr lvl="0">
              <a:buFont typeface="Arial" pitchFamily="34" charset="0"/>
              <a:buNone/>
            </a:pPr>
            <a:endParaRPr lang="en-AU" sz="1200" kern="1200" dirty="0" smtClean="0">
              <a:solidFill>
                <a:schemeClr val="tx1"/>
              </a:solidFill>
              <a:latin typeface="+mn-lt"/>
              <a:ea typeface="+mn-ea"/>
              <a:cs typeface="+mn-cs"/>
            </a:endParaRPr>
          </a:p>
          <a:p>
            <a:pPr lvl="0">
              <a:buFont typeface="Arial" pitchFamily="34" charset="0"/>
              <a:buNone/>
            </a:pPr>
            <a:r>
              <a:rPr lang="en-AU" sz="1200" b="1" kern="1200" dirty="0" smtClean="0">
                <a:solidFill>
                  <a:schemeClr val="tx1"/>
                </a:solidFill>
                <a:latin typeface="+mn-lt"/>
                <a:ea typeface="+mn-ea"/>
                <a:cs typeface="+mn-cs"/>
              </a:rPr>
              <a:t>Class Activity – Whole of class exercise</a:t>
            </a:r>
          </a:p>
          <a:p>
            <a:pPr lvl="0">
              <a:buFont typeface="Arial" pitchFamily="34" charset="0"/>
              <a:buNone/>
            </a:pPr>
            <a:r>
              <a:rPr lang="en-AU" sz="1200" b="0" kern="1200" dirty="0" smtClean="0">
                <a:solidFill>
                  <a:schemeClr val="tx1"/>
                </a:solidFill>
                <a:latin typeface="+mn-lt"/>
                <a:ea typeface="+mn-ea"/>
                <a:cs typeface="+mn-cs"/>
              </a:rPr>
              <a:t>Trainer states to class that a VIP guest has indicated they require the valet to organise a function for them while they are staying at the venue.</a:t>
            </a:r>
          </a:p>
          <a:p>
            <a:pPr lvl="0">
              <a:buFont typeface="Arial" pitchFamily="34" charset="0"/>
              <a:buNone/>
            </a:pPr>
            <a:r>
              <a:rPr lang="en-AU" sz="1200" b="0" kern="1200" dirty="0" smtClean="0">
                <a:solidFill>
                  <a:schemeClr val="tx1"/>
                </a:solidFill>
                <a:latin typeface="+mn-lt"/>
                <a:ea typeface="+mn-ea"/>
                <a:cs typeface="+mn-cs"/>
              </a:rPr>
              <a:t>Trainer asks class to contribute information the valet needs to obtain to make the function a success.</a:t>
            </a:r>
          </a:p>
          <a:p>
            <a:pPr lvl="0">
              <a:buFont typeface="Arial" pitchFamily="34" charset="0"/>
              <a:buNone/>
            </a:pPr>
            <a:r>
              <a:rPr lang="en-AU" sz="1200" b="0" kern="1200" dirty="0" smtClean="0">
                <a:solidFill>
                  <a:schemeClr val="tx1"/>
                </a:solidFill>
                <a:latin typeface="+mn-lt"/>
                <a:ea typeface="+mn-ea"/>
                <a:cs typeface="+mn-cs"/>
              </a:rPr>
              <a:t>Possible answers include:</a:t>
            </a:r>
          </a:p>
          <a:p>
            <a:pPr lvl="0">
              <a:buFont typeface="Arial" pitchFamily="34" charset="0"/>
              <a:buChar char="•"/>
            </a:pPr>
            <a:r>
              <a:rPr lang="en-AU" sz="1200" kern="1200" dirty="0" smtClean="0">
                <a:solidFill>
                  <a:schemeClr val="tx1"/>
                </a:solidFill>
                <a:latin typeface="+mn-lt"/>
                <a:ea typeface="+mn-ea"/>
                <a:cs typeface="+mn-cs"/>
              </a:rPr>
              <a:t> When they are required – date, start and finish times</a:t>
            </a:r>
          </a:p>
          <a:p>
            <a:pPr lvl="0">
              <a:buFont typeface="Arial" pitchFamily="34" charset="0"/>
              <a:buChar char="•"/>
            </a:pPr>
            <a:r>
              <a:rPr lang="en-AU" sz="1200" kern="1200" dirty="0" smtClean="0">
                <a:solidFill>
                  <a:schemeClr val="tx1"/>
                </a:solidFill>
                <a:latin typeface="+mn-lt"/>
                <a:ea typeface="+mn-ea"/>
                <a:cs typeface="+mn-cs"/>
              </a:rPr>
              <a:t> Numbers attending and who the venue needs to invite if any; the guest may issue the invitations)</a:t>
            </a:r>
          </a:p>
          <a:p>
            <a:pPr lvl="0">
              <a:buFont typeface="Arial" pitchFamily="34" charset="0"/>
              <a:buChar char="•"/>
            </a:pPr>
            <a:r>
              <a:rPr lang="en-AU" sz="1200" kern="1200" dirty="0" smtClean="0">
                <a:solidFill>
                  <a:schemeClr val="tx1"/>
                </a:solidFill>
                <a:latin typeface="+mn-lt"/>
                <a:ea typeface="+mn-ea"/>
                <a:cs typeface="+mn-cs"/>
              </a:rPr>
              <a:t> Where they are to be held – in the venue or at another location?</a:t>
            </a:r>
          </a:p>
          <a:p>
            <a:pPr lvl="0">
              <a:buFont typeface="Arial" pitchFamily="34" charset="0"/>
              <a:buChar char="•"/>
            </a:pPr>
            <a:r>
              <a:rPr lang="en-AU" sz="1200" kern="1200" dirty="0" smtClean="0">
                <a:solidFill>
                  <a:schemeClr val="tx1"/>
                </a:solidFill>
                <a:latin typeface="+mn-lt"/>
                <a:ea typeface="+mn-ea"/>
                <a:cs typeface="+mn-cs"/>
              </a:rPr>
              <a:t> Menus and drinks required</a:t>
            </a:r>
          </a:p>
          <a:p>
            <a:pPr lvl="0">
              <a:buFont typeface="Arial" pitchFamily="34" charset="0"/>
              <a:buChar char="•"/>
            </a:pPr>
            <a:r>
              <a:rPr lang="en-AU" sz="1200" kern="1200" dirty="0" smtClean="0">
                <a:solidFill>
                  <a:schemeClr val="tx1"/>
                </a:solidFill>
                <a:latin typeface="+mn-lt"/>
                <a:ea typeface="+mn-ea"/>
                <a:cs typeface="+mn-cs"/>
              </a:rPr>
              <a:t> Entertainment</a:t>
            </a:r>
          </a:p>
          <a:p>
            <a:pPr lvl="0">
              <a:buFont typeface="Arial" pitchFamily="34" charset="0"/>
              <a:buChar char="•"/>
            </a:pPr>
            <a:r>
              <a:rPr lang="en-AU" sz="1200" kern="1200" dirty="0" smtClean="0">
                <a:solidFill>
                  <a:schemeClr val="tx1"/>
                </a:solidFill>
                <a:latin typeface="+mn-lt"/>
                <a:ea typeface="+mn-ea"/>
                <a:cs typeface="+mn-cs"/>
              </a:rPr>
              <a:t> Budget</a:t>
            </a:r>
          </a:p>
          <a:p>
            <a:pPr lvl="0">
              <a:buFont typeface="Arial" pitchFamily="34" charset="0"/>
              <a:buChar char="•"/>
            </a:pPr>
            <a:r>
              <a:rPr lang="en-AU" sz="1200" kern="1200" dirty="0" smtClean="0">
                <a:solidFill>
                  <a:schemeClr val="tx1"/>
                </a:solidFill>
                <a:latin typeface="+mn-lt"/>
                <a:ea typeface="+mn-ea"/>
                <a:cs typeface="+mn-cs"/>
              </a:rPr>
              <a:t> Ancillary requirements – theme for the function/event, colour scheme, displays.</a:t>
            </a:r>
          </a:p>
          <a:p>
            <a:pPr>
              <a:buFont typeface="Arial" pitchFamily="34" charset="0"/>
              <a:buNone/>
            </a:pPr>
            <a:endParaRPr lang="en-US" dirty="0" smtClean="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Trainer advises trainees once the valet-serviced guest (or their staff/entourage) has arrived, additional information about their requirements and preferences should be solicited to supplement information already obtained:</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200" kern="1200" dirty="0" smtClean="0">
                <a:solidFill>
                  <a:schemeClr val="tx1"/>
                </a:solidFill>
                <a:latin typeface="+mn-lt"/>
                <a:ea typeface="+mn-ea"/>
                <a:cs typeface="+mn-cs"/>
              </a:rPr>
              <a:t> Use common sense to determine what to provide/offer – based on personal, venue and/or local knowledge, and what you see and hear ‘at the time’</a:t>
            </a:r>
          </a:p>
          <a:p>
            <a:pPr lvl="0">
              <a:buFont typeface="Arial" pitchFamily="34" charset="0"/>
              <a:buChar char="•"/>
            </a:pPr>
            <a:r>
              <a:rPr lang="en-AU" sz="1200" kern="1200" dirty="0" smtClean="0">
                <a:solidFill>
                  <a:schemeClr val="tx1"/>
                </a:solidFill>
                <a:latin typeface="+mn-lt"/>
                <a:ea typeface="+mn-ea"/>
                <a:cs typeface="+mn-cs"/>
              </a:rPr>
              <a:t> Ask the guest or their staff/representatives.</a:t>
            </a:r>
            <a:r>
              <a:rPr lang="en-AU" sz="1200" kern="1200" baseline="0" dirty="0" smtClean="0">
                <a:solidFill>
                  <a:schemeClr val="tx1"/>
                </a:solidFill>
                <a:latin typeface="+mn-lt"/>
                <a:ea typeface="+mn-ea"/>
                <a:cs typeface="+mn-cs"/>
              </a:rPr>
              <a:t> T</a:t>
            </a:r>
            <a:r>
              <a:rPr lang="en-AU" sz="1200" kern="1200" dirty="0" smtClean="0">
                <a:solidFill>
                  <a:schemeClr val="tx1"/>
                </a:solidFill>
                <a:latin typeface="+mn-lt"/>
                <a:ea typeface="+mn-ea"/>
                <a:cs typeface="+mn-cs"/>
              </a:rPr>
              <a:t>his should be done:</a:t>
            </a:r>
          </a:p>
          <a:p>
            <a:pPr lvl="1">
              <a:buFont typeface="Arial" pitchFamily="34" charset="0"/>
              <a:buChar char="•"/>
            </a:pPr>
            <a:r>
              <a:rPr lang="en-AU" sz="1200" kern="1200" dirty="0" smtClean="0">
                <a:solidFill>
                  <a:schemeClr val="tx1"/>
                </a:solidFill>
                <a:latin typeface="+mn-lt"/>
                <a:ea typeface="+mn-ea"/>
                <a:cs typeface="+mn-cs"/>
              </a:rPr>
              <a:t> As soon as possible – the sooner these questions are raised and answered, the better.</a:t>
            </a:r>
            <a:r>
              <a:rPr lang="en-AU" sz="1200" kern="1200" baseline="0" dirty="0" smtClean="0">
                <a:solidFill>
                  <a:schemeClr val="tx1"/>
                </a:solidFill>
                <a:latin typeface="+mn-lt"/>
                <a:ea typeface="+mn-ea"/>
                <a:cs typeface="+mn-cs"/>
              </a:rPr>
              <a:t> N</a:t>
            </a:r>
            <a:r>
              <a:rPr lang="en-AU" sz="1200" kern="1200" dirty="0" smtClean="0">
                <a:solidFill>
                  <a:schemeClr val="tx1"/>
                </a:solidFill>
                <a:latin typeface="+mn-lt"/>
                <a:ea typeface="+mn-ea"/>
                <a:cs typeface="+mn-cs"/>
              </a:rPr>
              <a:t>ever leave asking these questions till the last minute</a:t>
            </a:r>
          </a:p>
          <a:p>
            <a:pPr lvl="1">
              <a:buFont typeface="Arial" pitchFamily="34" charset="0"/>
              <a:buChar char="•"/>
            </a:pPr>
            <a:r>
              <a:rPr lang="en-AU" sz="1200" kern="1200" dirty="0" smtClean="0">
                <a:solidFill>
                  <a:schemeClr val="tx1"/>
                </a:solidFill>
                <a:latin typeface="+mn-lt"/>
                <a:ea typeface="+mn-ea"/>
                <a:cs typeface="+mn-cs"/>
              </a:rPr>
              <a:t> By offering</a:t>
            </a:r>
            <a:r>
              <a:rPr lang="en-AU" sz="1200" kern="1200" baseline="0" dirty="0" smtClean="0">
                <a:solidFill>
                  <a:schemeClr val="tx1"/>
                </a:solidFill>
                <a:latin typeface="+mn-lt"/>
                <a:ea typeface="+mn-ea"/>
                <a:cs typeface="+mn-cs"/>
              </a:rPr>
              <a:t> or </a:t>
            </a:r>
            <a:r>
              <a:rPr lang="en-AU" sz="1200" kern="1200" dirty="0" smtClean="0">
                <a:solidFill>
                  <a:schemeClr val="tx1"/>
                </a:solidFill>
                <a:latin typeface="+mn-lt"/>
                <a:ea typeface="+mn-ea"/>
                <a:cs typeface="+mn-cs"/>
              </a:rPr>
              <a:t>describing options available – where the guest is unaware of what is available</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200" kern="1200" dirty="0" smtClean="0">
                <a:solidFill>
                  <a:schemeClr val="tx1"/>
                </a:solidFill>
                <a:latin typeface="+mn-lt"/>
                <a:ea typeface="+mn-ea"/>
                <a:cs typeface="+mn-cs"/>
              </a:rPr>
              <a:t> Clarify specific valet attendance requirements – identifying times the guest requires valet service for nominated activities in addition to anticipated (or traditional) services to be provided. Also identify the times they want to be left alone.</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200" kern="1200" dirty="0" smtClean="0">
                <a:solidFill>
                  <a:schemeClr val="tx1"/>
                </a:solidFill>
                <a:latin typeface="+mn-lt"/>
                <a:ea typeface="+mn-ea"/>
                <a:cs typeface="+mn-cs"/>
              </a:rPr>
              <a:t> Be prepared for changes.</a:t>
            </a:r>
            <a:r>
              <a:rPr lang="en-AU" sz="1200" kern="1200" baseline="0" dirty="0" smtClean="0">
                <a:solidFill>
                  <a:schemeClr val="tx1"/>
                </a:solidFill>
                <a:latin typeface="+mn-lt"/>
                <a:ea typeface="+mn-ea"/>
                <a:cs typeface="+mn-cs"/>
              </a:rPr>
              <a:t> T</a:t>
            </a:r>
            <a:r>
              <a:rPr lang="en-AU" sz="1200" kern="1200" dirty="0" smtClean="0">
                <a:solidFill>
                  <a:schemeClr val="tx1"/>
                </a:solidFill>
                <a:latin typeface="+mn-lt"/>
                <a:ea typeface="+mn-ea"/>
                <a:cs typeface="+mn-cs"/>
              </a:rPr>
              <a:t>here are nearly always changes needing to be made to pre-existing arrangements so be ready for them and never show frustration or annoyance. Changes may be required in terms of:</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200" kern="1200" dirty="0" smtClean="0">
                <a:solidFill>
                  <a:schemeClr val="tx1"/>
                </a:solidFill>
                <a:latin typeface="+mn-lt"/>
                <a:ea typeface="+mn-ea"/>
                <a:cs typeface="+mn-cs"/>
              </a:rPr>
              <a:t> Dates and times of arrangements</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200" kern="1200" dirty="0" smtClean="0">
                <a:solidFill>
                  <a:schemeClr val="tx1"/>
                </a:solidFill>
                <a:latin typeface="+mn-lt"/>
                <a:ea typeface="+mn-ea"/>
                <a:cs typeface="+mn-cs"/>
              </a:rPr>
              <a:t> Types and nature of products and services</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200" kern="1200" dirty="0" smtClean="0">
                <a:solidFill>
                  <a:schemeClr val="tx1"/>
                </a:solidFill>
                <a:latin typeface="+mn-lt"/>
                <a:ea typeface="+mn-ea"/>
                <a:cs typeface="+mn-cs"/>
              </a:rPr>
              <a:t> Numbers</a:t>
            </a:r>
            <a:r>
              <a:rPr lang="en-AU" sz="1200" kern="1200" baseline="0" dirty="0" smtClean="0">
                <a:solidFill>
                  <a:schemeClr val="tx1"/>
                </a:solidFill>
                <a:latin typeface="+mn-lt"/>
                <a:ea typeface="+mn-ea"/>
                <a:cs typeface="+mn-cs"/>
              </a:rPr>
              <a:t> and </a:t>
            </a:r>
            <a:r>
              <a:rPr lang="en-AU" sz="1200" kern="1200" dirty="0" smtClean="0">
                <a:solidFill>
                  <a:schemeClr val="tx1"/>
                </a:solidFill>
                <a:latin typeface="+mn-lt"/>
                <a:ea typeface="+mn-ea"/>
                <a:cs typeface="+mn-cs"/>
              </a:rPr>
              <a:t>quantities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200" kern="1200" dirty="0" smtClean="0">
                <a:solidFill>
                  <a:schemeClr val="tx1"/>
                </a:solidFill>
                <a:latin typeface="+mn-lt"/>
                <a:ea typeface="+mn-ea"/>
                <a:cs typeface="+mn-cs"/>
              </a:rPr>
              <a:t> Take notes when receiving input</a:t>
            </a:r>
            <a:r>
              <a:rPr lang="en-AU" sz="1200" kern="1200" baseline="0" dirty="0" smtClean="0">
                <a:solidFill>
                  <a:schemeClr val="tx1"/>
                </a:solidFill>
                <a:latin typeface="+mn-lt"/>
                <a:ea typeface="+mn-ea"/>
                <a:cs typeface="+mn-cs"/>
              </a:rPr>
              <a:t> about guest needs – never rely solely on memory.</a:t>
            </a:r>
            <a:endParaRPr lang="en-AU"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AU" sz="1200" kern="1200" dirty="0" smtClean="0">
              <a:solidFill>
                <a:schemeClr val="tx1"/>
              </a:solidFill>
              <a:latin typeface="+mn-lt"/>
              <a:ea typeface="+mn-ea"/>
              <a:cs typeface="+mn-cs"/>
            </a:endParaRP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Trainer provides trainees with examples of things valet-serviced guests </a:t>
            </a:r>
            <a:r>
              <a:rPr lang="en-AU" sz="1200" kern="1200" dirty="0" smtClean="0">
                <a:solidFill>
                  <a:schemeClr val="tx1"/>
                </a:solidFill>
                <a:latin typeface="+mn-lt"/>
                <a:ea typeface="+mn-ea"/>
                <a:cs typeface="+mn-cs"/>
              </a:rPr>
              <a:t>may have personal requirements and/or preferences in relation to:</a:t>
            </a:r>
          </a:p>
          <a:p>
            <a:pPr lvl="0">
              <a:buFont typeface="Arial" pitchFamily="34" charset="0"/>
              <a:buChar char="•"/>
            </a:pPr>
            <a:r>
              <a:rPr lang="en-AU" sz="1200" kern="1200" dirty="0" smtClean="0">
                <a:solidFill>
                  <a:schemeClr val="tx1"/>
                </a:solidFill>
                <a:latin typeface="+mn-lt"/>
                <a:ea typeface="+mn-ea"/>
                <a:cs typeface="+mn-cs"/>
              </a:rPr>
              <a:t> Specific brands – of beverages and/or food</a:t>
            </a:r>
          </a:p>
          <a:p>
            <a:pPr lvl="0">
              <a:buFont typeface="Arial" pitchFamily="34" charset="0"/>
              <a:buChar char="•"/>
            </a:pPr>
            <a:r>
              <a:rPr lang="en-AU" sz="1200" kern="1200" dirty="0" smtClean="0">
                <a:solidFill>
                  <a:schemeClr val="tx1"/>
                </a:solidFill>
                <a:latin typeface="+mn-lt"/>
                <a:ea typeface="+mn-ea"/>
                <a:cs typeface="+mn-cs"/>
              </a:rPr>
              <a:t> Newspapers and/or magazines – to be provided in-room, or on arrival</a:t>
            </a:r>
          </a:p>
          <a:p>
            <a:pPr lvl="0">
              <a:buFont typeface="Arial" pitchFamily="34" charset="0"/>
              <a:buChar char="•"/>
            </a:pPr>
            <a:r>
              <a:rPr lang="en-AU" sz="1200" kern="1200" dirty="0" smtClean="0">
                <a:solidFill>
                  <a:schemeClr val="tx1"/>
                </a:solidFill>
                <a:latin typeface="+mn-lt"/>
                <a:ea typeface="+mn-ea"/>
                <a:cs typeface="+mn-cs"/>
              </a:rPr>
              <a:t> Colours of ‘Smarties’ to be supplied – as well as a wide range of peculiar similar requests.</a:t>
            </a:r>
          </a:p>
          <a:p>
            <a:pPr lvl="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Trainer continues to provide trainees with examples of things for which valet-serviced guests </a:t>
            </a:r>
            <a:r>
              <a:rPr lang="en-AU" sz="1200" kern="1200" dirty="0" smtClean="0">
                <a:solidFill>
                  <a:schemeClr val="tx1"/>
                </a:solidFill>
                <a:latin typeface="+mn-lt"/>
                <a:ea typeface="+mn-ea"/>
                <a:cs typeface="+mn-cs"/>
              </a:rPr>
              <a:t>may have personal requirements and/or preferences in relation to:</a:t>
            </a:r>
          </a:p>
          <a:p>
            <a:pPr lvl="0">
              <a:buFont typeface="Arial" pitchFamily="34" charset="0"/>
              <a:buChar char="•"/>
            </a:pPr>
            <a:r>
              <a:rPr lang="en-AU" sz="1200" kern="1200" dirty="0" smtClean="0">
                <a:solidFill>
                  <a:schemeClr val="tx1"/>
                </a:solidFill>
                <a:latin typeface="+mn-lt"/>
                <a:ea typeface="+mn-ea"/>
                <a:cs typeface="+mn-cs"/>
              </a:rPr>
              <a:t> Setting of temperature for air conditioning – indicating a nominated temperature</a:t>
            </a:r>
          </a:p>
          <a:p>
            <a:pPr lvl="0">
              <a:buFont typeface="Arial" pitchFamily="34" charset="0"/>
              <a:buChar char="•"/>
            </a:pPr>
            <a:r>
              <a:rPr lang="en-AU" sz="1200" kern="1200" dirty="0" smtClean="0">
                <a:solidFill>
                  <a:schemeClr val="tx1"/>
                </a:solidFill>
                <a:latin typeface="+mn-lt"/>
                <a:ea typeface="+mn-ea"/>
                <a:cs typeface="+mn-cs"/>
              </a:rPr>
              <a:t> Calls to the room – for reminding guests about meetings, important times and wake-up calls</a:t>
            </a:r>
          </a:p>
          <a:p>
            <a:pPr lvl="0">
              <a:buFont typeface="Arial" pitchFamily="34" charset="0"/>
              <a:buChar char="•"/>
            </a:pPr>
            <a:r>
              <a:rPr lang="en-AU" sz="1200" kern="1200" dirty="0" smtClean="0">
                <a:solidFill>
                  <a:schemeClr val="tx1"/>
                </a:solidFill>
                <a:latin typeface="+mn-lt"/>
                <a:ea typeface="+mn-ea"/>
                <a:cs typeface="+mn-cs"/>
              </a:rPr>
              <a:t> Car/transport – detailing type of vehicle and sometimes the preferred car rental company; also there can be need for provision of a driver</a:t>
            </a:r>
          </a:p>
          <a:p>
            <a:pPr lvl="0">
              <a:buFont typeface="Arial" pitchFamily="34" charset="0"/>
              <a:buChar char="•"/>
            </a:pPr>
            <a:r>
              <a:rPr lang="en-AU" sz="1200" kern="1200" dirty="0" smtClean="0">
                <a:solidFill>
                  <a:schemeClr val="tx1"/>
                </a:solidFill>
                <a:latin typeface="+mn-lt"/>
                <a:ea typeface="+mn-ea"/>
                <a:cs typeface="+mn-cs"/>
              </a:rPr>
              <a:t> In-room services – meals, massage, business support, small parties.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AU" sz="1200" kern="1200" dirty="0" smtClean="0">
              <a:solidFill>
                <a:schemeClr val="tx1"/>
              </a:solidFill>
              <a:latin typeface="+mn-lt"/>
              <a:ea typeface="+mn-ea"/>
              <a:cs typeface="+mn-cs"/>
            </a:endParaRP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Trainer further advises trainees individual requirements for service provision to valet-serviced guests may also embrace:</a:t>
            </a:r>
          </a:p>
          <a:p>
            <a:pPr lvl="0">
              <a:buFont typeface="Arial" pitchFamily="34" charset="0"/>
              <a:buChar char="•"/>
            </a:pPr>
            <a:r>
              <a:rPr lang="en-AU" sz="1200" kern="1200" dirty="0" smtClean="0">
                <a:solidFill>
                  <a:schemeClr val="tx1"/>
                </a:solidFill>
                <a:latin typeface="+mn-lt"/>
                <a:ea typeface="+mn-ea"/>
                <a:cs typeface="+mn-cs"/>
              </a:rPr>
              <a:t> Organising excursions/tours to local events, sites, attractions, parks, activities</a:t>
            </a:r>
            <a:r>
              <a:rPr lang="en-AU" sz="1200" kern="1200" baseline="0" dirty="0" smtClean="0">
                <a:solidFill>
                  <a:schemeClr val="tx1"/>
                </a:solidFill>
                <a:latin typeface="+mn-lt"/>
                <a:ea typeface="+mn-ea"/>
                <a:cs typeface="+mn-cs"/>
              </a:rPr>
              <a:t>. These may be as part of wider or commercially available trips. There can be a requirement to plan and organise a tour or trip just for the guest and their party</a:t>
            </a:r>
            <a:endParaRPr lang="en-AU" sz="1200" kern="1200" dirty="0" smtClean="0">
              <a:solidFill>
                <a:schemeClr val="tx1"/>
              </a:solidFill>
              <a:latin typeface="+mn-lt"/>
              <a:ea typeface="+mn-ea"/>
              <a:cs typeface="+mn-cs"/>
            </a:endParaRPr>
          </a:p>
          <a:p>
            <a:pPr lvl="0">
              <a:buFont typeface="Arial" pitchFamily="34" charset="0"/>
              <a:buChar char="•"/>
            </a:pPr>
            <a:r>
              <a:rPr lang="en-AU" sz="1200" kern="1200" dirty="0" smtClean="0">
                <a:solidFill>
                  <a:schemeClr val="tx1"/>
                </a:solidFill>
                <a:latin typeface="+mn-lt"/>
                <a:ea typeface="+mn-ea"/>
                <a:cs typeface="+mn-cs"/>
              </a:rPr>
              <a:t> Making bookings – for restaurant/theatre</a:t>
            </a:r>
          </a:p>
          <a:p>
            <a:pPr lvl="0">
              <a:buFont typeface="Arial" pitchFamily="34" charset="0"/>
              <a:buChar char="•"/>
            </a:pPr>
            <a:r>
              <a:rPr lang="en-AU" sz="1200" kern="1200" dirty="0" smtClean="0">
                <a:solidFill>
                  <a:schemeClr val="tx1"/>
                </a:solidFill>
                <a:latin typeface="+mn-lt"/>
                <a:ea typeface="+mn-ea"/>
                <a:cs typeface="+mn-cs"/>
              </a:rPr>
              <a:t> Arranging meetings – with local identities, authorities, personalities or nominated other people, businesses or groups </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kern="1200" dirty="0" smtClean="0">
                <a:solidFill>
                  <a:schemeClr val="tx1"/>
                </a:solidFill>
                <a:latin typeface="+mn-lt"/>
                <a:ea typeface="+mn-ea"/>
                <a:cs typeface="+mn-cs"/>
              </a:rPr>
              <a:t>Trainer continues to advise trainees regarding individual requirements for service provision to valet-serviced guests:</a:t>
            </a:r>
          </a:p>
          <a:p>
            <a:pPr lvl="0">
              <a:buFont typeface="Arial" pitchFamily="34" charset="0"/>
              <a:buChar char="•"/>
            </a:pPr>
            <a:r>
              <a:rPr lang="en-AU" sz="1200" kern="1200" dirty="0" smtClean="0">
                <a:solidFill>
                  <a:schemeClr val="tx1"/>
                </a:solidFill>
                <a:latin typeface="+mn-lt"/>
                <a:ea typeface="+mn-ea"/>
                <a:cs typeface="+mn-cs"/>
              </a:rPr>
              <a:t> Providing advice about personal services such as hairdressing, medical, legal and shopping </a:t>
            </a:r>
          </a:p>
          <a:p>
            <a:pPr lvl="0">
              <a:buFont typeface="Arial" pitchFamily="34" charset="0"/>
              <a:buChar char="•"/>
            </a:pPr>
            <a:r>
              <a:rPr lang="en-AU" sz="1200" kern="1200" dirty="0" smtClean="0">
                <a:solidFill>
                  <a:schemeClr val="tx1"/>
                </a:solidFill>
                <a:latin typeface="+mn-lt"/>
                <a:ea typeface="+mn-ea"/>
                <a:cs typeface="+mn-cs"/>
              </a:rPr>
              <a:t> Making travel arrangements or confirming or changing them.</a:t>
            </a:r>
          </a:p>
          <a:p>
            <a:pPr lvl="0">
              <a:buFont typeface="Arial" pitchFamily="34" charset="0"/>
              <a:buChar char="•"/>
            </a:pPr>
            <a:endParaRPr lang="en-AU" sz="1200" kern="1200" dirty="0" smtClean="0">
              <a:solidFill>
                <a:schemeClr val="tx1"/>
              </a:solidFill>
              <a:latin typeface="+mn-lt"/>
              <a:ea typeface="+mn-ea"/>
              <a:cs typeface="+mn-cs"/>
            </a:endParaRPr>
          </a:p>
          <a:p>
            <a:pPr lvl="0">
              <a:buFont typeface="Arial" pitchFamily="34" charset="0"/>
              <a:buNone/>
            </a:pPr>
            <a:r>
              <a:rPr lang="en-AU" sz="1200" b="1" kern="1200" dirty="0" smtClean="0">
                <a:solidFill>
                  <a:schemeClr val="tx1"/>
                </a:solidFill>
                <a:latin typeface="+mn-lt"/>
                <a:ea typeface="+mn-ea"/>
                <a:cs typeface="+mn-cs"/>
              </a:rPr>
              <a:t>Class Activity – Guest Speaker</a:t>
            </a:r>
          </a:p>
          <a:p>
            <a:pPr lvl="0">
              <a:buFont typeface="Arial" pitchFamily="34" charset="0"/>
              <a:buNone/>
            </a:pPr>
            <a:r>
              <a:rPr lang="en-AU" sz="1200" b="0" kern="1200" dirty="0" smtClean="0">
                <a:solidFill>
                  <a:schemeClr val="tx1"/>
                </a:solidFill>
                <a:latin typeface="+mn-lt"/>
                <a:ea typeface="+mn-ea"/>
                <a:cs typeface="+mn-cs"/>
              </a:rPr>
              <a:t>Trainer arranges for an experienced valet to attend and talk to trainees about:</a:t>
            </a:r>
          </a:p>
          <a:p>
            <a:pPr lvl="0">
              <a:buFont typeface="Arial" pitchFamily="34" charset="0"/>
              <a:buChar char="•"/>
            </a:pPr>
            <a:r>
              <a:rPr lang="en-AU" sz="1200" b="0" kern="1200" dirty="0" smtClean="0">
                <a:solidFill>
                  <a:schemeClr val="tx1"/>
                </a:solidFill>
                <a:latin typeface="+mn-lt"/>
                <a:ea typeface="+mn-ea"/>
                <a:cs typeface="+mn-cs"/>
              </a:rPr>
              <a:t> Their work as a valet and what it entails</a:t>
            </a:r>
          </a:p>
          <a:p>
            <a:pPr lvl="0">
              <a:buFont typeface="Arial" pitchFamily="34" charset="0"/>
              <a:buChar char="•"/>
            </a:pPr>
            <a:r>
              <a:rPr lang="en-AU" sz="1200" b="0" kern="1200" dirty="0" smtClean="0">
                <a:solidFill>
                  <a:schemeClr val="tx1"/>
                </a:solidFill>
                <a:latin typeface="+mn-lt"/>
                <a:ea typeface="+mn-ea"/>
                <a:cs typeface="+mn-cs"/>
              </a:rPr>
              <a:t> Their experiences with guests and their requests, idiosyncrasies and demands</a:t>
            </a:r>
          </a:p>
          <a:p>
            <a:pPr lvl="0">
              <a:buFont typeface="Arial" pitchFamily="34" charset="0"/>
              <a:buChar char="•"/>
            </a:pPr>
            <a:r>
              <a:rPr lang="en-AU" sz="1200" b="0" kern="1200" dirty="0" smtClean="0">
                <a:solidFill>
                  <a:schemeClr val="tx1"/>
                </a:solidFill>
                <a:latin typeface="+mn-lt"/>
                <a:ea typeface="+mn-ea"/>
                <a:cs typeface="+mn-cs"/>
              </a:rPr>
              <a:t> The good and bad aspects of working as a valet</a:t>
            </a:r>
          </a:p>
          <a:p>
            <a:pPr lvl="0">
              <a:buFont typeface="Arial" pitchFamily="34" charset="0"/>
              <a:buChar char="•"/>
            </a:pPr>
            <a:r>
              <a:rPr lang="en-AU" sz="1200" b="0" kern="1200" dirty="0" smtClean="0">
                <a:solidFill>
                  <a:schemeClr val="tx1"/>
                </a:solidFill>
                <a:latin typeface="+mn-lt"/>
                <a:ea typeface="+mn-ea"/>
                <a:cs typeface="+mn-cs"/>
              </a:rPr>
              <a:t> Tips and advice for trainees</a:t>
            </a:r>
          </a:p>
          <a:p>
            <a:pPr lvl="0">
              <a:buFont typeface="Arial" pitchFamily="34" charset="0"/>
              <a:buChar char="•"/>
            </a:pPr>
            <a:r>
              <a:rPr lang="en-AU" sz="1200" b="0" kern="1200" dirty="0" smtClean="0">
                <a:solidFill>
                  <a:schemeClr val="tx1"/>
                </a:solidFill>
                <a:latin typeface="+mn-lt"/>
                <a:ea typeface="+mn-ea"/>
                <a:cs typeface="+mn-cs"/>
              </a:rPr>
              <a:t> Venue requirements relating to the work</a:t>
            </a:r>
            <a:r>
              <a:rPr lang="en-AU" sz="1200" b="0" kern="1200" baseline="0" dirty="0" smtClean="0">
                <a:solidFill>
                  <a:schemeClr val="tx1"/>
                </a:solidFill>
                <a:latin typeface="+mn-lt"/>
                <a:ea typeface="+mn-ea"/>
                <a:cs typeface="+mn-cs"/>
              </a:rPr>
              <a:t> or </a:t>
            </a:r>
            <a:r>
              <a:rPr lang="en-AU" sz="1200" b="0" kern="1200" dirty="0" smtClean="0">
                <a:solidFill>
                  <a:schemeClr val="tx1"/>
                </a:solidFill>
                <a:latin typeface="+mn-lt"/>
                <a:ea typeface="+mn-ea"/>
                <a:cs typeface="+mn-cs"/>
              </a:rPr>
              <a:t>duties of valets</a:t>
            </a:r>
          </a:p>
          <a:p>
            <a:pPr lvl="0">
              <a:buFont typeface="Arial" pitchFamily="34" charset="0"/>
              <a:buChar char="•"/>
            </a:pPr>
            <a:r>
              <a:rPr lang="en-AU" sz="1200" b="0" kern="1200" dirty="0" smtClean="0">
                <a:solidFill>
                  <a:schemeClr val="tx1"/>
                </a:solidFill>
                <a:latin typeface="+mn-lt"/>
                <a:ea typeface="+mn-ea"/>
                <a:cs typeface="+mn-cs"/>
              </a:rPr>
              <a:t> The nature of the relationship between valets and guests.</a:t>
            </a:r>
          </a:p>
          <a:p>
            <a:pPr lvl="0">
              <a:buFont typeface="Arial" pitchFamily="34" charset="0"/>
              <a:buChar char="•"/>
            </a:pPr>
            <a:endParaRPr lang="en-AU" sz="1200" b="0" kern="1200" dirty="0" smtClean="0">
              <a:solidFill>
                <a:schemeClr val="tx1"/>
              </a:solidFill>
              <a:latin typeface="+mn-lt"/>
              <a:ea typeface="+mn-ea"/>
              <a:cs typeface="+mn-cs"/>
            </a:endParaRPr>
          </a:p>
          <a:p>
            <a:pPr lvl="0">
              <a:buFont typeface="Arial" pitchFamily="34" charset="0"/>
              <a:buNone/>
            </a:pPr>
            <a:endParaRPr lang="en-AU" sz="1200" kern="1200" dirty="0" smtClean="0">
              <a:solidFill>
                <a:schemeClr val="tx1"/>
              </a:solidFill>
              <a:latin typeface="+mn-lt"/>
              <a:ea typeface="+mn-ea"/>
              <a:cs typeface="+mn-cs"/>
            </a:endParaRPr>
          </a:p>
          <a:p>
            <a:pPr lvl="0">
              <a:buFont typeface="Arial" pitchFamily="34" charset="0"/>
              <a:buNone/>
            </a:pPr>
            <a:endParaRPr lang="en-AU" sz="1200" kern="1200" dirty="0" smtClean="0">
              <a:solidFill>
                <a:schemeClr val="tx1"/>
              </a:solidFill>
              <a:latin typeface="+mn-lt"/>
              <a:ea typeface="+mn-ea"/>
              <a:cs typeface="+mn-cs"/>
            </a:endParaRP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kern="1200" dirty="0" smtClean="0">
                <a:solidFill>
                  <a:schemeClr val="tx1"/>
                </a:solidFill>
                <a:latin typeface="+mn-lt"/>
                <a:ea typeface="+mn-ea"/>
                <a:cs typeface="+mn-cs"/>
              </a:rPr>
              <a:t>Trainer explains to trainees while valets provide personal service to guests, the total guest experience relies on teamwork and the cooperation of other staff within the venue as well as outside businesses/suppliers or service providers and the guest (or their representatives).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AU"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kern="1200" dirty="0" smtClean="0">
                <a:solidFill>
                  <a:schemeClr val="tx1"/>
                </a:solidFill>
                <a:latin typeface="+mn-lt"/>
                <a:ea typeface="+mn-ea"/>
                <a:cs typeface="+mn-cs"/>
              </a:rPr>
              <a:t>Trainer identifies when meeting with other venue staff this is done in order to:</a:t>
            </a:r>
          </a:p>
          <a:p>
            <a:pPr lvl="0">
              <a:buFont typeface="Arial" pitchFamily="34" charset="0"/>
              <a:buChar char="•"/>
            </a:pPr>
            <a:r>
              <a:rPr lang="en-AU" sz="1200" kern="1200" dirty="0" smtClean="0">
                <a:solidFill>
                  <a:schemeClr val="tx1"/>
                </a:solidFill>
                <a:latin typeface="+mn-lt"/>
                <a:ea typeface="+mn-ea"/>
                <a:cs typeface="+mn-cs"/>
              </a:rPr>
              <a:t> Discuss guest stay and make necessary arrangements; what needs to be done and when</a:t>
            </a:r>
            <a:r>
              <a:rPr lang="en-AU" sz="1200" kern="1200" baseline="0" dirty="0" smtClean="0">
                <a:solidFill>
                  <a:schemeClr val="tx1"/>
                </a:solidFill>
                <a:latin typeface="+mn-lt"/>
                <a:ea typeface="+mn-ea"/>
                <a:cs typeface="+mn-cs"/>
              </a:rPr>
              <a:t> and </a:t>
            </a:r>
            <a:r>
              <a:rPr lang="en-AU" sz="1200" kern="1200" dirty="0" smtClean="0">
                <a:solidFill>
                  <a:schemeClr val="tx1"/>
                </a:solidFill>
                <a:latin typeface="+mn-lt"/>
                <a:ea typeface="+mn-ea"/>
                <a:cs typeface="+mn-cs"/>
              </a:rPr>
              <a:t>who will do what</a:t>
            </a:r>
          </a:p>
          <a:p>
            <a:pPr lvl="0">
              <a:buFont typeface="Arial" pitchFamily="34" charset="0"/>
              <a:buChar char="•"/>
            </a:pPr>
            <a:r>
              <a:rPr lang="en-AU" sz="1200" kern="1200" dirty="0" smtClean="0">
                <a:solidFill>
                  <a:schemeClr val="tx1"/>
                </a:solidFill>
                <a:latin typeface="+mn-lt"/>
                <a:ea typeface="+mn-ea"/>
                <a:cs typeface="+mn-cs"/>
              </a:rPr>
              <a:t> Share original information about the stay</a:t>
            </a:r>
            <a:r>
              <a:rPr lang="en-AU" sz="1200" kern="1200" baseline="0" dirty="0" smtClean="0">
                <a:solidFill>
                  <a:schemeClr val="tx1"/>
                </a:solidFill>
                <a:latin typeface="+mn-lt"/>
                <a:ea typeface="+mn-ea"/>
                <a:cs typeface="+mn-cs"/>
              </a:rPr>
              <a:t> or </a:t>
            </a:r>
            <a:r>
              <a:rPr lang="en-AU" sz="1200" kern="1200" dirty="0" smtClean="0">
                <a:solidFill>
                  <a:schemeClr val="tx1"/>
                </a:solidFill>
                <a:latin typeface="+mn-lt"/>
                <a:ea typeface="+mn-ea"/>
                <a:cs typeface="+mn-cs"/>
              </a:rPr>
              <a:t>guest and any information obtained subsequent to this that changes previous knowledge, service delivery requirements or planning </a:t>
            </a:r>
          </a:p>
          <a:p>
            <a:pPr lvl="0">
              <a:buFont typeface="Arial" pitchFamily="34" charset="0"/>
              <a:buChar char="•"/>
            </a:pPr>
            <a:r>
              <a:rPr lang="en-AU" sz="1200" kern="1200" dirty="0" smtClean="0">
                <a:solidFill>
                  <a:schemeClr val="tx1"/>
                </a:solidFill>
                <a:latin typeface="+mn-lt"/>
                <a:ea typeface="+mn-ea"/>
                <a:cs typeface="+mn-cs"/>
              </a:rPr>
              <a:t> Organise the arrival of the guest which may involve:</a:t>
            </a:r>
          </a:p>
          <a:p>
            <a:pPr lvl="1">
              <a:buFont typeface="Arial" pitchFamily="34" charset="0"/>
              <a:buChar char="•"/>
            </a:pPr>
            <a:r>
              <a:rPr lang="en-AU" sz="1200" kern="1200" dirty="0" smtClean="0">
                <a:solidFill>
                  <a:schemeClr val="tx1"/>
                </a:solidFill>
                <a:latin typeface="+mn-lt"/>
                <a:ea typeface="+mn-ea"/>
                <a:cs typeface="+mn-cs"/>
              </a:rPr>
              <a:t> Pick-up and transfers</a:t>
            </a:r>
          </a:p>
          <a:p>
            <a:pPr lvl="1">
              <a:buFont typeface="Arial" pitchFamily="34" charset="0"/>
              <a:buChar char="•"/>
            </a:pPr>
            <a:r>
              <a:rPr lang="en-AU" sz="1200" kern="1200" dirty="0" smtClean="0">
                <a:solidFill>
                  <a:schemeClr val="tx1"/>
                </a:solidFill>
                <a:latin typeface="+mn-lt"/>
                <a:ea typeface="+mn-ea"/>
                <a:cs typeface="+mn-cs"/>
              </a:rPr>
              <a:t> Readying/preparing the guest room/s as required</a:t>
            </a:r>
          </a:p>
          <a:p>
            <a:pPr lvl="1">
              <a:buFont typeface="Arial" pitchFamily="34" charset="0"/>
              <a:buChar char="•"/>
            </a:pPr>
            <a:r>
              <a:rPr lang="en-AU" sz="1200" kern="1200" dirty="0" smtClean="0">
                <a:solidFill>
                  <a:schemeClr val="tx1"/>
                </a:solidFill>
                <a:latin typeface="+mn-lt"/>
                <a:ea typeface="+mn-ea"/>
                <a:cs typeface="+mn-cs"/>
              </a:rPr>
              <a:t> Organise refreshments or meals</a:t>
            </a:r>
          </a:p>
          <a:p>
            <a:pPr lvl="1">
              <a:buFont typeface="Arial" pitchFamily="34" charset="0"/>
              <a:buChar char="•"/>
            </a:pPr>
            <a:r>
              <a:rPr lang="en-AU" sz="1200" kern="1200" dirty="0" smtClean="0">
                <a:solidFill>
                  <a:schemeClr val="tx1"/>
                </a:solidFill>
                <a:latin typeface="+mn-lt"/>
                <a:ea typeface="+mn-ea"/>
                <a:cs typeface="+mn-cs"/>
              </a:rPr>
              <a:t> Security and privacy arrangements</a:t>
            </a:r>
          </a:p>
          <a:p>
            <a:pPr lvl="1">
              <a:buFont typeface="Arial" pitchFamily="34" charset="0"/>
              <a:buChar char="•"/>
            </a:pPr>
            <a:r>
              <a:rPr lang="en-AU" sz="1200" kern="1200" dirty="0" smtClean="0">
                <a:solidFill>
                  <a:schemeClr val="tx1"/>
                </a:solidFill>
                <a:latin typeface="+mn-lt"/>
                <a:ea typeface="+mn-ea"/>
                <a:cs typeface="+mn-cs"/>
              </a:rPr>
              <a:t> Luggage movement</a:t>
            </a:r>
          </a:p>
          <a:p>
            <a:pPr lvl="0">
              <a:buFont typeface="Arial" pitchFamily="34" charset="0"/>
              <a:buChar char="•"/>
            </a:pPr>
            <a:r>
              <a:rPr lang="en-AU" sz="1200" kern="1200" dirty="0" smtClean="0">
                <a:solidFill>
                  <a:schemeClr val="tx1"/>
                </a:solidFill>
                <a:latin typeface="+mn-lt"/>
                <a:ea typeface="+mn-ea"/>
                <a:cs typeface="+mn-cs"/>
              </a:rPr>
              <a:t> Notify other staff and/or departments of guest arrival.</a:t>
            </a:r>
            <a:r>
              <a:rPr lang="en-AU" sz="1200" kern="1200" baseline="0" dirty="0" smtClean="0">
                <a:solidFill>
                  <a:schemeClr val="tx1"/>
                </a:solidFill>
                <a:latin typeface="+mn-lt"/>
                <a:ea typeface="+mn-ea"/>
                <a:cs typeface="+mn-cs"/>
              </a:rPr>
              <a:t> D</a:t>
            </a:r>
            <a:r>
              <a:rPr lang="en-AU" sz="1200" kern="1200" dirty="0" smtClean="0">
                <a:solidFill>
                  <a:schemeClr val="tx1"/>
                </a:solidFill>
                <a:latin typeface="+mn-lt"/>
                <a:ea typeface="+mn-ea"/>
                <a:cs typeface="+mn-cs"/>
              </a:rPr>
              <a:t>epending on the nature of the arrival this may require:</a:t>
            </a:r>
          </a:p>
          <a:p>
            <a:pPr lvl="1">
              <a:buFont typeface="Arial" pitchFamily="34" charset="0"/>
              <a:buChar char="•"/>
            </a:pPr>
            <a:r>
              <a:rPr lang="en-AU" sz="1200" kern="1200" dirty="0" smtClean="0">
                <a:solidFill>
                  <a:schemeClr val="tx1"/>
                </a:solidFill>
                <a:latin typeface="+mn-lt"/>
                <a:ea typeface="+mn-ea"/>
                <a:cs typeface="+mn-cs"/>
              </a:rPr>
              <a:t> Informing management so they can welcome the guest</a:t>
            </a:r>
          </a:p>
          <a:p>
            <a:pPr lvl="1">
              <a:buFont typeface="Arial" pitchFamily="34" charset="0"/>
              <a:buChar char="•"/>
            </a:pPr>
            <a:r>
              <a:rPr lang="en-AU" sz="1200" kern="1200" dirty="0" smtClean="0">
                <a:solidFill>
                  <a:schemeClr val="tx1"/>
                </a:solidFill>
                <a:latin typeface="+mn-lt"/>
                <a:ea typeface="+mn-ea"/>
                <a:cs typeface="+mn-cs"/>
              </a:rPr>
              <a:t> Advising Front Office/Reception especially where management or the valet handles guest check-in. There can be situations where, rather than requiring the guest to complete standard check-in procedures, these are undertaken elsewhere (such as in the guest room)</a:t>
            </a:r>
          </a:p>
          <a:p>
            <a:pPr lvl="1">
              <a:buFont typeface="Arial" pitchFamily="34" charset="0"/>
              <a:buChar char="•"/>
            </a:pPr>
            <a:r>
              <a:rPr lang="en-AU" sz="1200" kern="1200" dirty="0" smtClean="0">
                <a:solidFill>
                  <a:schemeClr val="tx1"/>
                </a:solidFill>
                <a:latin typeface="+mn-lt"/>
                <a:ea typeface="+mn-ea"/>
                <a:cs typeface="+mn-cs"/>
              </a:rPr>
              <a:t> Confirming guest numbers with the Kitchen and/or Food and Beverage department.</a:t>
            </a:r>
            <a:r>
              <a:rPr lang="en-AU" sz="1200" kern="1200" baseline="0" dirty="0" smtClean="0">
                <a:solidFill>
                  <a:schemeClr val="tx1"/>
                </a:solidFill>
                <a:latin typeface="+mn-lt"/>
                <a:ea typeface="+mn-ea"/>
                <a:cs typeface="+mn-cs"/>
              </a:rPr>
              <a:t> This is </a:t>
            </a:r>
            <a:r>
              <a:rPr lang="en-AU" sz="1200" kern="1200" dirty="0" smtClean="0">
                <a:solidFill>
                  <a:schemeClr val="tx1"/>
                </a:solidFill>
                <a:latin typeface="+mn-lt"/>
                <a:ea typeface="+mn-ea"/>
                <a:cs typeface="+mn-cs"/>
              </a:rPr>
              <a:t>important where the guest will be eating in-house</a:t>
            </a:r>
          </a:p>
          <a:p>
            <a:pPr lvl="1">
              <a:buFont typeface="Arial" pitchFamily="34" charset="0"/>
              <a:buChar char="•"/>
            </a:pPr>
            <a:r>
              <a:rPr lang="en-AU" sz="1200" kern="1200" dirty="0" smtClean="0">
                <a:solidFill>
                  <a:schemeClr val="tx1"/>
                </a:solidFill>
                <a:latin typeface="+mn-lt"/>
                <a:ea typeface="+mn-ea"/>
                <a:cs typeface="+mn-cs"/>
              </a:rPr>
              <a:t> Notifying internal Security regarding:</a:t>
            </a:r>
          </a:p>
          <a:p>
            <a:pPr lvl="2">
              <a:buFont typeface="Arial" pitchFamily="34" charset="0"/>
              <a:buChar char="•"/>
            </a:pPr>
            <a:r>
              <a:rPr lang="en-AU" sz="1200" kern="1200" dirty="0" smtClean="0">
                <a:solidFill>
                  <a:schemeClr val="tx1"/>
                </a:solidFill>
                <a:latin typeface="+mn-lt"/>
                <a:ea typeface="+mn-ea"/>
                <a:cs typeface="+mn-cs"/>
              </a:rPr>
              <a:t> Numbers of guests</a:t>
            </a:r>
          </a:p>
          <a:p>
            <a:pPr lvl="2">
              <a:buFont typeface="Arial" pitchFamily="34" charset="0"/>
              <a:buChar char="•"/>
            </a:pPr>
            <a:r>
              <a:rPr lang="en-AU" sz="1200" kern="1200" dirty="0" smtClean="0">
                <a:solidFill>
                  <a:schemeClr val="tx1"/>
                </a:solidFill>
                <a:latin typeface="+mn-lt"/>
                <a:ea typeface="+mn-ea"/>
                <a:cs typeface="+mn-cs"/>
              </a:rPr>
              <a:t> Room numbers</a:t>
            </a:r>
          </a:p>
          <a:p>
            <a:pPr lvl="2">
              <a:buFont typeface="Arial" pitchFamily="34" charset="0"/>
              <a:buChar char="•"/>
            </a:pPr>
            <a:r>
              <a:rPr lang="en-AU" sz="1200" kern="1200" dirty="0" smtClean="0">
                <a:solidFill>
                  <a:schemeClr val="tx1"/>
                </a:solidFill>
                <a:latin typeface="+mn-lt"/>
                <a:ea typeface="+mn-ea"/>
                <a:cs typeface="+mn-cs"/>
              </a:rPr>
              <a:t> Arrangements made by security personnel accompanying the guest</a:t>
            </a:r>
          </a:p>
          <a:p>
            <a:pPr lvl="1">
              <a:buFont typeface="Arial" pitchFamily="34" charset="0"/>
              <a:buChar char="•"/>
            </a:pPr>
            <a:r>
              <a:rPr lang="en-AU" sz="1200" kern="1200" dirty="0" smtClean="0">
                <a:solidFill>
                  <a:schemeClr val="tx1"/>
                </a:solidFill>
                <a:latin typeface="+mn-lt"/>
                <a:ea typeface="+mn-ea"/>
                <a:cs typeface="+mn-cs"/>
              </a:rPr>
              <a:t> Contacting Housekeeping – to:</a:t>
            </a:r>
          </a:p>
          <a:p>
            <a:pPr lvl="2">
              <a:buFont typeface="Arial" pitchFamily="34" charset="0"/>
              <a:buChar char="•"/>
            </a:pPr>
            <a:r>
              <a:rPr lang="en-AU" sz="1200" kern="1200" dirty="0" smtClean="0">
                <a:solidFill>
                  <a:schemeClr val="tx1"/>
                </a:solidFill>
                <a:latin typeface="+mn-lt"/>
                <a:ea typeface="+mn-ea"/>
                <a:cs typeface="+mn-cs"/>
              </a:rPr>
              <a:t> Confirm arrival </a:t>
            </a:r>
          </a:p>
          <a:p>
            <a:pPr lvl="2">
              <a:buFont typeface="Arial" pitchFamily="34" charset="0"/>
              <a:buChar char="•"/>
            </a:pPr>
            <a:r>
              <a:rPr lang="en-AU" sz="1200" kern="1200" dirty="0" smtClean="0">
                <a:solidFill>
                  <a:schemeClr val="tx1"/>
                </a:solidFill>
                <a:latin typeface="+mn-lt"/>
                <a:ea typeface="+mn-ea"/>
                <a:cs typeface="+mn-cs"/>
              </a:rPr>
              <a:t> Verify guest numbers </a:t>
            </a:r>
          </a:p>
          <a:p>
            <a:pPr lvl="2">
              <a:buFont typeface="Arial" pitchFamily="34" charset="0"/>
              <a:buChar char="•"/>
            </a:pPr>
            <a:r>
              <a:rPr lang="en-AU" sz="1200" kern="1200" dirty="0" smtClean="0">
                <a:solidFill>
                  <a:schemeClr val="tx1"/>
                </a:solidFill>
                <a:latin typeface="+mn-lt"/>
                <a:ea typeface="+mn-ea"/>
                <a:cs typeface="+mn-cs"/>
              </a:rPr>
              <a:t> Communicate</a:t>
            </a:r>
            <a:r>
              <a:rPr lang="en-AU" sz="1200" kern="1200" baseline="0" dirty="0" smtClean="0">
                <a:solidFill>
                  <a:schemeClr val="tx1"/>
                </a:solidFill>
                <a:latin typeface="+mn-lt"/>
                <a:ea typeface="+mn-ea"/>
                <a:cs typeface="+mn-cs"/>
              </a:rPr>
              <a:t> or </a:t>
            </a:r>
            <a:r>
              <a:rPr lang="en-AU" sz="1200" kern="1200" dirty="0" smtClean="0">
                <a:solidFill>
                  <a:schemeClr val="tx1"/>
                </a:solidFill>
                <a:latin typeface="+mn-lt"/>
                <a:ea typeface="+mn-ea"/>
                <a:cs typeface="+mn-cs"/>
              </a:rPr>
              <a:t>verify room allocations</a:t>
            </a:r>
          </a:p>
          <a:p>
            <a:pPr lvl="2">
              <a:buFont typeface="Arial" pitchFamily="34" charset="0"/>
              <a:buChar char="•"/>
            </a:pPr>
            <a:r>
              <a:rPr lang="en-AU" sz="1200" kern="1200" dirty="0" smtClean="0">
                <a:solidFill>
                  <a:schemeClr val="tx1"/>
                </a:solidFill>
                <a:latin typeface="+mn-lt"/>
                <a:ea typeface="+mn-ea"/>
                <a:cs typeface="+mn-cs"/>
              </a:rPr>
              <a:t> Request special services if</a:t>
            </a:r>
            <a:r>
              <a:rPr lang="en-AU" sz="1200" kern="1200" baseline="0" dirty="0" smtClean="0">
                <a:solidFill>
                  <a:schemeClr val="tx1"/>
                </a:solidFill>
                <a:latin typeface="+mn-lt"/>
                <a:ea typeface="+mn-ea"/>
                <a:cs typeface="+mn-cs"/>
              </a:rPr>
              <a:t> and </a:t>
            </a:r>
            <a:r>
              <a:rPr lang="en-AU" sz="1200" kern="1200" dirty="0" smtClean="0">
                <a:solidFill>
                  <a:schemeClr val="tx1"/>
                </a:solidFill>
                <a:latin typeface="+mn-lt"/>
                <a:ea typeface="+mn-ea"/>
                <a:cs typeface="+mn-cs"/>
              </a:rPr>
              <a:t>as required.</a:t>
            </a:r>
          </a:p>
          <a:p>
            <a:pPr lvl="1">
              <a:buFont typeface="Arial" pitchFamily="34" charset="0"/>
              <a:buChar char="•"/>
            </a:pPr>
            <a:r>
              <a:rPr lang="en-AU" sz="1200" kern="1200" dirty="0" smtClean="0">
                <a:solidFill>
                  <a:schemeClr val="tx1"/>
                </a:solidFill>
                <a:latin typeface="+mn-lt"/>
                <a:ea typeface="+mn-ea"/>
                <a:cs typeface="+mn-cs"/>
              </a:rPr>
              <a:t> Communicating with whatever personnel or departments are necessary to respond to guest needs and requests as they are identified on arrival.</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56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kern="1200" dirty="0" smtClean="0">
                <a:solidFill>
                  <a:schemeClr val="tx1"/>
                </a:solidFill>
                <a:latin typeface="+mn-lt"/>
                <a:ea typeface="+mn-ea"/>
                <a:cs typeface="+mn-cs"/>
              </a:rPr>
              <a:t>Trainer describes to trainees issues needing to be covered when meeting with external providers/suppliers prior to a valet-serviced guest arrival:</a:t>
            </a:r>
          </a:p>
          <a:p>
            <a:pPr>
              <a:buFont typeface="Arial" pitchFamily="34" charset="0"/>
              <a:buChar char="•"/>
            </a:pPr>
            <a:r>
              <a:rPr lang="en-AU" sz="1200" kern="1200" dirty="0" smtClean="0">
                <a:solidFill>
                  <a:schemeClr val="tx1"/>
                </a:solidFill>
                <a:latin typeface="+mn-lt"/>
                <a:ea typeface="+mn-ea"/>
                <a:cs typeface="+mn-cs"/>
              </a:rPr>
              <a:t> External service providers – where provision of services or products for the guest stay relies on external providers, the valet must:</a:t>
            </a:r>
          </a:p>
          <a:p>
            <a:pPr lvl="1">
              <a:buFont typeface="Arial" pitchFamily="34" charset="0"/>
              <a:buChar char="•"/>
            </a:pPr>
            <a:r>
              <a:rPr lang="en-AU" sz="1200" kern="1200" dirty="0" smtClean="0">
                <a:solidFill>
                  <a:schemeClr val="tx1"/>
                </a:solidFill>
                <a:latin typeface="+mn-lt"/>
                <a:ea typeface="+mn-ea"/>
                <a:cs typeface="+mn-cs"/>
              </a:rPr>
              <a:t> Contact them – in person, face-to-face or by phone</a:t>
            </a:r>
          </a:p>
          <a:p>
            <a:pPr lvl="1">
              <a:buFont typeface="Arial" pitchFamily="34" charset="0"/>
              <a:buChar char="•"/>
            </a:pPr>
            <a:r>
              <a:rPr lang="en-AU" sz="1200" kern="1200" dirty="0" smtClean="0">
                <a:solidFill>
                  <a:schemeClr val="tx1"/>
                </a:solidFill>
                <a:latin typeface="+mn-lt"/>
                <a:ea typeface="+mn-ea"/>
                <a:cs typeface="+mn-cs"/>
              </a:rPr>
              <a:t> Advise of updated information – as  notified by the guest</a:t>
            </a:r>
          </a:p>
          <a:p>
            <a:pPr lvl="1">
              <a:buFont typeface="Arial" pitchFamily="34" charset="0"/>
              <a:buChar char="•"/>
            </a:pPr>
            <a:r>
              <a:rPr lang="en-AU" sz="1200" kern="1200" dirty="0" smtClean="0">
                <a:solidFill>
                  <a:schemeClr val="tx1"/>
                </a:solidFill>
                <a:latin typeface="+mn-lt"/>
                <a:ea typeface="+mn-ea"/>
                <a:cs typeface="+mn-cs"/>
              </a:rPr>
              <a:t> Confirm other existing arrangements – as appropriate/previously arranged with the business</a:t>
            </a:r>
          </a:p>
          <a:p>
            <a:pPr lvl="1">
              <a:buFont typeface="Arial" pitchFamily="34" charset="0"/>
              <a:buChar char="•"/>
            </a:pPr>
            <a:r>
              <a:rPr lang="en-AU" sz="1200" kern="1200" dirty="0" smtClean="0">
                <a:solidFill>
                  <a:schemeClr val="tx1"/>
                </a:solidFill>
                <a:latin typeface="+mn-lt"/>
                <a:ea typeface="+mn-ea"/>
                <a:cs typeface="+mn-cs"/>
              </a:rPr>
              <a:t> Clarify issues – as required by the provider</a:t>
            </a:r>
          </a:p>
          <a:p>
            <a:pPr lvl="1">
              <a:buFont typeface="Arial" pitchFamily="34" charset="0"/>
              <a:buChar char="•"/>
            </a:pPr>
            <a:r>
              <a:rPr lang="en-AU" sz="1200" kern="1200" dirty="0" smtClean="0">
                <a:solidFill>
                  <a:schemeClr val="tx1"/>
                </a:solidFill>
                <a:latin typeface="+mn-lt"/>
                <a:ea typeface="+mn-ea"/>
                <a:cs typeface="+mn-cs"/>
              </a:rPr>
              <a:t> Communicate last-minute details – such as:</a:t>
            </a:r>
          </a:p>
          <a:p>
            <a:pPr lvl="2">
              <a:buFont typeface="Arial" pitchFamily="34" charset="0"/>
              <a:buChar char="•"/>
            </a:pPr>
            <a:r>
              <a:rPr lang="en-AU" sz="1200" kern="1200" dirty="0" smtClean="0">
                <a:solidFill>
                  <a:schemeClr val="tx1"/>
                </a:solidFill>
                <a:latin typeface="+mn-lt"/>
                <a:ea typeface="+mn-ea"/>
                <a:cs typeface="+mn-cs"/>
              </a:rPr>
              <a:t> Timing and scheduling</a:t>
            </a:r>
          </a:p>
          <a:p>
            <a:pPr lvl="2">
              <a:buFont typeface="Arial" pitchFamily="34" charset="0"/>
              <a:buChar char="•"/>
            </a:pPr>
            <a:r>
              <a:rPr lang="en-AU" sz="1200" kern="1200" dirty="0" smtClean="0">
                <a:solidFill>
                  <a:schemeClr val="tx1"/>
                </a:solidFill>
                <a:latin typeface="+mn-lt"/>
                <a:ea typeface="+mn-ea"/>
                <a:cs typeface="+mn-cs"/>
              </a:rPr>
              <a:t> Room numbers</a:t>
            </a:r>
          </a:p>
          <a:p>
            <a:pPr lvl="2">
              <a:buFont typeface="Arial" pitchFamily="34" charset="0"/>
              <a:buChar char="•"/>
            </a:pPr>
            <a:r>
              <a:rPr lang="en-AU" sz="1200" kern="1200" dirty="0" smtClean="0">
                <a:solidFill>
                  <a:schemeClr val="tx1"/>
                </a:solidFill>
                <a:latin typeface="+mn-lt"/>
                <a:ea typeface="+mn-ea"/>
                <a:cs typeface="+mn-cs"/>
              </a:rPr>
              <a:t> Names of venue staff who will be involved</a:t>
            </a:r>
          </a:p>
          <a:p>
            <a:pPr lvl="2">
              <a:buFont typeface="Arial" pitchFamily="34" charset="0"/>
              <a:buChar char="•"/>
            </a:pPr>
            <a:r>
              <a:rPr lang="en-AU" sz="1200" kern="1200" dirty="0" smtClean="0">
                <a:solidFill>
                  <a:schemeClr val="tx1"/>
                </a:solidFill>
                <a:latin typeface="+mn-lt"/>
                <a:ea typeface="+mn-ea"/>
                <a:cs typeface="+mn-cs"/>
              </a:rPr>
              <a:t> Final requirements for integration of activities/service provision.</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AU" sz="1200" kern="1200" dirty="0" smtClean="0">
              <a:solidFill>
                <a:schemeClr val="tx1"/>
              </a:solidFill>
              <a:latin typeface="+mn-lt"/>
              <a:ea typeface="+mn-ea"/>
              <a:cs typeface="+mn-cs"/>
            </a:endParaRP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57</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kern="1200" dirty="0" smtClean="0">
                <a:solidFill>
                  <a:schemeClr val="tx1"/>
                </a:solidFill>
                <a:latin typeface="+mn-lt"/>
                <a:ea typeface="+mn-ea"/>
                <a:cs typeface="+mn-cs"/>
              </a:rPr>
              <a:t>Trainer identifies for trainees  issues needing to be addressed when contacting the guest or their representatives prior to a valet-serviced guest arrival explaining  there is nearly always a need to speak with the guest or their staff to:</a:t>
            </a:r>
          </a:p>
          <a:p>
            <a:pPr lvl="0">
              <a:buFont typeface="Arial" pitchFamily="34" charset="0"/>
              <a:buChar char="•"/>
            </a:pPr>
            <a:r>
              <a:rPr lang="en-AU" sz="1200" kern="1200" dirty="0" smtClean="0">
                <a:solidFill>
                  <a:schemeClr val="tx1"/>
                </a:solidFill>
                <a:latin typeface="+mn-lt"/>
                <a:ea typeface="+mn-ea"/>
                <a:cs typeface="+mn-cs"/>
              </a:rPr>
              <a:t> Perform identification of self as the valet and do initial introduction</a:t>
            </a:r>
          </a:p>
          <a:p>
            <a:pPr lvl="0">
              <a:buFont typeface="Arial" pitchFamily="34" charset="0"/>
              <a:buChar char="•"/>
            </a:pPr>
            <a:r>
              <a:rPr lang="en-AU" sz="1200" kern="1200" dirty="0" smtClean="0">
                <a:solidFill>
                  <a:schemeClr val="tx1"/>
                </a:solidFill>
                <a:latin typeface="+mn-lt"/>
                <a:ea typeface="+mn-ea"/>
                <a:cs typeface="+mn-cs"/>
              </a:rPr>
              <a:t> Provide contact details such as work cell phone, pager number or extension number</a:t>
            </a:r>
          </a:p>
          <a:p>
            <a:pPr lvl="0">
              <a:buFont typeface="Arial" pitchFamily="34" charset="0"/>
              <a:buChar char="•"/>
            </a:pPr>
            <a:r>
              <a:rPr lang="en-AU" sz="1200" kern="1200" dirty="0" smtClean="0">
                <a:solidFill>
                  <a:schemeClr val="tx1"/>
                </a:solidFill>
                <a:latin typeface="+mn-lt"/>
                <a:ea typeface="+mn-ea"/>
                <a:cs typeface="+mn-cs"/>
              </a:rPr>
              <a:t> Welcome the guest and their entourage</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58</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Trainer continues to explain what may need to be addressed when contacting the guest or their representative prior to a valet-serviced guest stay:</a:t>
            </a:r>
          </a:p>
          <a:p>
            <a:pPr lvl="0">
              <a:buFont typeface="Arial" pitchFamily="34" charset="0"/>
              <a:buChar char="•"/>
            </a:pPr>
            <a:r>
              <a:rPr lang="en-AU" sz="1200" kern="1200" dirty="0" smtClean="0">
                <a:solidFill>
                  <a:schemeClr val="tx1"/>
                </a:solidFill>
                <a:latin typeface="+mn-lt"/>
                <a:ea typeface="+mn-ea"/>
                <a:cs typeface="+mn-cs"/>
              </a:rPr>
              <a:t> Make an offer to be of service – indicating right from the outset the desire to be of service</a:t>
            </a:r>
          </a:p>
          <a:p>
            <a:pPr lvl="0">
              <a:buFont typeface="Arial" pitchFamily="34" charset="0"/>
              <a:buChar char="•"/>
            </a:pPr>
            <a:r>
              <a:rPr lang="en-AU" sz="1200" kern="1200" dirty="0" smtClean="0">
                <a:solidFill>
                  <a:schemeClr val="tx1"/>
                </a:solidFill>
                <a:latin typeface="+mn-lt"/>
                <a:ea typeface="+mn-ea"/>
                <a:cs typeface="+mn-cs"/>
              </a:rPr>
              <a:t> Ask for changes to previously arranged plans, schedules and requirements – take notes to record these</a:t>
            </a:r>
          </a:p>
          <a:p>
            <a:pPr lvl="0">
              <a:buFont typeface="Arial" pitchFamily="34" charset="0"/>
              <a:buChar char="•"/>
            </a:pPr>
            <a:r>
              <a:rPr lang="en-AU" sz="1200" kern="1200" dirty="0" smtClean="0">
                <a:solidFill>
                  <a:schemeClr val="tx1"/>
                </a:solidFill>
                <a:latin typeface="+mn-lt"/>
                <a:ea typeface="+mn-ea"/>
                <a:cs typeface="+mn-cs"/>
              </a:rPr>
              <a:t> Confirm existing arrangements – verbally: it is best to state these to the person rather than rely on the basis of ‘if it has not been mentioned, it has not changed’ </a:t>
            </a:r>
          </a:p>
          <a:p>
            <a:pPr lvl="0">
              <a:buFont typeface="Arial" pitchFamily="34" charset="0"/>
              <a:buChar char="•"/>
            </a:pPr>
            <a:r>
              <a:rPr lang="en-AU" sz="1200" kern="1200" dirty="0" smtClean="0">
                <a:solidFill>
                  <a:schemeClr val="tx1"/>
                </a:solidFill>
                <a:latin typeface="+mn-lt"/>
                <a:ea typeface="+mn-ea"/>
                <a:cs typeface="+mn-cs"/>
              </a:rPr>
              <a:t> Seek answers to questions – for example, where the guest was presented with options but has not (at this stage) decided which option to select.</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59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Trainer explains basic background information to trainees about this unit and valets:</a:t>
            </a:r>
          </a:p>
          <a:p>
            <a:pPr>
              <a:buFont typeface="Arial" pitchFamily="34" charset="0"/>
              <a:buChar char="•"/>
            </a:pPr>
            <a:r>
              <a:rPr lang="en-AU" sz="1200" kern="1200" dirty="0" smtClean="0">
                <a:solidFill>
                  <a:schemeClr val="tx1"/>
                </a:solidFill>
                <a:latin typeface="+mn-lt"/>
                <a:ea typeface="+mn-ea"/>
                <a:cs typeface="+mn-cs"/>
              </a:rPr>
              <a:t> The unit applies to all establishments where specialist valet or butler services are conducted – hotels, serviced apartments</a:t>
            </a:r>
          </a:p>
          <a:p>
            <a:pPr>
              <a:buFont typeface="Arial" pitchFamily="34" charset="0"/>
              <a:buChar char="•"/>
            </a:pPr>
            <a:r>
              <a:rPr lang="en-AU" sz="1200" kern="1200" dirty="0" smtClean="0">
                <a:solidFill>
                  <a:schemeClr val="tx1"/>
                </a:solidFill>
                <a:latin typeface="+mn-lt"/>
                <a:ea typeface="+mn-ea"/>
                <a:cs typeface="+mn-cs"/>
              </a:rPr>
              <a:t> Valet is also known by some as a ‘butler’.</a:t>
            </a:r>
            <a:r>
              <a:rPr lang="en-AU" sz="1200" kern="1200" baseline="0" dirty="0" smtClean="0">
                <a:solidFill>
                  <a:schemeClr val="tx1"/>
                </a:solidFill>
                <a:latin typeface="+mn-lt"/>
                <a:ea typeface="+mn-ea"/>
                <a:cs typeface="+mn-cs"/>
              </a:rPr>
              <a:t> I</a:t>
            </a:r>
            <a:r>
              <a:rPr lang="en-AU" sz="1200" kern="1200" dirty="0" smtClean="0">
                <a:solidFill>
                  <a:schemeClr val="tx1"/>
                </a:solidFill>
                <a:latin typeface="+mn-lt"/>
                <a:ea typeface="+mn-ea"/>
                <a:cs typeface="+mn-cs"/>
              </a:rPr>
              <a:t>n older times they were also called ‘Manservants’ and/or ‘Gentleman’s gentlemen’. Women today also provide valet services</a:t>
            </a:r>
          </a:p>
          <a:p>
            <a:pPr>
              <a:buFont typeface="Arial" pitchFamily="34" charset="0"/>
              <a:buChar char="•"/>
            </a:pPr>
            <a:r>
              <a:rPr lang="en-AU" sz="1200" kern="1200" dirty="0" smtClean="0">
                <a:solidFill>
                  <a:schemeClr val="tx1"/>
                </a:solidFill>
                <a:latin typeface="+mn-lt"/>
                <a:ea typeface="+mn-ea"/>
                <a:cs typeface="+mn-cs"/>
              </a:rPr>
              <a:t> Not every venue will offer valet services – usually higher class/5-star venues. Many overseas guests expect valet service especially where they use them regularly in other (or home) countries</a:t>
            </a:r>
          </a:p>
          <a:p>
            <a:pPr>
              <a:buFont typeface="Arial" pitchFamily="34" charset="0"/>
              <a:buChar char="•"/>
            </a:pPr>
            <a:r>
              <a:rPr lang="en-AU" sz="1200" kern="1200" dirty="0" smtClean="0">
                <a:solidFill>
                  <a:schemeClr val="tx1"/>
                </a:solidFill>
                <a:latin typeface="+mn-lt"/>
                <a:ea typeface="+mn-ea"/>
                <a:cs typeface="+mn-cs"/>
              </a:rPr>
              <a:t> Use of valets not only provides genuine services to guests buy</a:t>
            </a:r>
            <a:r>
              <a:rPr lang="en-AU" sz="1200" kern="1200" baseline="0" dirty="0" smtClean="0">
                <a:solidFill>
                  <a:schemeClr val="tx1"/>
                </a:solidFill>
                <a:latin typeface="+mn-lt"/>
                <a:ea typeface="+mn-ea"/>
                <a:cs typeface="+mn-cs"/>
              </a:rPr>
              <a:t> also adds and infers class, style, elegance, indulgence and wealth</a:t>
            </a:r>
          </a:p>
          <a:p>
            <a:pPr>
              <a:buFont typeface="Arial" pitchFamily="34" charset="0"/>
              <a:buChar char="•"/>
            </a:pPr>
            <a:r>
              <a:rPr lang="en-AU" sz="1200" kern="1200" baseline="0" dirty="0" smtClean="0">
                <a:solidFill>
                  <a:schemeClr val="tx1"/>
                </a:solidFill>
                <a:latin typeface="+mn-lt"/>
                <a:ea typeface="+mn-ea"/>
                <a:cs typeface="+mn-cs"/>
              </a:rPr>
              <a:t> Valet services may be paid for by the guest on an hourly or daily basis or they may be provided to VIP guests (and/or high rollers in casinos on a ‘complimentary’ (free of charge) basis).</a:t>
            </a:r>
            <a:endParaRPr lang="en-AU" sz="1200" kern="1200" dirty="0" smtClean="0">
              <a:solidFill>
                <a:schemeClr val="tx1"/>
              </a:solidFill>
              <a:latin typeface="+mn-lt"/>
              <a:ea typeface="+mn-ea"/>
              <a:cs typeface="+mn-cs"/>
            </a:endParaRPr>
          </a:p>
          <a:p>
            <a:pPr>
              <a:buFont typeface="Arial" pitchFamily="34" charset="0"/>
              <a:buChar char="•"/>
            </a:pPr>
            <a:endParaRPr lang="en-AU" sz="1200" kern="1200" dirty="0" smtClean="0">
              <a:solidFill>
                <a:schemeClr val="tx1"/>
              </a:solidFill>
              <a:latin typeface="+mn-lt"/>
              <a:ea typeface="+mn-ea"/>
              <a:cs typeface="+mn-cs"/>
            </a:endParaRPr>
          </a:p>
          <a:p>
            <a:pPr>
              <a:buFont typeface="Arial" pitchFamily="34" charset="0"/>
              <a:buChar char="•"/>
            </a:pPr>
            <a:endParaRPr lang="en-US" dirty="0" smtClean="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kern="1200" dirty="0" smtClean="0">
                <a:solidFill>
                  <a:schemeClr val="tx1"/>
                </a:solidFill>
                <a:latin typeface="+mn-lt"/>
                <a:ea typeface="+mn-ea"/>
                <a:cs typeface="+mn-cs"/>
              </a:rPr>
              <a:t>Trainer states all rooms to be used by guests receiving valet service must be inspected and checked to ensure they comply with requests by the guest and house protocols.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AU"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kern="1200" dirty="0" smtClean="0">
                <a:solidFill>
                  <a:schemeClr val="tx1"/>
                </a:solidFill>
                <a:latin typeface="+mn-lt"/>
                <a:ea typeface="+mn-ea"/>
                <a:cs typeface="+mn-cs"/>
              </a:rPr>
              <a:t>Trainer advises the valet responsible for service provision when the guest arrives</a:t>
            </a:r>
            <a:r>
              <a:rPr lang="en-AU" sz="1200" kern="1200" baseline="0" dirty="0" smtClean="0">
                <a:solidFill>
                  <a:schemeClr val="tx1"/>
                </a:solidFill>
                <a:latin typeface="+mn-lt"/>
                <a:ea typeface="+mn-ea"/>
                <a:cs typeface="+mn-cs"/>
              </a:rPr>
              <a:t> should be involved in the initial preparation of the room highlighting when </a:t>
            </a:r>
            <a:r>
              <a:rPr lang="en-AU" sz="1200" kern="1200" dirty="0" smtClean="0">
                <a:solidFill>
                  <a:schemeClr val="tx1"/>
                </a:solidFill>
                <a:latin typeface="+mn-lt"/>
                <a:ea typeface="+mn-ea"/>
                <a:cs typeface="+mn-cs"/>
              </a:rPr>
              <a:t>preparing the guest room a valet should:</a:t>
            </a:r>
          </a:p>
          <a:p>
            <a:pPr lvl="0">
              <a:buFont typeface="Arial" pitchFamily="34" charset="0"/>
              <a:buChar char="•"/>
            </a:pPr>
            <a:r>
              <a:rPr lang="en-AU" sz="1200" kern="1200" dirty="0" smtClean="0">
                <a:solidFill>
                  <a:schemeClr val="tx1"/>
                </a:solidFill>
                <a:latin typeface="+mn-lt"/>
                <a:ea typeface="+mn-ea"/>
                <a:cs typeface="+mn-cs"/>
              </a:rPr>
              <a:t> Ensure any notified requirements are catered for to the best extent possible in accordance with identified guest needs, wants and preferences</a:t>
            </a:r>
          </a:p>
          <a:p>
            <a:pPr lvl="0">
              <a:buFont typeface="Arial" pitchFamily="34" charset="0"/>
              <a:buChar char="•"/>
            </a:pPr>
            <a:r>
              <a:rPr lang="en-AU" sz="1200" kern="1200" dirty="0" smtClean="0">
                <a:solidFill>
                  <a:schemeClr val="tx1"/>
                </a:solidFill>
                <a:latin typeface="+mn-lt"/>
                <a:ea typeface="+mn-ea"/>
                <a:cs typeface="+mn-cs"/>
              </a:rPr>
              <a:t> Be involved in the cleaning and preparation/set-up of the room.</a:t>
            </a:r>
            <a:r>
              <a:rPr lang="en-AU" sz="1200" kern="1200" baseline="0" dirty="0" smtClean="0">
                <a:solidFill>
                  <a:schemeClr val="tx1"/>
                </a:solidFill>
                <a:latin typeface="+mn-lt"/>
                <a:ea typeface="+mn-ea"/>
                <a:cs typeface="+mn-cs"/>
              </a:rPr>
              <a:t> T</a:t>
            </a:r>
            <a:r>
              <a:rPr lang="en-AU" sz="1200" kern="1200" dirty="0" smtClean="0">
                <a:solidFill>
                  <a:schemeClr val="tx1"/>
                </a:solidFill>
                <a:latin typeface="+mn-lt"/>
                <a:ea typeface="+mn-ea"/>
                <a:cs typeface="+mn-cs"/>
              </a:rPr>
              <a:t>he finished product always seems to be better if the valet who will provide service in the room is involved in cleaning and servicing the room</a:t>
            </a:r>
          </a:p>
          <a:p>
            <a:pPr lvl="0">
              <a:buFont typeface="Arial" pitchFamily="34" charset="0"/>
              <a:buChar char="•"/>
            </a:pPr>
            <a:r>
              <a:rPr lang="en-AU" sz="1200" kern="1200" dirty="0" smtClean="0">
                <a:solidFill>
                  <a:schemeClr val="tx1"/>
                </a:solidFill>
                <a:latin typeface="+mn-lt"/>
                <a:ea typeface="+mn-ea"/>
                <a:cs typeface="+mn-cs"/>
              </a:rPr>
              <a:t> Prepare the room according to venue standards where the guest has not specified alternative requirements.</a:t>
            </a:r>
            <a:r>
              <a:rPr lang="en-AU" sz="1200" kern="1200" baseline="0" dirty="0" smtClean="0">
                <a:solidFill>
                  <a:schemeClr val="tx1"/>
                </a:solidFill>
                <a:latin typeface="+mn-lt"/>
                <a:ea typeface="+mn-ea"/>
                <a:cs typeface="+mn-cs"/>
              </a:rPr>
              <a:t> I</a:t>
            </a:r>
            <a:r>
              <a:rPr lang="en-AU" sz="1200" kern="1200" dirty="0" smtClean="0">
                <a:solidFill>
                  <a:schemeClr val="tx1"/>
                </a:solidFill>
                <a:latin typeface="+mn-lt"/>
                <a:ea typeface="+mn-ea"/>
                <a:cs typeface="+mn-cs"/>
              </a:rPr>
              <a:t>n practice this can mean:</a:t>
            </a:r>
          </a:p>
          <a:p>
            <a:pPr lvl="1">
              <a:buFont typeface="Arial" pitchFamily="34" charset="0"/>
              <a:buChar char="•"/>
            </a:pPr>
            <a:r>
              <a:rPr lang="en-AU" sz="1200" kern="1200" dirty="0" smtClean="0">
                <a:solidFill>
                  <a:schemeClr val="tx1"/>
                </a:solidFill>
                <a:latin typeface="+mn-lt"/>
                <a:ea typeface="+mn-ea"/>
                <a:cs typeface="+mn-cs"/>
              </a:rPr>
              <a:t> Turning nominated lights on and/or off in different sections of the room, or in different rooms of the suite</a:t>
            </a:r>
          </a:p>
          <a:p>
            <a:pPr lvl="1">
              <a:buFont typeface="Arial" pitchFamily="34" charset="0"/>
              <a:buChar char="•"/>
            </a:pPr>
            <a:r>
              <a:rPr lang="en-AU" sz="1200" kern="1200" dirty="0" smtClean="0">
                <a:solidFill>
                  <a:schemeClr val="tx1"/>
                </a:solidFill>
                <a:latin typeface="+mn-lt"/>
                <a:ea typeface="+mn-ea"/>
                <a:cs typeface="+mn-cs"/>
              </a:rPr>
              <a:t> Setting the air conditioning</a:t>
            </a:r>
          </a:p>
          <a:p>
            <a:pPr lvl="1">
              <a:buFont typeface="Arial" pitchFamily="34" charset="0"/>
              <a:buChar char="•"/>
            </a:pPr>
            <a:r>
              <a:rPr lang="en-AU" sz="1200" kern="1200" dirty="0" smtClean="0">
                <a:solidFill>
                  <a:schemeClr val="tx1"/>
                </a:solidFill>
                <a:latin typeface="+mn-lt"/>
                <a:ea typeface="+mn-ea"/>
                <a:cs typeface="+mn-cs"/>
              </a:rPr>
              <a:t> Setting the levels of sound for the radio, sound system and/or television</a:t>
            </a:r>
          </a:p>
          <a:p>
            <a:pPr lvl="1">
              <a:buFont typeface="Arial" pitchFamily="34" charset="0"/>
              <a:buChar char="•"/>
            </a:pPr>
            <a:r>
              <a:rPr lang="en-AU" sz="1200" kern="1200" dirty="0" smtClean="0">
                <a:solidFill>
                  <a:schemeClr val="tx1"/>
                </a:solidFill>
                <a:latin typeface="+mn-lt"/>
                <a:ea typeface="+mn-ea"/>
                <a:cs typeface="+mn-cs"/>
              </a:rPr>
              <a:t> Setting the radio and television to nominated stations/channels</a:t>
            </a:r>
          </a:p>
          <a:p>
            <a:pPr lvl="1">
              <a:buFont typeface="Arial" pitchFamily="34" charset="0"/>
              <a:buChar char="•"/>
            </a:pPr>
            <a:r>
              <a:rPr lang="en-AU" sz="1200" kern="1200" dirty="0" smtClean="0">
                <a:solidFill>
                  <a:schemeClr val="tx1"/>
                </a:solidFill>
                <a:latin typeface="+mn-lt"/>
                <a:ea typeface="+mn-ea"/>
                <a:cs typeface="+mn-cs"/>
              </a:rPr>
              <a:t> Setting the time on clocks in the room </a:t>
            </a:r>
          </a:p>
          <a:p>
            <a:pPr lvl="1">
              <a:buFont typeface="Arial" pitchFamily="34" charset="0"/>
              <a:buChar char="•"/>
            </a:pPr>
            <a:r>
              <a:rPr lang="en-AU" sz="1200" kern="1200" dirty="0" smtClean="0">
                <a:solidFill>
                  <a:schemeClr val="tx1"/>
                </a:solidFill>
                <a:latin typeface="+mn-lt"/>
                <a:ea typeface="+mn-ea"/>
                <a:cs typeface="+mn-cs"/>
              </a:rPr>
              <a:t> Opening or closing drapes and curtains</a:t>
            </a:r>
          </a:p>
          <a:p>
            <a:pPr lvl="0">
              <a:buFont typeface="Arial" pitchFamily="34" charset="0"/>
              <a:buChar char="•"/>
            </a:pPr>
            <a:r>
              <a:rPr lang="en-AU" sz="1200" kern="1200" dirty="0" smtClean="0">
                <a:solidFill>
                  <a:schemeClr val="tx1"/>
                </a:solidFill>
                <a:latin typeface="+mn-lt"/>
                <a:ea typeface="+mn-ea"/>
                <a:cs typeface="+mn-cs"/>
              </a:rPr>
              <a:t> Check the final presentation of the room – see following slides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AU"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AU" sz="1200" kern="1200" dirty="0" smtClean="0">
              <a:solidFill>
                <a:schemeClr val="tx1"/>
              </a:solidFill>
              <a:latin typeface="+mn-lt"/>
              <a:ea typeface="+mn-ea"/>
              <a:cs typeface="+mn-cs"/>
            </a:endParaRP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60</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Trainer suggests the room or suite to be occupied by the VIP guest must be ready to receive the guest at least three hours prior to their anticipated arrival meaning the room has been inspected and checked, and deemed to be ‘ready’.</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Trainer explains ensuring the room is ready at least three hours early allows:</a:t>
            </a:r>
          </a:p>
          <a:p>
            <a:pPr lvl="0">
              <a:buFont typeface="Arial" pitchFamily="34" charset="0"/>
              <a:buChar char="•"/>
            </a:pPr>
            <a:r>
              <a:rPr lang="en-AU" sz="1200" kern="1200" dirty="0" smtClean="0">
                <a:solidFill>
                  <a:schemeClr val="tx1"/>
                </a:solidFill>
                <a:latin typeface="+mn-lt"/>
                <a:ea typeface="+mn-ea"/>
                <a:cs typeface="+mn-cs"/>
              </a:rPr>
              <a:t> Time to address identified shortcomings as a result of the checks/inspections</a:t>
            </a:r>
          </a:p>
          <a:p>
            <a:pPr lvl="0">
              <a:buFont typeface="Arial" pitchFamily="34" charset="0"/>
              <a:buChar char="•"/>
            </a:pPr>
            <a:r>
              <a:rPr lang="en-AU" sz="1200" kern="1200" dirty="0" smtClean="0">
                <a:solidFill>
                  <a:schemeClr val="tx1"/>
                </a:solidFill>
                <a:latin typeface="+mn-lt"/>
                <a:ea typeface="+mn-ea"/>
                <a:cs typeface="+mn-cs"/>
              </a:rPr>
              <a:t> The guest to be accommodated should they arrive early.</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61</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Trainer instructs trainees that the final inspection and checking of a valet-serviced guest room or suite</a:t>
            </a:r>
            <a:r>
              <a:rPr lang="en-US" baseline="0" dirty="0" smtClean="0"/>
              <a:t> may be undertaken by:</a:t>
            </a:r>
          </a:p>
          <a:p>
            <a:pPr lvl="0">
              <a:buFont typeface="Arial" pitchFamily="34" charset="0"/>
              <a:buChar char="•"/>
            </a:pPr>
            <a:r>
              <a:rPr lang="en-AU" sz="1200" kern="1200" dirty="0" smtClean="0">
                <a:solidFill>
                  <a:schemeClr val="tx1"/>
                </a:solidFill>
                <a:latin typeface="+mn-lt"/>
                <a:ea typeface="+mn-ea"/>
                <a:cs typeface="+mn-cs"/>
              </a:rPr>
              <a:t>The room attendants who clean</a:t>
            </a:r>
            <a:r>
              <a:rPr lang="en-AU" sz="1200" kern="1200" baseline="0" dirty="0" smtClean="0">
                <a:solidFill>
                  <a:schemeClr val="tx1"/>
                </a:solidFill>
                <a:latin typeface="+mn-lt"/>
                <a:ea typeface="+mn-ea"/>
                <a:cs typeface="+mn-cs"/>
              </a:rPr>
              <a:t> or </a:t>
            </a:r>
            <a:r>
              <a:rPr lang="en-AU" sz="1200" kern="1200" dirty="0" smtClean="0">
                <a:solidFill>
                  <a:schemeClr val="tx1"/>
                </a:solidFill>
                <a:latin typeface="+mn-lt"/>
                <a:ea typeface="+mn-ea"/>
                <a:cs typeface="+mn-cs"/>
              </a:rPr>
              <a:t>service the room</a:t>
            </a:r>
          </a:p>
          <a:p>
            <a:pPr lvl="0">
              <a:buFont typeface="Arial" pitchFamily="34" charset="0"/>
              <a:buChar char="•"/>
            </a:pPr>
            <a:r>
              <a:rPr lang="en-AU" sz="1200" kern="1200" dirty="0" smtClean="0">
                <a:solidFill>
                  <a:schemeClr val="tx1"/>
                </a:solidFill>
                <a:latin typeface="+mn-lt"/>
                <a:ea typeface="+mn-ea"/>
                <a:cs typeface="+mn-cs"/>
              </a:rPr>
              <a:t>The Floor Housekeeper</a:t>
            </a:r>
          </a:p>
          <a:p>
            <a:pPr lvl="0">
              <a:buFont typeface="Arial" pitchFamily="34" charset="0"/>
              <a:buChar char="•"/>
            </a:pPr>
            <a:r>
              <a:rPr lang="en-AU" sz="1200" kern="1200" dirty="0" smtClean="0">
                <a:solidFill>
                  <a:schemeClr val="tx1"/>
                </a:solidFill>
                <a:latin typeface="+mn-lt"/>
                <a:ea typeface="+mn-ea"/>
                <a:cs typeface="+mn-cs"/>
              </a:rPr>
              <a:t>The Executive Housekeeper</a:t>
            </a:r>
          </a:p>
          <a:p>
            <a:pPr lvl="0">
              <a:buFont typeface="Arial" pitchFamily="34" charset="0"/>
              <a:buChar char="•"/>
            </a:pPr>
            <a:r>
              <a:rPr lang="en-AU" sz="1200" kern="1200" dirty="0" smtClean="0">
                <a:solidFill>
                  <a:schemeClr val="tx1"/>
                </a:solidFill>
                <a:latin typeface="+mn-lt"/>
                <a:ea typeface="+mn-ea"/>
                <a:cs typeface="+mn-cs"/>
              </a:rPr>
              <a:t>Management</a:t>
            </a:r>
          </a:p>
          <a:p>
            <a:pPr lvl="0">
              <a:buFont typeface="Arial" pitchFamily="34" charset="0"/>
              <a:buChar char="•"/>
            </a:pPr>
            <a:r>
              <a:rPr lang="en-AU" sz="1200" kern="1200" dirty="0" smtClean="0">
                <a:solidFill>
                  <a:schemeClr val="tx1"/>
                </a:solidFill>
                <a:latin typeface="+mn-lt"/>
                <a:ea typeface="+mn-ea"/>
                <a:cs typeface="+mn-cs"/>
              </a:rPr>
              <a:t>The valet/s.</a:t>
            </a:r>
          </a:p>
          <a:p>
            <a:pPr>
              <a:buFont typeface="Arial" pitchFamily="34" charset="0"/>
              <a:buNone/>
            </a:pPr>
            <a:endParaRPr lang="en-US" dirty="0" smtClean="0"/>
          </a:p>
          <a:p>
            <a:pPr>
              <a:buFont typeface="Arial" pitchFamily="34" charset="0"/>
              <a:buNone/>
            </a:pPr>
            <a:r>
              <a:rPr lang="en-US" dirty="0" smtClean="0"/>
              <a:t>Trainer advises trainees:</a:t>
            </a:r>
          </a:p>
          <a:p>
            <a:pPr>
              <a:buFont typeface="Arial" pitchFamily="34" charset="0"/>
              <a:buChar char="•"/>
            </a:pPr>
            <a:r>
              <a:rPr lang="en-US" dirty="0" smtClean="0"/>
              <a:t> The inspections are traditionally more effective if</a:t>
            </a:r>
            <a:r>
              <a:rPr lang="en-US" baseline="0" dirty="0" smtClean="0"/>
              <a:t> undertaken separately rather than having everyone inspect the room at the same time</a:t>
            </a:r>
          </a:p>
          <a:p>
            <a:pPr>
              <a:buFont typeface="Arial" pitchFamily="34" charset="0"/>
              <a:buChar char="•"/>
            </a:pPr>
            <a:r>
              <a:rPr lang="en-US" baseline="0" dirty="0" smtClean="0"/>
              <a:t> These inspections must be scheduled and entered into appropriate diaries and work schedules to ensure they are done and not forgotten.</a:t>
            </a:r>
            <a:endParaRPr lang="en-US" dirty="0" smtClean="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62</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Trainer</a:t>
            </a:r>
            <a:r>
              <a:rPr lang="en-US" baseline="0" dirty="0" smtClean="0"/>
              <a:t> provides advise to trainees regarding the inspection of a valet-serviced guest room prior to guest arrival:</a:t>
            </a:r>
          </a:p>
          <a:p>
            <a:pPr lvl="0">
              <a:buFont typeface="Arial" pitchFamily="34" charset="0"/>
              <a:buChar char="•"/>
            </a:pPr>
            <a:r>
              <a:rPr lang="en-AU" sz="1200" kern="1200" dirty="0" smtClean="0">
                <a:solidFill>
                  <a:schemeClr val="tx1"/>
                </a:solidFill>
                <a:latin typeface="+mn-lt"/>
                <a:ea typeface="+mn-ea"/>
                <a:cs typeface="+mn-cs"/>
              </a:rPr>
              <a:t> Use a pre-prepared checklist to guide the inspection.</a:t>
            </a:r>
            <a:r>
              <a:rPr lang="en-AU" sz="1200" kern="1200" baseline="0" dirty="0" smtClean="0">
                <a:solidFill>
                  <a:schemeClr val="tx1"/>
                </a:solidFill>
                <a:latin typeface="+mn-lt"/>
                <a:ea typeface="+mn-ea"/>
                <a:cs typeface="+mn-cs"/>
              </a:rPr>
              <a:t> T</a:t>
            </a:r>
            <a:r>
              <a:rPr lang="en-AU" sz="1200" kern="1200" dirty="0" smtClean="0">
                <a:solidFill>
                  <a:schemeClr val="tx1"/>
                </a:solidFill>
                <a:latin typeface="+mn-lt"/>
                <a:ea typeface="+mn-ea"/>
                <a:cs typeface="+mn-cs"/>
              </a:rPr>
              <a:t>his list will, in part, be based on the requirements for the guest as communicated to the venue</a:t>
            </a:r>
          </a:p>
          <a:p>
            <a:pPr lvl="0">
              <a:buFont typeface="Arial" pitchFamily="34" charset="0"/>
              <a:buChar char="•"/>
            </a:pPr>
            <a:r>
              <a:rPr lang="en-AU" sz="1200" kern="1200" dirty="0" smtClean="0">
                <a:solidFill>
                  <a:schemeClr val="tx1"/>
                </a:solidFill>
                <a:latin typeface="+mn-lt"/>
                <a:ea typeface="+mn-ea"/>
                <a:cs typeface="+mn-cs"/>
              </a:rPr>
              <a:t> Cover all aspects of the room/suite,</a:t>
            </a:r>
            <a:r>
              <a:rPr lang="en-AU" sz="1200" kern="1200" baseline="0" dirty="0" smtClean="0">
                <a:solidFill>
                  <a:schemeClr val="tx1"/>
                </a:solidFill>
                <a:latin typeface="+mn-lt"/>
                <a:ea typeface="+mn-ea"/>
                <a:cs typeface="+mn-cs"/>
              </a:rPr>
              <a:t> </a:t>
            </a:r>
            <a:r>
              <a:rPr lang="en-AU" sz="1200" kern="1200" dirty="0" smtClean="0">
                <a:solidFill>
                  <a:schemeClr val="tx1"/>
                </a:solidFill>
                <a:latin typeface="+mn-lt"/>
                <a:ea typeface="+mn-ea"/>
                <a:cs typeface="+mn-cs"/>
              </a:rPr>
              <a:t>for example:</a:t>
            </a:r>
          </a:p>
          <a:p>
            <a:pPr lvl="1">
              <a:buFont typeface="Arial" pitchFamily="34" charset="0"/>
              <a:buChar char="•"/>
            </a:pPr>
            <a:r>
              <a:rPr lang="en-AU" sz="1200" kern="1200" dirty="0" smtClean="0">
                <a:solidFill>
                  <a:schemeClr val="tx1"/>
                </a:solidFill>
                <a:latin typeface="+mn-lt"/>
                <a:ea typeface="+mn-ea"/>
                <a:cs typeface="+mn-cs"/>
              </a:rPr>
              <a:t> Floors, walls, ceilings and carpets</a:t>
            </a:r>
          </a:p>
          <a:p>
            <a:pPr lvl="1">
              <a:buFont typeface="Arial" pitchFamily="34" charset="0"/>
              <a:buChar char="•"/>
            </a:pPr>
            <a:r>
              <a:rPr lang="en-AU" sz="1200" kern="1200" dirty="0" smtClean="0">
                <a:solidFill>
                  <a:schemeClr val="tx1"/>
                </a:solidFill>
                <a:latin typeface="+mn-lt"/>
                <a:ea typeface="+mn-ea"/>
                <a:cs typeface="+mn-cs"/>
              </a:rPr>
              <a:t> Fixtures, furniture and equipment</a:t>
            </a:r>
          </a:p>
          <a:p>
            <a:pPr lvl="1">
              <a:buFont typeface="Arial" pitchFamily="34" charset="0"/>
              <a:buChar char="•"/>
            </a:pPr>
            <a:r>
              <a:rPr lang="en-AU" sz="1200" kern="1200" dirty="0" smtClean="0">
                <a:solidFill>
                  <a:schemeClr val="tx1"/>
                </a:solidFill>
                <a:latin typeface="+mn-lt"/>
                <a:ea typeface="+mn-ea"/>
                <a:cs typeface="+mn-cs"/>
              </a:rPr>
              <a:t> Appliances and equipment, systems and technology including remote control devices</a:t>
            </a:r>
          </a:p>
          <a:p>
            <a:pPr lvl="1">
              <a:buFont typeface="Arial" pitchFamily="34" charset="0"/>
              <a:buChar char="•"/>
            </a:pPr>
            <a:r>
              <a:rPr lang="en-AU" sz="1200" kern="1200" dirty="0" smtClean="0">
                <a:solidFill>
                  <a:schemeClr val="tx1"/>
                </a:solidFill>
                <a:latin typeface="+mn-lt"/>
                <a:ea typeface="+mn-ea"/>
                <a:cs typeface="+mn-cs"/>
              </a:rPr>
              <a:t> Interior aspects as well as outside areas such as patios, balconies and court yards</a:t>
            </a:r>
          </a:p>
          <a:p>
            <a:pPr lvl="1">
              <a:buFont typeface="Arial" pitchFamily="34" charset="0"/>
              <a:buChar char="•"/>
            </a:pPr>
            <a:r>
              <a:rPr lang="en-AU" sz="1200" kern="1200" dirty="0" smtClean="0">
                <a:solidFill>
                  <a:schemeClr val="tx1"/>
                </a:solidFill>
                <a:latin typeface="+mn-lt"/>
                <a:ea typeface="+mn-ea"/>
                <a:cs typeface="+mn-cs"/>
              </a:rPr>
              <a:t> External appearances (of cabinets, drawers, cupboards, wardrobes) as well as inside cleanliness and condition</a:t>
            </a:r>
          </a:p>
          <a:p>
            <a:pPr lvl="1">
              <a:buFont typeface="Arial" pitchFamily="34" charset="0"/>
              <a:buChar char="•"/>
            </a:pPr>
            <a:r>
              <a:rPr lang="en-AU" sz="1200" kern="1200" dirty="0" smtClean="0">
                <a:solidFill>
                  <a:schemeClr val="tx1"/>
                </a:solidFill>
                <a:latin typeface="+mn-lt"/>
                <a:ea typeface="+mn-ea"/>
                <a:cs typeface="+mn-cs"/>
              </a:rPr>
              <a:t> Presence and physical location of all complimentary products </a:t>
            </a:r>
          </a:p>
          <a:p>
            <a:pPr lvl="1">
              <a:buFont typeface="Arial" pitchFamily="34" charset="0"/>
              <a:buChar char="•"/>
            </a:pPr>
            <a:r>
              <a:rPr lang="en-AU" sz="1200" kern="1200" dirty="0" smtClean="0">
                <a:solidFill>
                  <a:schemeClr val="tx1"/>
                </a:solidFill>
                <a:latin typeface="+mn-lt"/>
                <a:ea typeface="+mn-ea"/>
                <a:cs typeface="+mn-cs"/>
              </a:rPr>
              <a:t> Door locks function smoothly and effectively</a:t>
            </a:r>
          </a:p>
          <a:p>
            <a:pPr lvl="0">
              <a:buFont typeface="Arial" pitchFamily="34" charset="0"/>
              <a:buChar char="•"/>
            </a:pPr>
            <a:r>
              <a:rPr lang="en-AU" sz="1200" kern="1200" dirty="0" smtClean="0">
                <a:solidFill>
                  <a:schemeClr val="tx1"/>
                </a:solidFill>
                <a:latin typeface="+mn-lt"/>
                <a:ea typeface="+mn-ea"/>
                <a:cs typeface="+mn-cs"/>
              </a:rPr>
              <a:t> Check previously set settings to equipment (radios, lights, television, systems, clocks) and confirm:</a:t>
            </a:r>
          </a:p>
          <a:p>
            <a:pPr lvl="1">
              <a:buFont typeface="Arial" pitchFamily="34" charset="0"/>
              <a:buChar char="•"/>
            </a:pPr>
            <a:r>
              <a:rPr lang="en-AU" sz="1200" kern="1200" dirty="0" smtClean="0">
                <a:solidFill>
                  <a:schemeClr val="tx1"/>
                </a:solidFill>
                <a:latin typeface="+mn-lt"/>
                <a:ea typeface="+mn-ea"/>
                <a:cs typeface="+mn-cs"/>
              </a:rPr>
              <a:t> Operation of all electrical equipment, lights, refrigeration</a:t>
            </a:r>
          </a:p>
          <a:p>
            <a:pPr lvl="1">
              <a:buFont typeface="Arial" pitchFamily="34" charset="0"/>
              <a:buChar char="•"/>
            </a:pPr>
            <a:r>
              <a:rPr lang="en-AU" sz="1200" kern="1200" dirty="0" smtClean="0">
                <a:solidFill>
                  <a:schemeClr val="tx1"/>
                </a:solidFill>
                <a:latin typeface="+mn-lt"/>
                <a:ea typeface="+mn-ea"/>
                <a:cs typeface="+mn-cs"/>
              </a:rPr>
              <a:t> Ice is provided as required or in accordance with house requirements</a:t>
            </a:r>
          </a:p>
          <a:p>
            <a:pPr lvl="1">
              <a:buFont typeface="Arial" pitchFamily="34" charset="0"/>
              <a:buChar char="•"/>
            </a:pPr>
            <a:r>
              <a:rPr lang="en-AU" sz="1200" kern="1200" dirty="0" smtClean="0">
                <a:solidFill>
                  <a:schemeClr val="tx1"/>
                </a:solidFill>
                <a:latin typeface="+mn-lt"/>
                <a:ea typeface="+mn-ea"/>
                <a:cs typeface="+mn-cs"/>
              </a:rPr>
              <a:t> Refrigeration is at correct setting</a:t>
            </a:r>
          </a:p>
          <a:p>
            <a:pPr lvl="1">
              <a:buFont typeface="Arial" pitchFamily="34" charset="0"/>
              <a:buChar char="•"/>
            </a:pPr>
            <a:r>
              <a:rPr lang="en-AU" sz="1200" kern="1200" dirty="0" smtClean="0">
                <a:solidFill>
                  <a:schemeClr val="tx1"/>
                </a:solidFill>
                <a:latin typeface="+mn-lt"/>
                <a:ea typeface="+mn-ea"/>
                <a:cs typeface="+mn-cs"/>
              </a:rPr>
              <a:t> Alarm clock is not set to avoid it waking the guest up when not required</a:t>
            </a:r>
          </a:p>
          <a:p>
            <a:pPr lvl="1">
              <a:buFont typeface="Arial" pitchFamily="34" charset="0"/>
              <a:buChar char="•"/>
            </a:pPr>
            <a:r>
              <a:rPr lang="en-AU" sz="1200" kern="1200" dirty="0" smtClean="0">
                <a:solidFill>
                  <a:schemeClr val="tx1"/>
                </a:solidFill>
                <a:latin typeface="+mn-lt"/>
                <a:ea typeface="+mn-ea"/>
                <a:cs typeface="+mn-cs"/>
              </a:rPr>
              <a:t> Telephone and internal communication (message lights, on-screen/television-based) systems are fully operational</a:t>
            </a:r>
          </a:p>
          <a:p>
            <a:pPr lvl="1">
              <a:buFont typeface="Arial" pitchFamily="34" charset="0"/>
              <a:buChar char="•"/>
            </a:pPr>
            <a:r>
              <a:rPr lang="en-AU" sz="1200" kern="1200" dirty="0" smtClean="0">
                <a:solidFill>
                  <a:schemeClr val="tx1"/>
                </a:solidFill>
                <a:latin typeface="+mn-lt"/>
                <a:ea typeface="+mn-ea"/>
                <a:cs typeface="+mn-cs"/>
              </a:rPr>
              <a:t> TV &amp; radio set to required stations and volume set as required.</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63</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Trainer continues to advise trainees regarding checks and inspections on guest rooms prior to their arrival:</a:t>
            </a:r>
          </a:p>
          <a:p>
            <a:pPr lvl="0">
              <a:buFont typeface="Arial" pitchFamily="34" charset="0"/>
              <a:buChar char="•"/>
            </a:pPr>
            <a:r>
              <a:rPr lang="en-AU" sz="1200" kern="1200" dirty="0" smtClean="0">
                <a:solidFill>
                  <a:schemeClr val="tx1"/>
                </a:solidFill>
                <a:latin typeface="+mn-lt"/>
                <a:ea typeface="+mn-ea"/>
                <a:cs typeface="+mn-cs"/>
              </a:rPr>
              <a:t> Confirm the presence of ‘on arrival’ items such as:</a:t>
            </a:r>
          </a:p>
          <a:p>
            <a:pPr lvl="1">
              <a:buFont typeface="Arial" pitchFamily="34" charset="0"/>
              <a:buChar char="•"/>
            </a:pPr>
            <a:r>
              <a:rPr lang="en-AU" sz="1200" kern="1200" dirty="0" smtClean="0">
                <a:solidFill>
                  <a:schemeClr val="tx1"/>
                </a:solidFill>
                <a:latin typeface="+mn-lt"/>
                <a:ea typeface="+mn-ea"/>
                <a:cs typeface="+mn-cs"/>
              </a:rPr>
              <a:t> Flowers in vases and/or bouquets </a:t>
            </a:r>
          </a:p>
          <a:p>
            <a:pPr lvl="1">
              <a:buFont typeface="Arial" pitchFamily="34" charset="0"/>
              <a:buChar char="•"/>
            </a:pPr>
            <a:r>
              <a:rPr lang="en-AU" sz="1200" kern="1200" dirty="0" smtClean="0">
                <a:solidFill>
                  <a:schemeClr val="tx1"/>
                </a:solidFill>
                <a:latin typeface="+mn-lt"/>
                <a:ea typeface="+mn-ea"/>
                <a:cs typeface="+mn-cs"/>
              </a:rPr>
              <a:t> Gifts and/or gift baskets</a:t>
            </a:r>
          </a:p>
          <a:p>
            <a:pPr lvl="1">
              <a:buFont typeface="Arial" pitchFamily="34" charset="0"/>
              <a:buChar char="•"/>
            </a:pPr>
            <a:r>
              <a:rPr lang="en-AU" sz="1200" kern="1200" dirty="0" smtClean="0">
                <a:solidFill>
                  <a:schemeClr val="tx1"/>
                </a:solidFill>
                <a:latin typeface="+mn-lt"/>
                <a:ea typeface="+mn-ea"/>
                <a:cs typeface="+mn-cs"/>
              </a:rPr>
              <a:t> Tickets to events, shows or the theatre</a:t>
            </a:r>
          </a:p>
          <a:p>
            <a:pPr lvl="1">
              <a:buFont typeface="Arial" pitchFamily="34" charset="0"/>
              <a:buChar char="•"/>
            </a:pPr>
            <a:r>
              <a:rPr lang="en-AU" sz="1200" kern="1200" dirty="0" smtClean="0">
                <a:solidFill>
                  <a:schemeClr val="tx1"/>
                </a:solidFill>
                <a:latin typeface="+mn-lt"/>
                <a:ea typeface="+mn-ea"/>
                <a:cs typeface="+mn-cs"/>
              </a:rPr>
              <a:t> Confirmation of reservations for dining, personal services, tours </a:t>
            </a:r>
          </a:p>
          <a:p>
            <a:pPr lvl="1">
              <a:buFont typeface="Arial" pitchFamily="34" charset="0"/>
              <a:buChar char="•"/>
            </a:pPr>
            <a:r>
              <a:rPr lang="en-AU" sz="1200" kern="1200" dirty="0" smtClean="0">
                <a:solidFill>
                  <a:schemeClr val="tx1"/>
                </a:solidFill>
                <a:latin typeface="+mn-lt"/>
                <a:ea typeface="+mn-ea"/>
                <a:cs typeface="+mn-cs"/>
              </a:rPr>
              <a:t> Merchandise/products specifically requested by the guest to be available on arrival – food, reading material, confectionery, drinks, clothing</a:t>
            </a:r>
          </a:p>
          <a:p>
            <a:pPr lvl="0">
              <a:buFont typeface="Arial" pitchFamily="34" charset="0"/>
              <a:buChar char="•"/>
            </a:pPr>
            <a:r>
              <a:rPr lang="en-AU" sz="1200" kern="1200" dirty="0" smtClean="0">
                <a:solidFill>
                  <a:schemeClr val="tx1"/>
                </a:solidFill>
                <a:latin typeface="+mn-lt"/>
                <a:ea typeface="+mn-ea"/>
                <a:cs typeface="+mn-cs"/>
              </a:rPr>
              <a:t> Use all the senses,</a:t>
            </a:r>
            <a:r>
              <a:rPr lang="en-AU" sz="1200" kern="1200" baseline="0" dirty="0" smtClean="0">
                <a:solidFill>
                  <a:schemeClr val="tx1"/>
                </a:solidFill>
                <a:latin typeface="+mn-lt"/>
                <a:ea typeface="+mn-ea"/>
                <a:cs typeface="+mn-cs"/>
              </a:rPr>
              <a:t> </a:t>
            </a:r>
            <a:r>
              <a:rPr lang="en-AU" sz="1200" kern="1200" dirty="0" smtClean="0">
                <a:solidFill>
                  <a:schemeClr val="tx1"/>
                </a:solidFill>
                <a:latin typeface="+mn-lt"/>
                <a:ea typeface="+mn-ea"/>
                <a:cs typeface="+mn-cs"/>
              </a:rPr>
              <a:t>for example:</a:t>
            </a:r>
          </a:p>
          <a:p>
            <a:pPr lvl="1">
              <a:buFont typeface="Arial" pitchFamily="34" charset="0"/>
              <a:buChar char="•"/>
            </a:pPr>
            <a:r>
              <a:rPr lang="en-AU" sz="1200" kern="1200" dirty="0" smtClean="0">
                <a:solidFill>
                  <a:schemeClr val="tx1"/>
                </a:solidFill>
                <a:latin typeface="+mn-lt"/>
                <a:ea typeface="+mn-ea"/>
                <a:cs typeface="+mn-cs"/>
              </a:rPr>
              <a:t> Check everything </a:t>
            </a:r>
            <a:r>
              <a:rPr lang="en-AU" sz="1200" b="1" i="1" kern="1200" dirty="0" smtClean="0">
                <a:solidFill>
                  <a:schemeClr val="tx1"/>
                </a:solidFill>
                <a:latin typeface="+mn-lt"/>
                <a:ea typeface="+mn-ea"/>
                <a:cs typeface="+mn-cs"/>
              </a:rPr>
              <a:t>looks</a:t>
            </a:r>
            <a:r>
              <a:rPr lang="en-AU" sz="1200" kern="1200" dirty="0" smtClean="0">
                <a:solidFill>
                  <a:schemeClr val="tx1"/>
                </a:solidFill>
                <a:latin typeface="+mn-lt"/>
                <a:ea typeface="+mn-ea"/>
                <a:cs typeface="+mn-cs"/>
              </a:rPr>
              <a:t> clean, tidy and as it should be – special attention must be paid to windows and mirrors</a:t>
            </a:r>
          </a:p>
          <a:p>
            <a:pPr lvl="1">
              <a:buFont typeface="Arial" pitchFamily="34" charset="0"/>
              <a:buChar char="•"/>
            </a:pPr>
            <a:r>
              <a:rPr lang="en-AU" sz="1200" kern="1200" dirty="0" smtClean="0">
                <a:solidFill>
                  <a:schemeClr val="tx1"/>
                </a:solidFill>
                <a:latin typeface="+mn-lt"/>
                <a:ea typeface="+mn-ea"/>
                <a:cs typeface="+mn-cs"/>
              </a:rPr>
              <a:t> Check everything </a:t>
            </a:r>
            <a:r>
              <a:rPr lang="en-AU" sz="1200" b="1" i="1" kern="1200" dirty="0" smtClean="0">
                <a:solidFill>
                  <a:schemeClr val="tx1"/>
                </a:solidFill>
                <a:latin typeface="+mn-lt"/>
                <a:ea typeface="+mn-ea"/>
                <a:cs typeface="+mn-cs"/>
              </a:rPr>
              <a:t>smells</a:t>
            </a:r>
            <a:r>
              <a:rPr lang="en-AU" sz="1200" kern="1200" dirty="0" smtClean="0">
                <a:solidFill>
                  <a:schemeClr val="tx1"/>
                </a:solidFill>
                <a:latin typeface="+mn-lt"/>
                <a:ea typeface="+mn-ea"/>
                <a:cs typeface="+mn-cs"/>
              </a:rPr>
              <a:t> as it should with special attention to ‘off’ odours in respect of carpets, refrigeration, toilets and confined spaces</a:t>
            </a:r>
          </a:p>
          <a:p>
            <a:pPr lvl="1">
              <a:buFont typeface="Arial" pitchFamily="34" charset="0"/>
              <a:buChar char="•"/>
            </a:pPr>
            <a:r>
              <a:rPr lang="en-AU" sz="1200" kern="1200" dirty="0" smtClean="0">
                <a:solidFill>
                  <a:schemeClr val="tx1"/>
                </a:solidFill>
                <a:latin typeface="+mn-lt"/>
                <a:ea typeface="+mn-ea"/>
                <a:cs typeface="+mn-cs"/>
              </a:rPr>
              <a:t> Check everything </a:t>
            </a:r>
            <a:r>
              <a:rPr lang="en-AU" sz="1200" b="1" i="1" kern="1200" dirty="0" smtClean="0">
                <a:solidFill>
                  <a:schemeClr val="tx1"/>
                </a:solidFill>
                <a:latin typeface="+mn-lt"/>
                <a:ea typeface="+mn-ea"/>
                <a:cs typeface="+mn-cs"/>
              </a:rPr>
              <a:t>sounds</a:t>
            </a:r>
            <a:r>
              <a:rPr lang="en-AU" sz="1200" kern="1200" dirty="0" smtClean="0">
                <a:solidFill>
                  <a:schemeClr val="tx1"/>
                </a:solidFill>
                <a:latin typeface="+mn-lt"/>
                <a:ea typeface="+mn-ea"/>
                <a:cs typeface="+mn-cs"/>
              </a:rPr>
              <a:t> as it should – no excess or unacceptable levels of noise from fans, refrigeration, heaters or other appliances or systems.</a:t>
            </a:r>
          </a:p>
          <a:p>
            <a:pPr>
              <a:buFont typeface="Arial" pitchFamily="34" charset="0"/>
              <a:buNone/>
            </a:pPr>
            <a:endParaRPr lang="en-US" dirty="0" smtClean="0"/>
          </a:p>
          <a:p>
            <a:pPr>
              <a:buFont typeface="Arial" pitchFamily="34" charset="0"/>
              <a:buNone/>
            </a:pPr>
            <a:r>
              <a:rPr lang="en-US" b="1" dirty="0" smtClean="0"/>
              <a:t>Class Activity – Head/Executive</a:t>
            </a:r>
            <a:r>
              <a:rPr lang="en-US" b="1" baseline="0" dirty="0" smtClean="0"/>
              <a:t> Housekeeper</a:t>
            </a:r>
          </a:p>
          <a:p>
            <a:pPr>
              <a:buFont typeface="Arial" pitchFamily="34" charset="0"/>
              <a:buNone/>
            </a:pPr>
            <a:r>
              <a:rPr lang="en-US" b="0" baseline="0" dirty="0" smtClean="0"/>
              <a:t>Trainer arranges for a Head/Executive Housekeeper from a venue where valets are used to attend and talk to trainees about:</a:t>
            </a:r>
          </a:p>
          <a:p>
            <a:pPr>
              <a:buFont typeface="Arial" pitchFamily="34" charset="0"/>
              <a:buChar char="•"/>
            </a:pPr>
            <a:r>
              <a:rPr lang="en-US" b="0" baseline="0" dirty="0" smtClean="0"/>
              <a:t> The roles and responsibilities of valets</a:t>
            </a:r>
          </a:p>
          <a:p>
            <a:pPr>
              <a:buFont typeface="Arial" pitchFamily="34" charset="0"/>
              <a:buChar char="•"/>
            </a:pPr>
            <a:r>
              <a:rPr lang="en-US" b="0" baseline="0" dirty="0" smtClean="0"/>
              <a:t> How valets should communicate and interact with other venue staff</a:t>
            </a:r>
          </a:p>
          <a:p>
            <a:pPr>
              <a:buFont typeface="Arial" pitchFamily="34" charset="0"/>
              <a:buChar char="•"/>
            </a:pPr>
            <a:r>
              <a:rPr lang="en-US" b="0" baseline="0" dirty="0" smtClean="0"/>
              <a:t> The nature of the relationship between valets and other venue staff</a:t>
            </a:r>
          </a:p>
          <a:p>
            <a:pPr>
              <a:buFont typeface="Arial" pitchFamily="34" charset="0"/>
              <a:buChar char="•"/>
            </a:pPr>
            <a:r>
              <a:rPr lang="en-US" b="0" baseline="0" dirty="0" smtClean="0"/>
              <a:t> Qualities required for a person to be a good valet</a:t>
            </a:r>
          </a:p>
          <a:p>
            <a:pPr>
              <a:buFont typeface="Arial" pitchFamily="34" charset="0"/>
              <a:buChar char="•"/>
            </a:pPr>
            <a:r>
              <a:rPr lang="en-US" b="0" baseline="0" dirty="0" smtClean="0"/>
              <a:t> Preparing a room/suite for arrival of a valet-serviced guest</a:t>
            </a:r>
          </a:p>
          <a:p>
            <a:pPr>
              <a:buFont typeface="Arial" pitchFamily="34" charset="0"/>
              <a:buChar char="•"/>
            </a:pPr>
            <a:r>
              <a:rPr lang="en-US" b="0" baseline="0" dirty="0" smtClean="0"/>
              <a:t> Products and services provided to valet-serviced guests that are not provided to other guests</a:t>
            </a:r>
          </a:p>
          <a:p>
            <a:pPr>
              <a:buFont typeface="Arial" pitchFamily="34" charset="0"/>
              <a:buChar char="•"/>
            </a:pPr>
            <a:r>
              <a:rPr lang="en-US" b="0" baseline="0" dirty="0" smtClean="0"/>
              <a:t> Anecdotes involving valets.</a:t>
            </a:r>
          </a:p>
          <a:p>
            <a:pPr>
              <a:buFont typeface="Arial" pitchFamily="34" charset="0"/>
              <a:buChar char="•"/>
            </a:pPr>
            <a:endParaRPr lang="en-US" b="0"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64</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Trainer emphasises to trainees that</a:t>
            </a:r>
            <a:r>
              <a:rPr lang="en-AU" sz="1200" kern="1200" baseline="0" dirty="0" smtClean="0">
                <a:solidFill>
                  <a:schemeClr val="tx1"/>
                </a:solidFill>
                <a:latin typeface="+mn-lt"/>
                <a:ea typeface="+mn-ea"/>
                <a:cs typeface="+mn-cs"/>
              </a:rPr>
              <a:t> </a:t>
            </a:r>
            <a:r>
              <a:rPr lang="en-AU" sz="1200" kern="1200" dirty="0" smtClean="0">
                <a:solidFill>
                  <a:schemeClr val="tx1"/>
                </a:solidFill>
                <a:latin typeface="+mn-lt"/>
                <a:ea typeface="+mn-ea"/>
                <a:cs typeface="+mn-cs"/>
              </a:rPr>
              <a:t>checking</a:t>
            </a:r>
            <a:r>
              <a:rPr lang="en-AU" sz="1200" kern="1200" baseline="0" dirty="0" smtClean="0">
                <a:solidFill>
                  <a:schemeClr val="tx1"/>
                </a:solidFill>
                <a:latin typeface="+mn-lt"/>
                <a:ea typeface="+mn-ea"/>
                <a:cs typeface="+mn-cs"/>
              </a:rPr>
              <a:t> or </a:t>
            </a:r>
            <a:r>
              <a:rPr lang="en-AU" sz="1200" kern="1200" dirty="0" smtClean="0">
                <a:solidFill>
                  <a:schemeClr val="tx1"/>
                </a:solidFill>
                <a:latin typeface="+mn-lt"/>
                <a:ea typeface="+mn-ea"/>
                <a:cs typeface="+mn-cs"/>
              </a:rPr>
              <a:t>inspecting</a:t>
            </a:r>
            <a:r>
              <a:rPr lang="en-AU" sz="1200" kern="1200" baseline="0" dirty="0" smtClean="0">
                <a:solidFill>
                  <a:schemeClr val="tx1"/>
                </a:solidFill>
                <a:latin typeface="+mn-lt"/>
                <a:ea typeface="+mn-ea"/>
                <a:cs typeface="+mn-cs"/>
              </a:rPr>
              <a:t> </a:t>
            </a:r>
            <a:r>
              <a:rPr lang="en-AU" sz="1200" kern="1200" dirty="0" smtClean="0">
                <a:solidFill>
                  <a:schemeClr val="tx1"/>
                </a:solidFill>
                <a:latin typeface="+mn-lt"/>
                <a:ea typeface="+mn-ea"/>
                <a:cs typeface="+mn-cs"/>
              </a:rPr>
              <a:t>the guest room</a:t>
            </a:r>
            <a:r>
              <a:rPr lang="en-AU" sz="1200" kern="1200" baseline="0" dirty="0" smtClean="0">
                <a:solidFill>
                  <a:schemeClr val="tx1"/>
                </a:solidFill>
                <a:latin typeface="+mn-lt"/>
                <a:ea typeface="+mn-ea"/>
                <a:cs typeface="+mn-cs"/>
              </a:rPr>
              <a:t> or </a:t>
            </a:r>
            <a:r>
              <a:rPr lang="en-AU" sz="1200" kern="1200" dirty="0" smtClean="0">
                <a:solidFill>
                  <a:schemeClr val="tx1"/>
                </a:solidFill>
                <a:latin typeface="+mn-lt"/>
                <a:ea typeface="+mn-ea"/>
                <a:cs typeface="+mn-cs"/>
              </a:rPr>
              <a:t>suite is not an end in itself.</a:t>
            </a:r>
            <a:r>
              <a:rPr lang="en-AU" sz="1200" kern="1200" baseline="0" dirty="0" smtClean="0">
                <a:solidFill>
                  <a:schemeClr val="tx1"/>
                </a:solidFill>
                <a:latin typeface="+mn-lt"/>
                <a:ea typeface="+mn-ea"/>
                <a:cs typeface="+mn-cs"/>
              </a:rPr>
              <a:t> T</a:t>
            </a:r>
            <a:r>
              <a:rPr lang="en-AU" sz="1200" kern="1200" dirty="0" smtClean="0">
                <a:solidFill>
                  <a:schemeClr val="tx1"/>
                </a:solidFill>
                <a:latin typeface="+mn-lt"/>
                <a:ea typeface="+mn-ea"/>
                <a:cs typeface="+mn-cs"/>
              </a:rPr>
              <a:t>his means it is crucial that necessary action is taken to address any identified problems or shortcomings.</a:t>
            </a:r>
            <a:r>
              <a:rPr lang="en-AU" sz="1200" kern="1200" baseline="0" dirty="0" smtClean="0">
                <a:solidFill>
                  <a:schemeClr val="tx1"/>
                </a:solidFill>
                <a:latin typeface="+mn-lt"/>
                <a:ea typeface="+mn-ea"/>
                <a:cs typeface="+mn-cs"/>
              </a:rPr>
              <a:t> Ne</a:t>
            </a:r>
            <a:r>
              <a:rPr lang="en-AU" sz="1200" kern="1200" dirty="0" smtClean="0">
                <a:solidFill>
                  <a:schemeClr val="tx1"/>
                </a:solidFill>
                <a:latin typeface="+mn-lt"/>
                <a:ea typeface="+mn-ea"/>
                <a:cs typeface="+mn-cs"/>
              </a:rPr>
              <a:t>cessary remedial action may include:</a:t>
            </a:r>
          </a:p>
          <a:p>
            <a:pPr lvl="0">
              <a:buFont typeface="Arial" pitchFamily="34" charset="0"/>
              <a:buChar char="•"/>
            </a:pPr>
            <a:r>
              <a:rPr lang="en-AU" sz="1200" kern="1200" dirty="0" smtClean="0">
                <a:solidFill>
                  <a:schemeClr val="tx1"/>
                </a:solidFill>
                <a:latin typeface="+mn-lt"/>
                <a:ea typeface="+mn-ea"/>
                <a:cs typeface="+mn-cs"/>
              </a:rPr>
              <a:t> Re-cleaning the room – or parts of it</a:t>
            </a:r>
          </a:p>
          <a:p>
            <a:pPr lvl="0">
              <a:buFont typeface="Arial" pitchFamily="34" charset="0"/>
              <a:buChar char="•"/>
            </a:pPr>
            <a:r>
              <a:rPr lang="en-AU" sz="1200" kern="1200" dirty="0" smtClean="0">
                <a:solidFill>
                  <a:schemeClr val="tx1"/>
                </a:solidFill>
                <a:latin typeface="+mn-lt"/>
                <a:ea typeface="+mn-ea"/>
                <a:cs typeface="+mn-cs"/>
              </a:rPr>
              <a:t> Replacing items – furniture, fixtures or appliances</a:t>
            </a:r>
          </a:p>
          <a:p>
            <a:pPr lvl="0">
              <a:buFont typeface="Arial" pitchFamily="34" charset="0"/>
              <a:buChar char="•"/>
            </a:pPr>
            <a:r>
              <a:rPr lang="en-AU" sz="1200" kern="1200" dirty="0" smtClean="0">
                <a:solidFill>
                  <a:schemeClr val="tx1"/>
                </a:solidFill>
                <a:latin typeface="+mn-lt"/>
                <a:ea typeface="+mn-ea"/>
                <a:cs typeface="+mn-cs"/>
              </a:rPr>
              <a:t> Undertaking maintenance – or repairs</a:t>
            </a:r>
          </a:p>
          <a:p>
            <a:pPr lvl="0">
              <a:buFont typeface="Arial" pitchFamily="34" charset="0"/>
              <a:buChar char="•"/>
            </a:pPr>
            <a:r>
              <a:rPr lang="en-AU" sz="1200" kern="1200" dirty="0" smtClean="0">
                <a:solidFill>
                  <a:schemeClr val="tx1"/>
                </a:solidFill>
                <a:latin typeface="+mn-lt"/>
                <a:ea typeface="+mn-ea"/>
                <a:cs typeface="+mn-cs"/>
              </a:rPr>
              <a:t> Re-rooming the guest – moving the guest to another room if suitable remedial action to the original room cannot be effected.</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65</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kern="1200" baseline="0" dirty="0" smtClean="0">
                <a:solidFill>
                  <a:schemeClr val="tx1"/>
                </a:solidFill>
                <a:latin typeface="+mn-lt"/>
                <a:ea typeface="+mn-ea"/>
                <a:cs typeface="+mn-cs"/>
              </a:rPr>
              <a:t>Trainer provides a recap of the Element asking questions to check trainee understanding and responding to questions from trainees, as required.</a:t>
            </a:r>
            <a:endParaRPr lang="en-US" dirty="0" smtClean="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66</a:t>
            </a:fld>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kern="1200" baseline="0" dirty="0" smtClean="0">
                <a:solidFill>
                  <a:schemeClr val="tx1"/>
                </a:solidFill>
                <a:latin typeface="+mn-lt"/>
                <a:ea typeface="+mn-ea"/>
                <a:cs typeface="+mn-cs"/>
              </a:rPr>
              <a:t>Trainer provides a recap of the Element asking questions to check trainee understanding and responding to questions from trainees, as required.</a:t>
            </a:r>
            <a:endParaRPr lang="en-US" dirty="0" smtClean="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67</a:t>
            </a:fld>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kern="1200" baseline="0" dirty="0" smtClean="0">
                <a:solidFill>
                  <a:schemeClr val="tx1"/>
                </a:solidFill>
                <a:latin typeface="+mn-lt"/>
                <a:ea typeface="+mn-ea"/>
                <a:cs typeface="+mn-cs"/>
              </a:rPr>
              <a:t>Trainer provides a recap of the Element asking questions to check trainee understanding and responding to questions from trainees, as required.</a:t>
            </a:r>
            <a:endParaRPr lang="en-US" dirty="0" smtClean="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68</a:t>
            </a:fld>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kern="1200" baseline="0" dirty="0" smtClean="0">
                <a:solidFill>
                  <a:schemeClr val="tx1"/>
                </a:solidFill>
                <a:latin typeface="+mn-lt"/>
                <a:ea typeface="+mn-ea"/>
                <a:cs typeface="+mn-cs"/>
              </a:rPr>
              <a:t>Trainer provides a recap of the Element asking questions to check trainee understanding and responding to questions from trainees, as required.</a:t>
            </a:r>
            <a:endParaRPr lang="en-US" dirty="0" smtClean="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69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kern="1200" dirty="0" smtClean="0">
                <a:solidFill>
                  <a:schemeClr val="tx1"/>
                </a:solidFill>
                <a:latin typeface="+mn-lt"/>
                <a:ea typeface="+mn-ea"/>
                <a:cs typeface="+mn-cs"/>
              </a:rPr>
              <a:t>Trainer explains to trainees that many regard the valet as providing a combination of roles each with its own demanding level of personalised and individualised services, indicating the various roles include:</a:t>
            </a:r>
          </a:p>
          <a:p>
            <a:pPr lvl="0">
              <a:buFont typeface="Arial" pitchFamily="34" charset="0"/>
              <a:buChar char="•"/>
            </a:pPr>
            <a:r>
              <a:rPr lang="en-AU" sz="1200" kern="1200" dirty="0" smtClean="0">
                <a:solidFill>
                  <a:schemeClr val="tx1"/>
                </a:solidFill>
                <a:latin typeface="+mn-lt"/>
                <a:ea typeface="+mn-ea"/>
                <a:cs typeface="+mn-cs"/>
              </a:rPr>
              <a:t> Housekeeper – performing a range of services normally provided by room attendants in other rooms</a:t>
            </a:r>
          </a:p>
          <a:p>
            <a:pPr lvl="0">
              <a:buFont typeface="Arial" pitchFamily="34" charset="0"/>
              <a:buChar char="•"/>
            </a:pPr>
            <a:r>
              <a:rPr lang="en-AU" sz="1200" kern="1200" dirty="0" smtClean="0">
                <a:solidFill>
                  <a:schemeClr val="tx1"/>
                </a:solidFill>
                <a:latin typeface="+mn-lt"/>
                <a:ea typeface="+mn-ea"/>
                <a:cs typeface="+mn-cs"/>
              </a:rPr>
              <a:t> Confidant – being a trusted person who the guest can confide in when they need to talk or share an idea, experience or opinion </a:t>
            </a:r>
          </a:p>
          <a:p>
            <a:pPr lvl="0">
              <a:buFont typeface="Arial" pitchFamily="34" charset="0"/>
              <a:buChar char="•"/>
            </a:pPr>
            <a:r>
              <a:rPr lang="en-AU" sz="1200" kern="1200" dirty="0" smtClean="0">
                <a:solidFill>
                  <a:schemeClr val="tx1"/>
                </a:solidFill>
                <a:latin typeface="+mn-lt"/>
                <a:ea typeface="+mn-ea"/>
                <a:cs typeface="+mn-cs"/>
              </a:rPr>
              <a:t> Guide – informing the guest of what is available both within and outside the venue, when it is available, how to get there and how to obtain entry, tickets, preferential treatment</a:t>
            </a:r>
          </a:p>
          <a:p>
            <a:pPr lvl="0">
              <a:buFont typeface="Arial" pitchFamily="34" charset="0"/>
              <a:buChar char="•"/>
            </a:pPr>
            <a:r>
              <a:rPr lang="en-AU" sz="1200" kern="1200" dirty="0" smtClean="0">
                <a:solidFill>
                  <a:schemeClr val="tx1"/>
                </a:solidFill>
                <a:latin typeface="+mn-lt"/>
                <a:ea typeface="+mn-ea"/>
                <a:cs typeface="+mn-cs"/>
              </a:rPr>
              <a:t> Concierge – while all valets work together with the concierge in a venue, many valets often take the role of concierge for the guest/s they are looking after.</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AU" sz="1200" kern="1200" dirty="0" smtClean="0">
              <a:solidFill>
                <a:schemeClr val="tx1"/>
              </a:solidFill>
              <a:latin typeface="+mn-lt"/>
              <a:ea typeface="+mn-ea"/>
              <a:cs typeface="+mn-cs"/>
            </a:endParaRP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7</a:t>
            </a:fld>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Trainer identifies for </a:t>
            </a:r>
            <a:r>
              <a:rPr lang="en-AU" sz="1200" kern="1200" baseline="0" dirty="0" smtClean="0">
                <a:solidFill>
                  <a:schemeClr val="tx1"/>
                </a:solidFill>
                <a:latin typeface="+mn-lt"/>
                <a:ea typeface="+mn-ea"/>
                <a:cs typeface="+mn-cs"/>
              </a:rPr>
              <a:t>trainee</a:t>
            </a:r>
            <a:r>
              <a:rPr lang="en-US" dirty="0" smtClean="0"/>
              <a:t>s the Performance Criteria for this Element, as listed on the slide.</a:t>
            </a:r>
          </a:p>
          <a:p>
            <a:pPr>
              <a:buFont typeface="Arial" pitchFamily="34" charset="0"/>
              <a:buNone/>
            </a:pPr>
            <a:endParaRPr lang="en-US" dirty="0" smtClean="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70</a:t>
            </a:fld>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Trainer identifies for </a:t>
            </a:r>
            <a:r>
              <a:rPr lang="en-AU" sz="1200" kern="1200" baseline="0" dirty="0" smtClean="0">
                <a:solidFill>
                  <a:schemeClr val="tx1"/>
                </a:solidFill>
                <a:latin typeface="+mn-lt"/>
                <a:ea typeface="+mn-ea"/>
                <a:cs typeface="+mn-cs"/>
              </a:rPr>
              <a:t>trainee</a:t>
            </a:r>
            <a:r>
              <a:rPr lang="en-US" dirty="0" smtClean="0"/>
              <a:t>s the Performance Criteria for this Element, as listed on the slide.</a:t>
            </a:r>
          </a:p>
          <a:p>
            <a:pPr>
              <a:buFont typeface="Arial" pitchFamily="34" charset="0"/>
              <a:buNone/>
            </a:pPr>
            <a:endParaRPr lang="en-US" dirty="0" smtClean="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71</a:t>
            </a:fld>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Trainer identifies for </a:t>
            </a:r>
            <a:r>
              <a:rPr lang="en-AU" sz="1200" kern="1200" baseline="0" dirty="0" smtClean="0">
                <a:solidFill>
                  <a:schemeClr val="tx1"/>
                </a:solidFill>
                <a:latin typeface="+mn-lt"/>
                <a:ea typeface="+mn-ea"/>
                <a:cs typeface="+mn-cs"/>
              </a:rPr>
              <a:t>trainee</a:t>
            </a:r>
            <a:r>
              <a:rPr lang="en-US" dirty="0" smtClean="0"/>
              <a:t>s the Performance Criteria for this Element, as listed on the slide.</a:t>
            </a:r>
          </a:p>
          <a:p>
            <a:pPr>
              <a:buFont typeface="Arial" pitchFamily="34" charset="0"/>
              <a:buNone/>
            </a:pPr>
            <a:endParaRPr lang="en-US" dirty="0" smtClean="0"/>
          </a:p>
          <a:p>
            <a:pPr>
              <a:buFont typeface="Arial" pitchFamily="34" charset="0"/>
              <a:buNone/>
            </a:pPr>
            <a:r>
              <a:rPr lang="en-US" b="1" dirty="0" smtClean="0"/>
              <a:t>Class Activity – Discussion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0" dirty="0" smtClean="0"/>
              <a:t>Trainer asks </a:t>
            </a:r>
            <a:r>
              <a:rPr lang="en-AU" sz="1200" kern="1200" baseline="0" dirty="0" smtClean="0">
                <a:solidFill>
                  <a:schemeClr val="tx1"/>
                </a:solidFill>
                <a:latin typeface="+mn-lt"/>
                <a:ea typeface="+mn-ea"/>
                <a:cs typeface="+mn-cs"/>
              </a:rPr>
              <a:t>trainee</a:t>
            </a:r>
            <a:r>
              <a:rPr lang="en-US" b="0" dirty="0" smtClean="0"/>
              <a:t>s questions regarding the delivery of valet services asking questions such as: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t> What is involved in delivering valet services?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t> How</a:t>
            </a:r>
            <a:r>
              <a:rPr lang="en-US" b="0" baseline="0" dirty="0" smtClean="0"/>
              <a:t> might a valet welcome a valet-serviced guest?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 What might be involved in dealing with guest luggage on their arrival?</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 What tasks might valets be required to undertake in relation to guest clothing during their stay?</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 What sort of special requests might guests make of valets?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 What do you think valets should do if asked by a guest to do something illegal and/or dangerous?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 What examples can you think of where valets could adjust service delivery to suit the identified or stated needs or preferences of valet-serviced guests?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 Why is it important for valets to protect and maintain guest privacy and confidentiality?</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 What pre- and on-departure activities may a valet assist their guests with?</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72</a:t>
            </a:fld>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kern="1200" dirty="0" smtClean="0">
                <a:solidFill>
                  <a:schemeClr val="tx1"/>
                </a:solidFill>
                <a:latin typeface="+mn-lt"/>
                <a:ea typeface="+mn-ea"/>
                <a:cs typeface="+mn-cs"/>
              </a:rPr>
              <a:t>Trainer states an important starting point for the relationship between valets and guests is for the valet to be in attendance when the guest arrives to welcome them, introduce themselves and commence the process of rapport building.</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Trainer mentions all communication between valets and guests must be characterised by the following points, some of which have also been discussed but which warrant repeating because they are all part of rapport building:</a:t>
            </a:r>
          </a:p>
          <a:p>
            <a:pPr lvl="0">
              <a:buFont typeface="Arial" pitchFamily="34" charset="0"/>
              <a:buChar char="•"/>
            </a:pPr>
            <a:r>
              <a:rPr lang="en-AU" sz="1200" kern="1200" dirty="0" smtClean="0">
                <a:solidFill>
                  <a:schemeClr val="tx1"/>
                </a:solidFill>
                <a:latin typeface="+mn-lt"/>
                <a:ea typeface="+mn-ea"/>
                <a:cs typeface="+mn-cs"/>
              </a:rPr>
              <a:t> Consistent use of a professional manner by the valet in all dealings with guests</a:t>
            </a:r>
          </a:p>
          <a:p>
            <a:pPr lvl="0">
              <a:buFont typeface="Arial" pitchFamily="34" charset="0"/>
              <a:buChar char="•"/>
            </a:pPr>
            <a:r>
              <a:rPr lang="en-AU" sz="1200" kern="1200" dirty="0" smtClean="0">
                <a:solidFill>
                  <a:schemeClr val="tx1"/>
                </a:solidFill>
                <a:latin typeface="+mn-lt"/>
                <a:ea typeface="+mn-ea"/>
                <a:cs typeface="+mn-cs"/>
              </a:rPr>
              <a:t> Politeness and courtesy – showing respect for the guest</a:t>
            </a:r>
          </a:p>
          <a:p>
            <a:pPr lvl="0">
              <a:buFont typeface="Arial" pitchFamily="34" charset="0"/>
              <a:buChar char="•"/>
            </a:pPr>
            <a:r>
              <a:rPr lang="en-AU" sz="1200" kern="1200" dirty="0" smtClean="0">
                <a:solidFill>
                  <a:schemeClr val="tx1"/>
                </a:solidFill>
                <a:latin typeface="+mn-lt"/>
                <a:ea typeface="+mn-ea"/>
                <a:cs typeface="+mn-cs"/>
              </a:rPr>
              <a:t> Use of correct etiquette at all times – behind closed doors as well as when in public</a:t>
            </a:r>
          </a:p>
          <a:p>
            <a:pPr lvl="0">
              <a:buFont typeface="Arial" pitchFamily="34" charset="0"/>
              <a:buChar char="•"/>
            </a:pPr>
            <a:r>
              <a:rPr lang="en-AU" sz="1200" kern="1200" dirty="0" smtClean="0">
                <a:solidFill>
                  <a:schemeClr val="tx1"/>
                </a:solidFill>
                <a:latin typeface="+mn-lt"/>
                <a:ea typeface="+mn-ea"/>
                <a:cs typeface="+mn-cs"/>
              </a:rPr>
              <a:t> Use of guest name at all times – or an appropriate alternative such as ‘Sir’ or ‘Madam’</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AU" sz="1200" kern="1200" dirty="0" smtClean="0">
              <a:solidFill>
                <a:schemeClr val="tx1"/>
              </a:solidFill>
              <a:latin typeface="+mn-lt"/>
              <a:ea typeface="+mn-ea"/>
              <a:cs typeface="+mn-cs"/>
            </a:endParaRP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73</a:t>
            </a:fld>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Trainer continues to indicate communication tips to assist with rapport building with guests on their arrival:</a:t>
            </a:r>
          </a:p>
          <a:p>
            <a:pPr lvl="0">
              <a:buFont typeface="Arial" pitchFamily="34" charset="0"/>
              <a:buChar char="•"/>
            </a:pPr>
            <a:r>
              <a:rPr lang="en-AU" sz="1200" kern="1200" dirty="0" smtClean="0">
                <a:solidFill>
                  <a:schemeClr val="tx1"/>
                </a:solidFill>
                <a:latin typeface="+mn-lt"/>
                <a:ea typeface="+mn-ea"/>
                <a:cs typeface="+mn-cs"/>
              </a:rPr>
              <a:t> Being truthful at all times.</a:t>
            </a:r>
            <a:r>
              <a:rPr lang="en-AU" sz="1200" kern="1200" baseline="0" dirty="0" smtClean="0">
                <a:solidFill>
                  <a:schemeClr val="tx1"/>
                </a:solidFill>
                <a:latin typeface="+mn-lt"/>
                <a:ea typeface="+mn-ea"/>
                <a:cs typeface="+mn-cs"/>
              </a:rPr>
              <a:t> H</a:t>
            </a:r>
            <a:r>
              <a:rPr lang="en-AU" sz="1200" kern="1200" dirty="0" smtClean="0">
                <a:solidFill>
                  <a:schemeClr val="tx1"/>
                </a:solidFill>
                <a:latin typeface="+mn-lt"/>
                <a:ea typeface="+mn-ea"/>
                <a:cs typeface="+mn-cs"/>
              </a:rPr>
              <a:t>onesty about everything at all times is essential. The valet needs to create a relationship with the guest such that the guest can rely on what the valet says as being 100% true and accurate. While the valet must be tactful, they are not expected to tell lies.</a:t>
            </a:r>
          </a:p>
          <a:p>
            <a:pPr lvl="0">
              <a:buFont typeface="Arial" pitchFamily="34" charset="0"/>
              <a:buChar char="•"/>
            </a:pPr>
            <a:r>
              <a:rPr lang="en-AU" sz="1200" kern="1200" dirty="0" smtClean="0">
                <a:solidFill>
                  <a:schemeClr val="tx1"/>
                </a:solidFill>
                <a:latin typeface="+mn-lt"/>
                <a:ea typeface="+mn-ea"/>
                <a:cs typeface="+mn-cs"/>
              </a:rPr>
              <a:t> Being tactful, diplomatic and discrete to protect the reputation, sensitivities and image of the guest</a:t>
            </a:r>
          </a:p>
          <a:p>
            <a:pPr lvl="0">
              <a:buFont typeface="Arial" pitchFamily="34" charset="0"/>
              <a:buChar char="•"/>
            </a:pPr>
            <a:r>
              <a:rPr lang="en-AU" sz="1200" kern="1200" dirty="0" smtClean="0">
                <a:solidFill>
                  <a:schemeClr val="tx1"/>
                </a:solidFill>
                <a:latin typeface="+mn-lt"/>
                <a:ea typeface="+mn-ea"/>
                <a:cs typeface="+mn-cs"/>
              </a:rPr>
              <a:t> Indicating when a personal opinion is being given as distinct from facts</a:t>
            </a:r>
          </a:p>
          <a:p>
            <a:pPr lvl="0">
              <a:buFont typeface="Arial" pitchFamily="34" charset="0"/>
              <a:buChar char="•"/>
            </a:pPr>
            <a:r>
              <a:rPr lang="en-AU" sz="1200" kern="1200" dirty="0" smtClean="0">
                <a:solidFill>
                  <a:schemeClr val="tx1"/>
                </a:solidFill>
                <a:latin typeface="+mn-lt"/>
                <a:ea typeface="+mn-ea"/>
                <a:cs typeface="+mn-cs"/>
              </a:rPr>
              <a:t> Maintaining privacy and confidentiality issues relating to the guest and their stay so other people who do not need to know are not made aware of guest activities, conversations and meetings. More will be provided on later slides on this topic.</a:t>
            </a:r>
          </a:p>
          <a:p>
            <a:pPr lvl="0">
              <a:buFont typeface="Arial" pitchFamily="34" charset="0"/>
              <a:buChar char="•"/>
            </a:pPr>
            <a:r>
              <a:rPr lang="en-AU" sz="1200" kern="1200" dirty="0" smtClean="0">
                <a:solidFill>
                  <a:schemeClr val="tx1"/>
                </a:solidFill>
                <a:latin typeface="+mn-lt"/>
                <a:ea typeface="+mn-ea"/>
                <a:cs typeface="+mn-cs"/>
              </a:rPr>
              <a:t> Exhibit a constant willingness to assist demonstrating ‘nothing is too much trouble’ and it is a pleasure to serve.</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74</a:t>
            </a:fld>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Trainer explains to trainees that </a:t>
            </a:r>
            <a:r>
              <a:rPr lang="en-US" baseline="0" dirty="0" smtClean="0"/>
              <a:t> ‘welcoming a valet-serviced guest’ can comprise three stages:</a:t>
            </a:r>
          </a:p>
          <a:p>
            <a:pPr>
              <a:buFont typeface="Arial" pitchFamily="34" charset="0"/>
              <a:buChar char="•"/>
            </a:pPr>
            <a:r>
              <a:rPr lang="en-US" baseline="0" dirty="0" smtClean="0"/>
              <a:t> Pre-arrival activities – covered on the next two slides</a:t>
            </a:r>
          </a:p>
          <a:p>
            <a:pPr>
              <a:buFont typeface="Arial" pitchFamily="34" charset="0"/>
              <a:buChar char="•"/>
            </a:pPr>
            <a:r>
              <a:rPr lang="en-US" baseline="0" dirty="0" smtClean="0"/>
              <a:t> Formal on arrival activities – the ‘public’ welcoming of the guest. Discussed on later slides</a:t>
            </a:r>
          </a:p>
          <a:p>
            <a:pPr>
              <a:buFont typeface="Arial" pitchFamily="34" charset="0"/>
              <a:buChar char="•"/>
            </a:pPr>
            <a:r>
              <a:rPr lang="en-US" baseline="0" dirty="0" smtClean="0"/>
              <a:t> The more personal welcome of the guest by the valet in the relative privacy of their room or suite. This is also discussed in more detail in this section in later slides.</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75</a:t>
            </a:fld>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Trainer explains to trainees the pre-arrival welcome activities that may need to be undertaken prior to the arrival of a valet-service guest:</a:t>
            </a:r>
          </a:p>
          <a:p>
            <a:pPr lvl="0">
              <a:buFont typeface="Arial" pitchFamily="34" charset="0"/>
              <a:buChar char="•"/>
            </a:pPr>
            <a:r>
              <a:rPr lang="en-AU" sz="1200" kern="1200" dirty="0" smtClean="0">
                <a:solidFill>
                  <a:schemeClr val="tx1"/>
                </a:solidFill>
                <a:latin typeface="+mn-lt"/>
                <a:ea typeface="+mn-ea"/>
                <a:cs typeface="+mn-cs"/>
              </a:rPr>
              <a:t> Confirm the people in the guest’s party with Reception – by name and number</a:t>
            </a:r>
          </a:p>
          <a:p>
            <a:pPr lvl="0">
              <a:buFont typeface="Arial" pitchFamily="34" charset="0"/>
              <a:buChar char="•"/>
            </a:pPr>
            <a:r>
              <a:rPr lang="en-AU" sz="1200" kern="1200" dirty="0" smtClean="0">
                <a:solidFill>
                  <a:schemeClr val="tx1"/>
                </a:solidFill>
                <a:latin typeface="+mn-lt"/>
                <a:ea typeface="+mn-ea"/>
                <a:cs typeface="+mn-cs"/>
              </a:rPr>
              <a:t> Practice saying the guest’s name</a:t>
            </a:r>
            <a:r>
              <a:rPr lang="en-AU" sz="1200" kern="1200" baseline="0" dirty="0" smtClean="0">
                <a:solidFill>
                  <a:schemeClr val="tx1"/>
                </a:solidFill>
                <a:latin typeface="+mn-lt"/>
                <a:ea typeface="+mn-ea"/>
                <a:cs typeface="+mn-cs"/>
              </a:rPr>
              <a:t> w</a:t>
            </a:r>
            <a:r>
              <a:rPr lang="en-AU" sz="1200" kern="1200" dirty="0" smtClean="0">
                <a:solidFill>
                  <a:schemeClr val="tx1"/>
                </a:solidFill>
                <a:latin typeface="+mn-lt"/>
                <a:ea typeface="+mn-ea"/>
                <a:cs typeface="+mn-cs"/>
              </a:rPr>
              <a:t>here the name is unusual, difficult to pronounce or the guest is from another country</a:t>
            </a:r>
          </a:p>
          <a:p>
            <a:pPr lvl="0">
              <a:buFont typeface="Arial" pitchFamily="34" charset="0"/>
              <a:buChar char="•"/>
            </a:pPr>
            <a:r>
              <a:rPr lang="en-AU" sz="1200" kern="1200" dirty="0" smtClean="0">
                <a:solidFill>
                  <a:schemeClr val="tx1"/>
                </a:solidFill>
                <a:latin typeface="+mn-lt"/>
                <a:ea typeface="+mn-ea"/>
                <a:cs typeface="+mn-cs"/>
              </a:rPr>
              <a:t> Identify the correct form of address for the guests</a:t>
            </a:r>
            <a:r>
              <a:rPr lang="en-AU" sz="1200" kern="1200" baseline="0" dirty="0" smtClean="0">
                <a:solidFill>
                  <a:schemeClr val="tx1"/>
                </a:solidFill>
                <a:latin typeface="+mn-lt"/>
                <a:ea typeface="+mn-ea"/>
                <a:cs typeface="+mn-cs"/>
              </a:rPr>
              <a:t> </a:t>
            </a:r>
            <a:r>
              <a:rPr lang="en-AU" sz="1200" kern="1200" dirty="0" smtClean="0">
                <a:solidFill>
                  <a:schemeClr val="tx1"/>
                </a:solidFill>
                <a:latin typeface="+mn-lt"/>
                <a:ea typeface="+mn-ea"/>
                <a:cs typeface="+mn-cs"/>
              </a:rPr>
              <a:t>where relevant</a:t>
            </a:r>
            <a:r>
              <a:rPr lang="en-AU" sz="1200" kern="1200" baseline="0" dirty="0" smtClean="0">
                <a:solidFill>
                  <a:schemeClr val="tx1"/>
                </a:solidFill>
                <a:latin typeface="+mn-lt"/>
                <a:ea typeface="+mn-ea"/>
                <a:cs typeface="+mn-cs"/>
              </a:rPr>
              <a:t> </a:t>
            </a:r>
            <a:r>
              <a:rPr lang="en-AU" sz="1200" kern="1200" dirty="0" smtClean="0">
                <a:solidFill>
                  <a:schemeClr val="tx1"/>
                </a:solidFill>
                <a:latin typeface="+mn-lt"/>
                <a:ea typeface="+mn-ea"/>
                <a:cs typeface="+mn-cs"/>
              </a:rPr>
              <a:t>to ensure the guest is addressed in the most polite and appropriate form as applicable to their position</a:t>
            </a:r>
          </a:p>
          <a:p>
            <a:pPr lvl="0">
              <a:buFont typeface="Arial" pitchFamily="34" charset="0"/>
              <a:buChar char="•"/>
            </a:pPr>
            <a:r>
              <a:rPr lang="en-AU" sz="1200" kern="1200" dirty="0" smtClean="0">
                <a:solidFill>
                  <a:schemeClr val="tx1"/>
                </a:solidFill>
                <a:latin typeface="+mn-lt"/>
                <a:ea typeface="+mn-ea"/>
                <a:cs typeface="+mn-cs"/>
              </a:rPr>
              <a:t> Make a last minute check of the guest room or suite to verify all is ready for the arrival of the guest</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76</a:t>
            </a:fld>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Trainer continues to explain to trainees the pre-arrival welcome activities that may need to be undertaken prior to the arrival of a valet-service guest:</a:t>
            </a:r>
          </a:p>
          <a:p>
            <a:pPr lvl="0">
              <a:buFont typeface="Arial" pitchFamily="34" charset="0"/>
              <a:buChar char="•"/>
            </a:pPr>
            <a:r>
              <a:rPr lang="en-AU" sz="1200" kern="1200" dirty="0" smtClean="0">
                <a:solidFill>
                  <a:schemeClr val="tx1"/>
                </a:solidFill>
                <a:latin typeface="+mn-lt"/>
                <a:ea typeface="+mn-ea"/>
                <a:cs typeface="+mn-cs"/>
              </a:rPr>
              <a:t> Conduct or participate in a staff briefing</a:t>
            </a:r>
            <a:r>
              <a:rPr lang="en-AU" sz="1200" kern="1200" baseline="0" dirty="0" smtClean="0">
                <a:solidFill>
                  <a:schemeClr val="tx1"/>
                </a:solidFill>
                <a:latin typeface="+mn-lt"/>
                <a:ea typeface="+mn-ea"/>
                <a:cs typeface="+mn-cs"/>
              </a:rPr>
              <a:t>. W</a:t>
            </a:r>
            <a:r>
              <a:rPr lang="en-AU" sz="1200" kern="1200" dirty="0" smtClean="0">
                <a:solidFill>
                  <a:schemeClr val="tx1"/>
                </a:solidFill>
                <a:latin typeface="+mn-lt"/>
                <a:ea typeface="+mn-ea"/>
                <a:cs typeface="+mn-cs"/>
              </a:rPr>
              <a:t>here a VIP is expected in the venue it is SOP for all staff to be briefed about:</a:t>
            </a:r>
          </a:p>
          <a:p>
            <a:pPr lvl="1">
              <a:buFont typeface="Arial" pitchFamily="34" charset="0"/>
              <a:buChar char="•"/>
            </a:pPr>
            <a:r>
              <a:rPr lang="en-AU" sz="1200" kern="1200" dirty="0" smtClean="0">
                <a:solidFill>
                  <a:schemeClr val="tx1"/>
                </a:solidFill>
                <a:latin typeface="+mn-lt"/>
                <a:ea typeface="+mn-ea"/>
                <a:cs typeface="+mn-cs"/>
              </a:rPr>
              <a:t> The name/s of those arriving – the VIP guest and all those in the party</a:t>
            </a:r>
          </a:p>
          <a:p>
            <a:pPr lvl="1">
              <a:buFont typeface="Arial" pitchFamily="34" charset="0"/>
              <a:buChar char="•"/>
            </a:pPr>
            <a:r>
              <a:rPr lang="en-AU" sz="1200" kern="1200" dirty="0" smtClean="0">
                <a:solidFill>
                  <a:schemeClr val="tx1"/>
                </a:solidFill>
                <a:latin typeface="+mn-lt"/>
                <a:ea typeface="+mn-ea"/>
                <a:cs typeface="+mn-cs"/>
              </a:rPr>
              <a:t> Schedule for the party detailing what the guest/s will be doing and when they will be doing it</a:t>
            </a:r>
          </a:p>
          <a:p>
            <a:pPr lvl="1">
              <a:buFont typeface="Arial" pitchFamily="34" charset="0"/>
              <a:buChar char="•"/>
            </a:pPr>
            <a:r>
              <a:rPr lang="en-AU" sz="1200" kern="1200" dirty="0" smtClean="0">
                <a:solidFill>
                  <a:schemeClr val="tx1"/>
                </a:solidFill>
                <a:latin typeface="+mn-lt"/>
                <a:ea typeface="+mn-ea"/>
                <a:cs typeface="+mn-cs"/>
              </a:rPr>
              <a:t> Allocation of roles and responsibilities to staff for service delivery to the guest and their party</a:t>
            </a:r>
          </a:p>
          <a:p>
            <a:pPr lvl="1">
              <a:buFont typeface="Arial" pitchFamily="34" charset="0"/>
              <a:buChar char="•"/>
            </a:pPr>
            <a:r>
              <a:rPr lang="en-AU" sz="1200" kern="1200" dirty="0" smtClean="0">
                <a:solidFill>
                  <a:schemeClr val="tx1"/>
                </a:solidFill>
                <a:latin typeface="+mn-lt"/>
                <a:ea typeface="+mn-ea"/>
                <a:cs typeface="+mn-cs"/>
              </a:rPr>
              <a:t> Special arrangements made by the venue that are different to normal</a:t>
            </a:r>
            <a:r>
              <a:rPr lang="en-AU" sz="1200" kern="1200" baseline="0" dirty="0" smtClean="0">
                <a:solidFill>
                  <a:schemeClr val="tx1"/>
                </a:solidFill>
                <a:latin typeface="+mn-lt"/>
                <a:ea typeface="+mn-ea"/>
                <a:cs typeface="+mn-cs"/>
              </a:rPr>
              <a:t> or </a:t>
            </a:r>
            <a:r>
              <a:rPr lang="en-AU" sz="1200" kern="1200" dirty="0" smtClean="0">
                <a:solidFill>
                  <a:schemeClr val="tx1"/>
                </a:solidFill>
                <a:latin typeface="+mn-lt"/>
                <a:ea typeface="+mn-ea"/>
                <a:cs typeface="+mn-cs"/>
              </a:rPr>
              <a:t>standard practices and procedures as required by the guest and as organised by the venue for the guest</a:t>
            </a:r>
          </a:p>
          <a:p>
            <a:pPr lvl="1">
              <a:buFont typeface="Arial" pitchFamily="34" charset="0"/>
              <a:buChar char="•"/>
            </a:pPr>
            <a:r>
              <a:rPr lang="en-AU" sz="1200" kern="1200" dirty="0" smtClean="0">
                <a:solidFill>
                  <a:schemeClr val="tx1"/>
                </a:solidFill>
                <a:latin typeface="+mn-lt"/>
                <a:ea typeface="+mn-ea"/>
                <a:cs typeface="+mn-cs"/>
              </a:rPr>
              <a:t> Things the staff must do and must not do while the guest and their party are in residence at the venue</a:t>
            </a:r>
          </a:p>
          <a:p>
            <a:pPr lvl="1">
              <a:buFont typeface="Arial" pitchFamily="34" charset="0"/>
              <a:buChar char="•"/>
            </a:pPr>
            <a:r>
              <a:rPr lang="en-AU" sz="1200" kern="1200" dirty="0" smtClean="0">
                <a:solidFill>
                  <a:schemeClr val="tx1"/>
                </a:solidFill>
                <a:latin typeface="+mn-lt"/>
                <a:ea typeface="+mn-ea"/>
                <a:cs typeface="+mn-cs"/>
              </a:rPr>
              <a:t> Ancillary aspects of the visit such as Security arrangements, Media access to the guest, and Special events the guest will be hosting or attending</a:t>
            </a:r>
          </a:p>
          <a:p>
            <a:pPr lvl="0">
              <a:buFont typeface="Arial" pitchFamily="34" charset="0"/>
              <a:buChar char="•"/>
            </a:pPr>
            <a:r>
              <a:rPr lang="en-AU" sz="1200" kern="1200" dirty="0" smtClean="0">
                <a:solidFill>
                  <a:schemeClr val="tx1"/>
                </a:solidFill>
                <a:latin typeface="+mn-lt"/>
                <a:ea typeface="+mn-ea"/>
                <a:cs typeface="+mn-cs"/>
              </a:rPr>
              <a:t> Meet with management to discuss and organise the arrival.</a:t>
            </a:r>
            <a:r>
              <a:rPr lang="en-AU" sz="1200" kern="1200" baseline="0" dirty="0" smtClean="0">
                <a:solidFill>
                  <a:schemeClr val="tx1"/>
                </a:solidFill>
                <a:latin typeface="+mn-lt"/>
                <a:ea typeface="+mn-ea"/>
                <a:cs typeface="+mn-cs"/>
              </a:rPr>
              <a:t> T</a:t>
            </a:r>
            <a:r>
              <a:rPr lang="en-AU" sz="1200" kern="1200" dirty="0" smtClean="0">
                <a:solidFill>
                  <a:schemeClr val="tx1"/>
                </a:solidFill>
                <a:latin typeface="+mn-lt"/>
                <a:ea typeface="+mn-ea"/>
                <a:cs typeface="+mn-cs"/>
              </a:rPr>
              <a:t>his should address:</a:t>
            </a:r>
          </a:p>
          <a:p>
            <a:pPr lvl="1">
              <a:buFont typeface="Arial" pitchFamily="34" charset="0"/>
              <a:buChar char="•"/>
            </a:pPr>
            <a:r>
              <a:rPr lang="en-AU" sz="1200" kern="1200" dirty="0" smtClean="0">
                <a:solidFill>
                  <a:schemeClr val="tx1"/>
                </a:solidFill>
                <a:latin typeface="+mn-lt"/>
                <a:ea typeface="+mn-ea"/>
                <a:cs typeface="+mn-cs"/>
              </a:rPr>
              <a:t> Where the guest will arrive.</a:t>
            </a:r>
            <a:r>
              <a:rPr lang="en-AU" sz="1200" kern="1200" baseline="0" dirty="0" smtClean="0">
                <a:solidFill>
                  <a:schemeClr val="tx1"/>
                </a:solidFill>
                <a:latin typeface="+mn-lt"/>
                <a:ea typeface="+mn-ea"/>
                <a:cs typeface="+mn-cs"/>
              </a:rPr>
              <a:t> O</a:t>
            </a:r>
            <a:r>
              <a:rPr lang="en-AU" sz="1200" kern="1200" dirty="0" smtClean="0">
                <a:solidFill>
                  <a:schemeClr val="tx1"/>
                </a:solidFill>
                <a:latin typeface="+mn-lt"/>
                <a:ea typeface="+mn-ea"/>
                <a:cs typeface="+mn-cs"/>
              </a:rPr>
              <a:t>ptions may be for normal entry through the front doors of the venue, or discrete entry using an alternative (back or side) door</a:t>
            </a:r>
          </a:p>
          <a:p>
            <a:pPr lvl="1">
              <a:buFont typeface="Arial" pitchFamily="34" charset="0"/>
              <a:buChar char="•"/>
            </a:pPr>
            <a:r>
              <a:rPr lang="en-AU" sz="1200" kern="1200" dirty="0" smtClean="0">
                <a:solidFill>
                  <a:schemeClr val="tx1"/>
                </a:solidFill>
                <a:latin typeface="+mn-lt"/>
                <a:ea typeface="+mn-ea"/>
                <a:cs typeface="+mn-cs"/>
              </a:rPr>
              <a:t>  Expected time of arrival</a:t>
            </a:r>
          </a:p>
          <a:p>
            <a:pPr lvl="1">
              <a:buFont typeface="Arial" pitchFamily="34" charset="0"/>
              <a:buChar char="•"/>
            </a:pPr>
            <a:r>
              <a:rPr lang="en-AU" sz="1200" kern="1200" dirty="0" smtClean="0">
                <a:solidFill>
                  <a:schemeClr val="tx1"/>
                </a:solidFill>
                <a:latin typeface="+mn-lt"/>
                <a:ea typeface="+mn-ea"/>
                <a:cs typeface="+mn-cs"/>
              </a:rPr>
              <a:t> Activities organised as part of the arrival covering issues such as:</a:t>
            </a:r>
          </a:p>
          <a:p>
            <a:pPr lvl="2">
              <a:buFont typeface="Arial" pitchFamily="34" charset="0"/>
              <a:buChar char="•"/>
            </a:pPr>
            <a:r>
              <a:rPr lang="en-AU" sz="1200" kern="1200" dirty="0" smtClean="0">
                <a:solidFill>
                  <a:schemeClr val="tx1"/>
                </a:solidFill>
                <a:latin typeface="+mn-lt"/>
                <a:ea typeface="+mn-ea"/>
                <a:cs typeface="+mn-cs"/>
              </a:rPr>
              <a:t> Registration</a:t>
            </a:r>
          </a:p>
          <a:p>
            <a:pPr lvl="2">
              <a:buFont typeface="Arial" pitchFamily="34" charset="0"/>
              <a:buChar char="•"/>
            </a:pPr>
            <a:r>
              <a:rPr lang="en-AU" sz="1200" kern="1200" dirty="0" smtClean="0">
                <a:solidFill>
                  <a:schemeClr val="tx1"/>
                </a:solidFill>
                <a:latin typeface="+mn-lt"/>
                <a:ea typeface="+mn-ea"/>
                <a:cs typeface="+mn-cs"/>
              </a:rPr>
              <a:t> Introductions to staff and others </a:t>
            </a:r>
          </a:p>
          <a:p>
            <a:pPr lvl="2">
              <a:buFont typeface="Arial" pitchFamily="34" charset="0"/>
              <a:buChar char="•"/>
            </a:pPr>
            <a:r>
              <a:rPr lang="en-AU" sz="1200" kern="1200" dirty="0" smtClean="0">
                <a:solidFill>
                  <a:schemeClr val="tx1"/>
                </a:solidFill>
                <a:latin typeface="+mn-lt"/>
                <a:ea typeface="+mn-ea"/>
                <a:cs typeface="+mn-cs"/>
              </a:rPr>
              <a:t> Media obligations and photo opportunities</a:t>
            </a:r>
          </a:p>
          <a:p>
            <a:pPr lvl="1">
              <a:buFont typeface="Arial" pitchFamily="34" charset="0"/>
              <a:buChar char="•"/>
            </a:pPr>
            <a:r>
              <a:rPr lang="en-AU" sz="1200" kern="1200" dirty="0" smtClean="0">
                <a:solidFill>
                  <a:schemeClr val="tx1"/>
                </a:solidFill>
                <a:latin typeface="+mn-lt"/>
                <a:ea typeface="+mn-ea"/>
                <a:cs typeface="+mn-cs"/>
              </a:rPr>
              <a:t> Who will be present to greet the guest.</a:t>
            </a:r>
            <a:r>
              <a:rPr lang="en-AU" sz="1200" kern="1200" baseline="0" dirty="0" smtClean="0">
                <a:solidFill>
                  <a:schemeClr val="tx1"/>
                </a:solidFill>
                <a:latin typeface="+mn-lt"/>
                <a:ea typeface="+mn-ea"/>
                <a:cs typeface="+mn-cs"/>
              </a:rPr>
              <a:t> I</a:t>
            </a:r>
            <a:r>
              <a:rPr lang="en-AU" sz="1200" kern="1200" dirty="0" smtClean="0">
                <a:solidFill>
                  <a:schemeClr val="tx1"/>
                </a:solidFill>
                <a:latin typeface="+mn-lt"/>
                <a:ea typeface="+mn-ea"/>
                <a:cs typeface="+mn-cs"/>
              </a:rPr>
              <a:t>n many instances there can be a need to accommodate attendance at the arrival of a VIP by Head office staff/management and/or dignitaries and officials</a:t>
            </a:r>
          </a:p>
          <a:p>
            <a:pPr lvl="1">
              <a:buFont typeface="Arial" pitchFamily="34" charset="0"/>
              <a:buChar char="•"/>
            </a:pPr>
            <a:r>
              <a:rPr lang="en-AU" sz="1200" kern="1200" dirty="0" smtClean="0">
                <a:solidFill>
                  <a:schemeClr val="tx1"/>
                </a:solidFill>
                <a:latin typeface="+mn-lt"/>
                <a:ea typeface="+mn-ea"/>
                <a:cs typeface="+mn-cs"/>
              </a:rPr>
              <a:t> Media attendance – venues will always try to accommodate the media and give them access while at the same time protecting the guest</a:t>
            </a:r>
          </a:p>
          <a:p>
            <a:pPr lvl="1">
              <a:buFont typeface="Arial" pitchFamily="34" charset="0"/>
              <a:buChar char="•"/>
            </a:pPr>
            <a:r>
              <a:rPr lang="en-AU" sz="1200" kern="1200" dirty="0" smtClean="0">
                <a:solidFill>
                  <a:schemeClr val="tx1"/>
                </a:solidFill>
                <a:latin typeface="+mn-lt"/>
                <a:ea typeface="+mn-ea"/>
                <a:cs typeface="+mn-cs"/>
              </a:rPr>
              <a:t> Security arrangements relating to crowd control, vehicle access and screening of individuals and luggage, items and cars</a:t>
            </a:r>
          </a:p>
          <a:p>
            <a:pPr lvl="1">
              <a:buFont typeface="Arial" pitchFamily="34" charset="0"/>
              <a:buChar char="•"/>
            </a:pPr>
            <a:r>
              <a:rPr lang="en-AU" sz="1200" kern="1200" dirty="0" smtClean="0">
                <a:solidFill>
                  <a:schemeClr val="tx1"/>
                </a:solidFill>
                <a:latin typeface="+mn-lt"/>
                <a:ea typeface="+mn-ea"/>
                <a:cs typeface="+mn-cs"/>
              </a:rPr>
              <a:t> Transportation of luggage to the room –</a:t>
            </a:r>
            <a:r>
              <a:rPr lang="en-AU" sz="1200" kern="1200" baseline="0" dirty="0" smtClean="0">
                <a:solidFill>
                  <a:schemeClr val="tx1"/>
                </a:solidFill>
                <a:latin typeface="+mn-lt"/>
                <a:ea typeface="+mn-ea"/>
                <a:cs typeface="+mn-cs"/>
              </a:rPr>
              <a:t> </a:t>
            </a:r>
            <a:r>
              <a:rPr lang="en-AU" sz="1200" kern="1200" dirty="0" smtClean="0">
                <a:solidFill>
                  <a:schemeClr val="tx1"/>
                </a:solidFill>
                <a:latin typeface="+mn-lt"/>
                <a:ea typeface="+mn-ea"/>
                <a:cs typeface="+mn-cs"/>
              </a:rPr>
              <a:t>identifying how this will occur</a:t>
            </a:r>
          </a:p>
          <a:p>
            <a:pPr lvl="1">
              <a:buFont typeface="Arial" pitchFamily="34" charset="0"/>
              <a:buChar char="•"/>
            </a:pPr>
            <a:r>
              <a:rPr lang="en-AU" sz="1200" kern="1200" dirty="0" smtClean="0">
                <a:solidFill>
                  <a:schemeClr val="tx1"/>
                </a:solidFill>
                <a:latin typeface="+mn-lt"/>
                <a:ea typeface="+mn-ea"/>
                <a:cs typeface="+mn-cs"/>
              </a:rPr>
              <a:t> The sequence in which ‘welcoming the guest’ will occur by identifying the order in which management, staff (including the valet) will be introduced to the guest.</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smtClean="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77</a:t>
            </a:fld>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Trainer explains to trainees what may be involved in the formal ‘on arrival’ welcome of a valet-serviced guest or VIP:</a:t>
            </a:r>
          </a:p>
          <a:p>
            <a:pPr lvl="0">
              <a:buFont typeface="Arial" pitchFamily="34" charset="0"/>
              <a:buChar char="•"/>
            </a:pPr>
            <a:r>
              <a:rPr lang="en-AU" sz="1200" kern="1200" dirty="0" smtClean="0">
                <a:solidFill>
                  <a:schemeClr val="tx1"/>
                </a:solidFill>
                <a:latin typeface="+mn-lt"/>
                <a:ea typeface="+mn-ea"/>
                <a:cs typeface="+mn-cs"/>
              </a:rPr>
              <a:t> The venue Manager introduces key staff by name and title to the guest.</a:t>
            </a:r>
          </a:p>
          <a:p>
            <a:pPr lvl="0">
              <a:buFont typeface="Arial" pitchFamily="34" charset="0"/>
              <a:buChar char="•"/>
            </a:pPr>
            <a:r>
              <a:rPr lang="en-AU" sz="1200" kern="1200" dirty="0" smtClean="0">
                <a:solidFill>
                  <a:schemeClr val="tx1"/>
                </a:solidFill>
                <a:latin typeface="+mn-lt"/>
                <a:ea typeface="+mn-ea"/>
                <a:cs typeface="+mn-cs"/>
              </a:rPr>
              <a:t> A very brief word of welcome is given to the guest by each staff member.</a:t>
            </a:r>
          </a:p>
          <a:p>
            <a:pPr lvl="0">
              <a:buFont typeface="Arial" pitchFamily="34" charset="0"/>
              <a:buChar char="•"/>
            </a:pPr>
            <a:r>
              <a:rPr lang="en-AU" sz="1200" kern="1200" dirty="0" smtClean="0">
                <a:solidFill>
                  <a:schemeClr val="tx1"/>
                </a:solidFill>
                <a:latin typeface="+mn-lt"/>
                <a:ea typeface="+mn-ea"/>
                <a:cs typeface="+mn-cs"/>
              </a:rPr>
              <a:t> Generally speaking:</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200" kern="1200" dirty="0" smtClean="0">
                <a:solidFill>
                  <a:schemeClr val="tx1"/>
                </a:solidFill>
                <a:latin typeface="+mn-lt"/>
                <a:ea typeface="+mn-ea"/>
                <a:cs typeface="+mn-cs"/>
              </a:rPr>
              <a:t> There is no shaking of hands;</a:t>
            </a:r>
            <a:r>
              <a:rPr lang="en-AU" sz="1200" kern="1200" baseline="0" dirty="0" smtClean="0">
                <a:solidFill>
                  <a:schemeClr val="tx1"/>
                </a:solidFill>
                <a:latin typeface="+mn-lt"/>
                <a:ea typeface="+mn-ea"/>
                <a:cs typeface="+mn-cs"/>
              </a:rPr>
              <a:t> a </a:t>
            </a:r>
            <a:r>
              <a:rPr lang="en-AU" sz="1200" kern="1200" dirty="0" smtClean="0">
                <a:solidFill>
                  <a:schemeClr val="tx1"/>
                </a:solidFill>
                <a:latin typeface="+mn-lt"/>
                <a:ea typeface="+mn-ea"/>
                <a:cs typeface="+mn-cs"/>
              </a:rPr>
              <a:t>decision needs to be made in advance about whether or not hand shaking should occur. This could involve communication before arrival with the guest or their agent to identify guest preferences. Staff should be alert to the need to shake hands if the guest offers to do so</a:t>
            </a:r>
          </a:p>
          <a:p>
            <a:pPr lvl="1">
              <a:buFont typeface="Arial" pitchFamily="34" charset="0"/>
              <a:buChar char="•"/>
            </a:pPr>
            <a:r>
              <a:rPr lang="en-AU" sz="1200" kern="1200" dirty="0" smtClean="0">
                <a:solidFill>
                  <a:schemeClr val="tx1"/>
                </a:solidFill>
                <a:latin typeface="+mn-lt"/>
                <a:ea typeface="+mn-ea"/>
                <a:cs typeface="+mn-cs"/>
              </a:rPr>
              <a:t> Hands are not shaken with women unless they offer their hand</a:t>
            </a:r>
          </a:p>
          <a:p>
            <a:pPr lvl="1">
              <a:buFont typeface="Arial" pitchFamily="34" charset="0"/>
              <a:buChar char="•"/>
            </a:pPr>
            <a:r>
              <a:rPr lang="en-AU" sz="1200" kern="1200" dirty="0" smtClean="0">
                <a:solidFill>
                  <a:schemeClr val="tx1"/>
                </a:solidFill>
                <a:latin typeface="+mn-lt"/>
                <a:ea typeface="+mn-ea"/>
                <a:cs typeface="+mn-cs"/>
              </a:rPr>
              <a:t> No other form of touching is permitted or appropriate – such as hands on shoulder, touching an arm, or kissing.</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78</a:t>
            </a:fld>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Trainer explains to trainees what may be involved in the less formal and more private in-room welcome a valet provides to a valet-serviced guest in which the valet:</a:t>
            </a:r>
          </a:p>
          <a:p>
            <a:pPr lvl="0">
              <a:buFont typeface="Arial" pitchFamily="34" charset="0"/>
              <a:buChar char="•"/>
            </a:pPr>
            <a:r>
              <a:rPr lang="en-AU" sz="1200" kern="1200" dirty="0" smtClean="0">
                <a:solidFill>
                  <a:schemeClr val="tx1"/>
                </a:solidFill>
                <a:latin typeface="+mn-lt"/>
                <a:ea typeface="+mn-ea"/>
                <a:cs typeface="+mn-cs"/>
              </a:rPr>
              <a:t> May welcome the guest and/or their representative such as friends,</a:t>
            </a:r>
            <a:r>
              <a:rPr lang="en-AU" sz="1200" kern="1200" baseline="0" dirty="0" smtClean="0">
                <a:solidFill>
                  <a:schemeClr val="tx1"/>
                </a:solidFill>
                <a:latin typeface="+mn-lt"/>
                <a:ea typeface="+mn-ea"/>
                <a:cs typeface="+mn-cs"/>
              </a:rPr>
              <a:t> family, agent, manager or PA</a:t>
            </a:r>
            <a:endParaRPr lang="en-AU" sz="1200" kern="1200" dirty="0" smtClean="0">
              <a:solidFill>
                <a:schemeClr val="tx1"/>
              </a:solidFill>
              <a:latin typeface="+mn-lt"/>
              <a:ea typeface="+mn-ea"/>
              <a:cs typeface="+mn-cs"/>
            </a:endParaRPr>
          </a:p>
          <a:p>
            <a:pPr lvl="0">
              <a:buFont typeface="Arial" pitchFamily="34" charset="0"/>
              <a:buChar char="•"/>
            </a:pPr>
            <a:r>
              <a:rPr lang="en-AU" sz="1200" kern="1200" dirty="0" smtClean="0">
                <a:solidFill>
                  <a:schemeClr val="tx1"/>
                </a:solidFill>
                <a:latin typeface="+mn-lt"/>
                <a:ea typeface="+mn-ea"/>
                <a:cs typeface="+mn-cs"/>
              </a:rPr>
              <a:t> Uses the guest’s name and greets them and welcomes them to the venue</a:t>
            </a:r>
          </a:p>
          <a:p>
            <a:pPr lvl="0">
              <a:buFont typeface="Arial" pitchFamily="34" charset="0"/>
              <a:buChar char="•"/>
            </a:pPr>
            <a:r>
              <a:rPr lang="en-AU" sz="1200" kern="1200" dirty="0" smtClean="0">
                <a:solidFill>
                  <a:schemeClr val="tx1"/>
                </a:solidFill>
                <a:latin typeface="+mn-lt"/>
                <a:ea typeface="+mn-ea"/>
                <a:cs typeface="+mn-cs"/>
              </a:rPr>
              <a:t> Introduces themselves by name and position</a:t>
            </a:r>
          </a:p>
          <a:p>
            <a:pPr lvl="0">
              <a:buFont typeface="Arial" pitchFamily="34" charset="0"/>
              <a:buChar char="•"/>
            </a:pPr>
            <a:r>
              <a:rPr lang="en-AU" sz="1200" kern="1200" dirty="0" smtClean="0">
                <a:solidFill>
                  <a:schemeClr val="tx1"/>
                </a:solidFill>
                <a:latin typeface="+mn-lt"/>
                <a:ea typeface="+mn-ea"/>
                <a:cs typeface="+mn-cs"/>
              </a:rPr>
              <a:t> Confirms guest’s previously advised requests have been taken care of and identifies any issues arising, or instances where immediate decisions are required from the guest</a:t>
            </a:r>
            <a:r>
              <a:rPr lang="en-AU" sz="1200" kern="1200" baseline="0" dirty="0" smtClean="0">
                <a:solidFill>
                  <a:schemeClr val="tx1"/>
                </a:solidFill>
                <a:latin typeface="+mn-lt"/>
                <a:ea typeface="+mn-ea"/>
                <a:cs typeface="+mn-cs"/>
              </a:rPr>
              <a:t> or </a:t>
            </a:r>
            <a:r>
              <a:rPr lang="en-AU" sz="1200" kern="1200" dirty="0" smtClean="0">
                <a:solidFill>
                  <a:schemeClr val="tx1"/>
                </a:solidFill>
                <a:latin typeface="+mn-lt"/>
                <a:ea typeface="+mn-ea"/>
                <a:cs typeface="+mn-cs"/>
              </a:rPr>
              <a:t>their representative</a:t>
            </a:r>
          </a:p>
          <a:p>
            <a:pPr lvl="0">
              <a:buFont typeface="Arial" pitchFamily="34" charset="0"/>
              <a:buChar char="•"/>
            </a:pPr>
            <a:r>
              <a:rPr lang="en-AU" sz="1200" kern="1200" dirty="0" smtClean="0">
                <a:solidFill>
                  <a:schemeClr val="tx1"/>
                </a:solidFill>
                <a:latin typeface="+mn-lt"/>
                <a:ea typeface="+mn-ea"/>
                <a:cs typeface="+mn-cs"/>
              </a:rPr>
              <a:t> Invites questions and further requests </a:t>
            </a:r>
          </a:p>
          <a:p>
            <a:pPr lvl="0">
              <a:buFont typeface="Arial" pitchFamily="34" charset="0"/>
              <a:buChar char="•"/>
            </a:pPr>
            <a:r>
              <a:rPr lang="en-AU" sz="1200" kern="1200" dirty="0" smtClean="0">
                <a:solidFill>
                  <a:schemeClr val="tx1"/>
                </a:solidFill>
                <a:latin typeface="+mn-lt"/>
                <a:ea typeface="+mn-ea"/>
                <a:cs typeface="+mn-cs"/>
              </a:rPr>
              <a:t> Makes an offer of immediate assistance or a statement indicating they are ready to help in any way.</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smtClean="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79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AU" sz="1200" kern="1200" dirty="0" smtClean="0">
                <a:solidFill>
                  <a:schemeClr val="tx1"/>
                </a:solidFill>
                <a:latin typeface="+mn-lt"/>
                <a:ea typeface="+mn-ea"/>
                <a:cs typeface="+mn-cs"/>
              </a:rPr>
              <a:t>Trainer continues to indicate to trainees the various roles a valet needs to perform:</a:t>
            </a:r>
          </a:p>
          <a:p>
            <a:pPr lvl="0">
              <a:buFont typeface="Arial" pitchFamily="34" charset="0"/>
              <a:buChar char="•"/>
            </a:pPr>
            <a:r>
              <a:rPr lang="en-AU" sz="1200" kern="1200" dirty="0" smtClean="0">
                <a:solidFill>
                  <a:schemeClr val="tx1"/>
                </a:solidFill>
                <a:latin typeface="+mn-lt"/>
                <a:ea typeface="+mn-ea"/>
                <a:cs typeface="+mn-cs"/>
              </a:rPr>
              <a:t> Organiser – arranging things (reservations, tickets to shows, entry to events, meetings with people, daily schedules) on behalf of and under the direction of the guest</a:t>
            </a:r>
          </a:p>
          <a:p>
            <a:pPr lvl="0">
              <a:buFont typeface="Arial" pitchFamily="34" charset="0"/>
              <a:buChar char="•"/>
            </a:pPr>
            <a:r>
              <a:rPr lang="en-AU" sz="1200" kern="1200" dirty="0" smtClean="0">
                <a:solidFill>
                  <a:schemeClr val="tx1"/>
                </a:solidFill>
                <a:latin typeface="+mn-lt"/>
                <a:ea typeface="+mn-ea"/>
                <a:cs typeface="+mn-cs"/>
              </a:rPr>
              <a:t> Supervisor – overseeing the work of other people (venue employees and outside contractors/workers) who provide products and services to the guest</a:t>
            </a:r>
          </a:p>
          <a:p>
            <a:pPr lvl="0">
              <a:buFont typeface="Arial" pitchFamily="34" charset="0"/>
              <a:buChar char="•"/>
            </a:pPr>
            <a:r>
              <a:rPr lang="en-AU" sz="1200" kern="1200" dirty="0" smtClean="0">
                <a:solidFill>
                  <a:schemeClr val="tx1"/>
                </a:solidFill>
                <a:latin typeface="+mn-lt"/>
                <a:ea typeface="+mn-ea"/>
                <a:cs typeface="+mn-cs"/>
              </a:rPr>
              <a:t> Guest relations – ensuring the guest has a pleasant stay in the venue, ensuring their expectations are met and dealing with any problems that arise during the stay.  </a:t>
            </a:r>
          </a:p>
          <a:p>
            <a:pPr lvl="0">
              <a:buFont typeface="Arial" pitchFamily="34" charset="0"/>
              <a:buNone/>
            </a:pPr>
            <a:endParaRPr lang="en-AU" sz="1200" kern="1200" dirty="0" smtClean="0">
              <a:solidFill>
                <a:schemeClr val="tx1"/>
              </a:solidFill>
              <a:latin typeface="+mn-lt"/>
              <a:ea typeface="+mn-ea"/>
              <a:cs typeface="+mn-cs"/>
            </a:endParaRPr>
          </a:p>
          <a:p>
            <a:pPr lvl="0">
              <a:buFont typeface="Arial" pitchFamily="34" charset="0"/>
              <a:buNone/>
            </a:pPr>
            <a:r>
              <a:rPr lang="en-AU" sz="1200" kern="1200" dirty="0" smtClean="0">
                <a:solidFill>
                  <a:schemeClr val="tx1"/>
                </a:solidFill>
                <a:latin typeface="+mn-lt"/>
                <a:ea typeface="+mn-ea"/>
                <a:cs typeface="+mn-cs"/>
              </a:rPr>
              <a:t>Trainer highlights to trainees there is a special relationship between valet and guest characterised by a close working relationship and insight into personal affairs.</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8</a:t>
            </a:fld>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kern="1200" dirty="0" smtClean="0">
                <a:solidFill>
                  <a:schemeClr val="tx1"/>
                </a:solidFill>
                <a:latin typeface="+mn-lt"/>
                <a:ea typeface="+mn-ea"/>
                <a:cs typeface="+mn-cs"/>
              </a:rPr>
              <a:t>Trainer informs trainees when the guest has settled into their accommodation the valet should be ready to advise them regarding all the services available to optimise the satisfaction or effectiveness of their stay. Highlighting:</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200" kern="1200" dirty="0" smtClean="0">
                <a:solidFill>
                  <a:schemeClr val="tx1"/>
                </a:solidFill>
                <a:latin typeface="+mn-lt"/>
                <a:ea typeface="+mn-ea"/>
                <a:cs typeface="+mn-cs"/>
              </a:rPr>
              <a:t> Teamwork is important – other staff can assist with this process.</a:t>
            </a:r>
            <a:r>
              <a:rPr lang="en-AU" sz="1200" kern="1200" baseline="0" dirty="0" smtClean="0">
                <a:solidFill>
                  <a:schemeClr val="tx1"/>
                </a:solidFill>
                <a:latin typeface="+mn-lt"/>
                <a:ea typeface="+mn-ea"/>
                <a:cs typeface="+mn-cs"/>
              </a:rPr>
              <a:t> M</a:t>
            </a:r>
            <a:r>
              <a:rPr lang="en-AU" sz="1200" kern="1200" dirty="0" smtClean="0">
                <a:solidFill>
                  <a:schemeClr val="tx1"/>
                </a:solidFill>
                <a:latin typeface="+mn-lt"/>
                <a:ea typeface="+mn-ea"/>
                <a:cs typeface="+mn-cs"/>
              </a:rPr>
              <a:t>uch of the work of the valet involves getting things done through the work of others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200" kern="1200" dirty="0" smtClean="0">
                <a:solidFill>
                  <a:schemeClr val="tx1"/>
                </a:solidFill>
                <a:latin typeface="+mn-lt"/>
                <a:ea typeface="+mn-ea"/>
                <a:cs typeface="+mn-cs"/>
              </a:rPr>
              <a:t> Product knowledge is the basis.</a:t>
            </a:r>
            <a:r>
              <a:rPr lang="en-AU" sz="1200" kern="1200" baseline="0" dirty="0" smtClean="0">
                <a:solidFill>
                  <a:schemeClr val="tx1"/>
                </a:solidFill>
                <a:latin typeface="+mn-lt"/>
                <a:ea typeface="+mn-ea"/>
                <a:cs typeface="+mn-cs"/>
              </a:rPr>
              <a:t> V</a:t>
            </a:r>
            <a:r>
              <a:rPr lang="en-AU" sz="1200" kern="1200" dirty="0" smtClean="0">
                <a:solidFill>
                  <a:schemeClr val="tx1"/>
                </a:solidFill>
                <a:latin typeface="+mn-lt"/>
                <a:ea typeface="+mn-ea"/>
                <a:cs typeface="+mn-cs"/>
              </a:rPr>
              <a:t>alets must have very high levels of knowledge about the venue, its products and services as well as the local area and what it has to offer</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200" kern="1200" dirty="0" smtClean="0">
                <a:solidFill>
                  <a:schemeClr val="tx1"/>
                </a:solidFill>
                <a:latin typeface="+mn-lt"/>
                <a:ea typeface="+mn-ea"/>
                <a:cs typeface="+mn-cs"/>
              </a:rPr>
              <a:t> No-one can ever know everything – where the answer to a guest enquiry is not known:</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200" kern="1200" dirty="0" smtClean="0">
                <a:solidFill>
                  <a:schemeClr val="tx1"/>
                </a:solidFill>
                <a:latin typeface="+mn-lt"/>
                <a:ea typeface="+mn-ea"/>
                <a:cs typeface="+mn-cs"/>
              </a:rPr>
              <a:t> Apologise to them for not knowing – tell them the answer will be researched</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200" kern="1200" dirty="0" smtClean="0">
                <a:solidFill>
                  <a:schemeClr val="tx1"/>
                </a:solidFill>
                <a:latin typeface="+mn-lt"/>
                <a:ea typeface="+mn-ea"/>
                <a:cs typeface="+mn-cs"/>
              </a:rPr>
              <a:t> Find the answer through research or the work of others</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200" kern="1200" dirty="0" smtClean="0">
                <a:solidFill>
                  <a:schemeClr val="tx1"/>
                </a:solidFill>
                <a:latin typeface="+mn-lt"/>
                <a:ea typeface="+mn-ea"/>
                <a:cs typeface="+mn-cs"/>
              </a:rPr>
              <a:t> Communicate the required information to the guest.</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80</a:t>
            </a:fld>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Trainer provides trainees with examples of services a venue may be able to offer guests:</a:t>
            </a:r>
          </a:p>
          <a:p>
            <a:r>
              <a:rPr lang="en-AU" sz="1200" b="1" i="1" kern="1200" dirty="0" smtClean="0">
                <a:solidFill>
                  <a:schemeClr val="tx1"/>
                </a:solidFill>
                <a:latin typeface="+mn-lt"/>
                <a:ea typeface="+mn-ea"/>
                <a:cs typeface="+mn-cs"/>
              </a:rPr>
              <a:t>Providing general valet services</a:t>
            </a:r>
            <a:endParaRPr lang="en-AU" sz="1200" i="1" kern="1200" dirty="0" smtClean="0">
              <a:solidFill>
                <a:schemeClr val="tx1"/>
              </a:solidFill>
              <a:latin typeface="+mn-lt"/>
              <a:ea typeface="+mn-ea"/>
              <a:cs typeface="+mn-cs"/>
            </a:endParaRPr>
          </a:p>
          <a:p>
            <a:pPr>
              <a:buFont typeface="Arial" pitchFamily="34" charset="0"/>
              <a:buChar char="•"/>
            </a:pPr>
            <a:r>
              <a:rPr lang="en-AU" sz="1200" kern="1200" dirty="0" smtClean="0">
                <a:solidFill>
                  <a:schemeClr val="tx1"/>
                </a:solidFill>
                <a:latin typeface="+mn-lt"/>
                <a:ea typeface="+mn-ea"/>
                <a:cs typeface="+mn-cs"/>
              </a:rPr>
              <a:t> These services include but are not limited to:</a:t>
            </a:r>
          </a:p>
          <a:p>
            <a:pPr lvl="1">
              <a:buFont typeface="Arial" pitchFamily="34" charset="0"/>
              <a:buChar char="•"/>
            </a:pPr>
            <a:r>
              <a:rPr lang="en-AU" sz="1200" kern="1200" dirty="0" smtClean="0">
                <a:solidFill>
                  <a:schemeClr val="tx1"/>
                </a:solidFill>
                <a:latin typeface="+mn-lt"/>
                <a:ea typeface="+mn-ea"/>
                <a:cs typeface="+mn-cs"/>
              </a:rPr>
              <a:t> Providing general housekeeping duties for the room</a:t>
            </a:r>
            <a:r>
              <a:rPr lang="en-AU" sz="1200" kern="1200" baseline="0" dirty="0" smtClean="0">
                <a:solidFill>
                  <a:schemeClr val="tx1"/>
                </a:solidFill>
                <a:latin typeface="+mn-lt"/>
                <a:ea typeface="+mn-ea"/>
                <a:cs typeface="+mn-cs"/>
              </a:rPr>
              <a:t> or </a:t>
            </a:r>
            <a:r>
              <a:rPr lang="en-AU" sz="1200" kern="1200" dirty="0" smtClean="0">
                <a:solidFill>
                  <a:schemeClr val="tx1"/>
                </a:solidFill>
                <a:latin typeface="+mn-lt"/>
                <a:ea typeface="+mn-ea"/>
                <a:cs typeface="+mn-cs"/>
              </a:rPr>
              <a:t>suite – tidyin</a:t>
            </a:r>
            <a:r>
              <a:rPr lang="en-AU" sz="1200" kern="1200" baseline="0" dirty="0" smtClean="0">
                <a:solidFill>
                  <a:schemeClr val="tx1"/>
                </a:solidFill>
                <a:latin typeface="+mn-lt"/>
                <a:ea typeface="+mn-ea"/>
                <a:cs typeface="+mn-cs"/>
              </a:rPr>
              <a:t>g and spot cleaning</a:t>
            </a:r>
            <a:endParaRPr lang="en-AU" sz="1200" kern="1200" dirty="0" smtClean="0">
              <a:solidFill>
                <a:schemeClr val="tx1"/>
              </a:solidFill>
              <a:latin typeface="+mn-lt"/>
              <a:ea typeface="+mn-ea"/>
              <a:cs typeface="+mn-cs"/>
            </a:endParaRPr>
          </a:p>
          <a:p>
            <a:pPr lvl="1">
              <a:buFont typeface="Arial" pitchFamily="34" charset="0"/>
              <a:buChar char="•"/>
            </a:pPr>
            <a:r>
              <a:rPr lang="en-AU" sz="1200" kern="1200" dirty="0" smtClean="0">
                <a:solidFill>
                  <a:schemeClr val="tx1"/>
                </a:solidFill>
                <a:latin typeface="+mn-lt"/>
                <a:ea typeface="+mn-ea"/>
                <a:cs typeface="+mn-cs"/>
              </a:rPr>
              <a:t> Making tea and coffee on demand from guests</a:t>
            </a:r>
          </a:p>
          <a:p>
            <a:pPr lvl="1">
              <a:buFont typeface="Arial" pitchFamily="34" charset="0"/>
              <a:buChar char="•"/>
            </a:pPr>
            <a:r>
              <a:rPr lang="en-AU" sz="1200" kern="1200" dirty="0" smtClean="0">
                <a:solidFill>
                  <a:schemeClr val="tx1"/>
                </a:solidFill>
                <a:latin typeface="+mn-lt"/>
                <a:ea typeface="+mn-ea"/>
                <a:cs typeface="+mn-cs"/>
              </a:rPr>
              <a:t> Preparing guest clothes and footwear to meet guest needs</a:t>
            </a:r>
          </a:p>
          <a:p>
            <a:pPr lvl="1">
              <a:buFont typeface="Arial" pitchFamily="34" charset="0"/>
              <a:buChar char="•"/>
            </a:pPr>
            <a:r>
              <a:rPr lang="en-AU" sz="1200" kern="1200" dirty="0" smtClean="0">
                <a:solidFill>
                  <a:schemeClr val="tx1"/>
                </a:solidFill>
                <a:latin typeface="+mn-lt"/>
                <a:ea typeface="+mn-ea"/>
                <a:cs typeface="+mn-cs"/>
              </a:rPr>
              <a:t> Undertaking personal errands for the guest such as delivering items, making purchases</a:t>
            </a:r>
          </a:p>
          <a:p>
            <a:pPr lvl="1">
              <a:buFont typeface="Arial" pitchFamily="34" charset="0"/>
              <a:buChar char="•"/>
            </a:pPr>
            <a:r>
              <a:rPr lang="en-AU" sz="1200" kern="1200" dirty="0" smtClean="0">
                <a:solidFill>
                  <a:schemeClr val="tx1"/>
                </a:solidFill>
                <a:latin typeface="+mn-lt"/>
                <a:ea typeface="+mn-ea"/>
                <a:cs typeface="+mn-cs"/>
              </a:rPr>
              <a:t> Answering the telephone and door and screening callers</a:t>
            </a:r>
          </a:p>
          <a:p>
            <a:pPr lvl="1">
              <a:buFont typeface="Arial" pitchFamily="34" charset="0"/>
              <a:buChar char="•"/>
            </a:pPr>
            <a:r>
              <a:rPr lang="en-AU" sz="1200" kern="1200" dirty="0" smtClean="0">
                <a:solidFill>
                  <a:schemeClr val="tx1"/>
                </a:solidFill>
                <a:latin typeface="+mn-lt"/>
                <a:ea typeface="+mn-ea"/>
                <a:cs typeface="+mn-cs"/>
              </a:rPr>
              <a:t> Liaising with guest and venue staff to facilitate service delivery</a:t>
            </a:r>
          </a:p>
          <a:p>
            <a:pPr lvl="1">
              <a:buFont typeface="Arial" pitchFamily="34" charset="0"/>
              <a:buChar char="•"/>
            </a:pPr>
            <a:r>
              <a:rPr lang="en-AU" sz="1200" kern="1200" dirty="0" smtClean="0">
                <a:solidFill>
                  <a:schemeClr val="tx1"/>
                </a:solidFill>
                <a:latin typeface="+mn-lt"/>
                <a:ea typeface="+mn-ea"/>
                <a:cs typeface="+mn-cs"/>
              </a:rPr>
              <a:t> Making arrangements on behalf of the guest within the venue and with external providers.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smtClean="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81</a:t>
            </a:fld>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Trainer continues to provide trainees with examples of services a venue may be able to offer guests:</a:t>
            </a:r>
          </a:p>
          <a:p>
            <a:r>
              <a:rPr lang="en-AU" sz="1200" b="1" i="1" kern="1200" dirty="0" smtClean="0">
                <a:solidFill>
                  <a:schemeClr val="tx1"/>
                </a:solidFill>
                <a:latin typeface="+mn-lt"/>
                <a:ea typeface="+mn-ea"/>
                <a:cs typeface="+mn-cs"/>
              </a:rPr>
              <a:t>Organisation of special functions  </a:t>
            </a:r>
            <a:endParaRPr lang="en-AU" sz="1200" i="1" kern="1200" dirty="0" smtClean="0">
              <a:solidFill>
                <a:schemeClr val="tx1"/>
              </a:solidFill>
              <a:latin typeface="+mn-lt"/>
              <a:ea typeface="+mn-ea"/>
              <a:cs typeface="+mn-cs"/>
            </a:endParaRPr>
          </a:p>
          <a:p>
            <a:pPr>
              <a:buFont typeface="Arial" pitchFamily="34" charset="0"/>
              <a:buChar char="•"/>
            </a:pPr>
            <a:r>
              <a:rPr lang="en-AU" sz="1200" kern="1200" dirty="0" smtClean="0">
                <a:solidFill>
                  <a:schemeClr val="tx1"/>
                </a:solidFill>
                <a:latin typeface="+mn-lt"/>
                <a:ea typeface="+mn-ea"/>
                <a:cs typeface="+mn-cs"/>
              </a:rPr>
              <a:t> These are commonly small functions often conducted in the guest’s suite (such as a small cocktail party) but can include larger gatherings where a bigger area or tables in the dining area (or the Function room) are required.</a:t>
            </a:r>
          </a:p>
          <a:p>
            <a:pPr>
              <a:buFont typeface="Arial" pitchFamily="34" charset="0"/>
              <a:buChar char="•"/>
            </a:pPr>
            <a:r>
              <a:rPr lang="en-AU" sz="1200" kern="1200" dirty="0" smtClean="0">
                <a:solidFill>
                  <a:schemeClr val="tx1"/>
                </a:solidFill>
                <a:latin typeface="+mn-lt"/>
                <a:ea typeface="+mn-ea"/>
                <a:cs typeface="+mn-cs"/>
              </a:rPr>
              <a:t> Valets need to liaise with function, room service and/or food and beverage staff to cater for these requests.</a:t>
            </a:r>
          </a:p>
          <a:p>
            <a:r>
              <a:rPr lang="en-AU" sz="1200" b="1" i="1" kern="1200" dirty="0" err="1" smtClean="0">
                <a:solidFill>
                  <a:schemeClr val="tx1"/>
                </a:solidFill>
                <a:latin typeface="+mn-lt"/>
                <a:ea typeface="+mn-ea"/>
                <a:cs typeface="+mn-cs"/>
              </a:rPr>
              <a:t>Organisationsof</a:t>
            </a:r>
            <a:r>
              <a:rPr lang="en-AU" sz="1200" b="1" i="1" kern="1200" dirty="0" smtClean="0">
                <a:solidFill>
                  <a:schemeClr val="tx1"/>
                </a:solidFill>
                <a:latin typeface="+mn-lt"/>
                <a:ea typeface="+mn-ea"/>
                <a:cs typeface="+mn-cs"/>
              </a:rPr>
              <a:t> excursions and trips  </a:t>
            </a:r>
            <a:endParaRPr lang="en-AU" sz="1200" i="1" kern="1200" dirty="0" smtClean="0">
              <a:solidFill>
                <a:schemeClr val="tx1"/>
              </a:solidFill>
              <a:latin typeface="+mn-lt"/>
              <a:ea typeface="+mn-ea"/>
              <a:cs typeface="+mn-cs"/>
            </a:endParaRPr>
          </a:p>
          <a:p>
            <a:pPr>
              <a:buFont typeface="Arial" pitchFamily="34" charset="0"/>
              <a:buChar char="•"/>
            </a:pPr>
            <a:r>
              <a:rPr lang="en-AU" sz="1200" kern="1200" dirty="0" smtClean="0">
                <a:solidFill>
                  <a:schemeClr val="tx1"/>
                </a:solidFill>
                <a:latin typeface="+mn-lt"/>
                <a:ea typeface="+mn-ea"/>
                <a:cs typeface="+mn-cs"/>
              </a:rPr>
              <a:t> Where the guest is from another town, region or country they frequently seek advice from valets about day trips and what is ‘best’ to see or what places are worth visiting. </a:t>
            </a:r>
          </a:p>
          <a:p>
            <a:pPr>
              <a:buFont typeface="Arial" pitchFamily="34" charset="0"/>
              <a:buChar char="•"/>
            </a:pPr>
            <a:r>
              <a:rPr lang="en-AU" sz="1200" kern="1200" dirty="0" smtClean="0">
                <a:solidFill>
                  <a:schemeClr val="tx1"/>
                </a:solidFill>
                <a:latin typeface="+mn-lt"/>
                <a:ea typeface="+mn-ea"/>
                <a:cs typeface="+mn-cs"/>
              </a:rPr>
              <a:t> Advice in this regard should reflect any special tastes the guests have.</a:t>
            </a:r>
            <a:r>
              <a:rPr lang="en-AU" sz="1200" kern="1200" baseline="0" dirty="0" smtClean="0">
                <a:solidFill>
                  <a:schemeClr val="tx1"/>
                </a:solidFill>
                <a:latin typeface="+mn-lt"/>
                <a:ea typeface="+mn-ea"/>
                <a:cs typeface="+mn-cs"/>
              </a:rPr>
              <a:t> I</a:t>
            </a:r>
            <a:r>
              <a:rPr lang="en-AU" sz="1200" kern="1200" dirty="0" smtClean="0">
                <a:solidFill>
                  <a:schemeClr val="tx1"/>
                </a:solidFill>
                <a:latin typeface="+mn-lt"/>
                <a:ea typeface="+mn-ea"/>
                <a:cs typeface="+mn-cs"/>
              </a:rPr>
              <a:t>t is always best to enquire as to what sort of things they prefer: do they like natural attractions or do they prefer man-made ones? Have they a liking for history?</a:t>
            </a:r>
          </a:p>
          <a:p>
            <a:pPr>
              <a:buFont typeface="Arial" pitchFamily="34" charset="0"/>
              <a:buChar char="•"/>
            </a:pPr>
            <a:r>
              <a:rPr lang="en-AU" sz="1200" kern="1200" dirty="0" smtClean="0">
                <a:solidFill>
                  <a:schemeClr val="tx1"/>
                </a:solidFill>
                <a:latin typeface="+mn-lt"/>
                <a:ea typeface="+mn-ea"/>
                <a:cs typeface="+mn-cs"/>
              </a:rPr>
              <a:t> Also enquire as to how long they want to spend.</a:t>
            </a:r>
            <a:r>
              <a:rPr lang="en-AU" sz="1200" kern="1200" baseline="0" dirty="0" smtClean="0">
                <a:solidFill>
                  <a:schemeClr val="tx1"/>
                </a:solidFill>
                <a:latin typeface="+mn-lt"/>
                <a:ea typeface="+mn-ea"/>
                <a:cs typeface="+mn-cs"/>
              </a:rPr>
              <a:t> A</a:t>
            </a:r>
            <a:r>
              <a:rPr lang="en-AU" sz="1200" kern="1200" dirty="0" smtClean="0">
                <a:solidFill>
                  <a:schemeClr val="tx1"/>
                </a:solidFill>
                <a:latin typeface="+mn-lt"/>
                <a:ea typeface="+mn-ea"/>
                <a:cs typeface="+mn-cs"/>
              </a:rPr>
              <a:t>re they seeking a half-day trip, a full-day trip or do they just want to fill in two hours?</a:t>
            </a:r>
          </a:p>
          <a:p>
            <a:pPr>
              <a:buFont typeface="Arial" pitchFamily="34" charset="0"/>
              <a:buChar char="•"/>
            </a:pPr>
            <a:r>
              <a:rPr lang="en-AU" sz="1200" kern="1200" dirty="0" smtClean="0">
                <a:solidFill>
                  <a:schemeClr val="tx1"/>
                </a:solidFill>
                <a:latin typeface="+mn-lt"/>
                <a:ea typeface="+mn-ea"/>
                <a:cs typeface="+mn-cs"/>
              </a:rPr>
              <a:t> Once these points have been clarified make appropriate suggestions and ask if tickets are to be booked or other appropriate arrangements made on their behalf.</a:t>
            </a:r>
          </a:p>
          <a:p>
            <a:r>
              <a:rPr lang="en-AU" sz="1200" b="1" i="1" kern="1200" dirty="0" smtClean="0">
                <a:solidFill>
                  <a:schemeClr val="tx1"/>
                </a:solidFill>
                <a:latin typeface="+mn-lt"/>
                <a:ea typeface="+mn-ea"/>
                <a:cs typeface="+mn-cs"/>
              </a:rPr>
              <a:t>Restaurant and theatre bookings</a:t>
            </a:r>
            <a:endParaRPr lang="en-AU" sz="1200" i="1" kern="1200" dirty="0" smtClean="0">
              <a:solidFill>
                <a:schemeClr val="tx1"/>
              </a:solidFill>
              <a:latin typeface="+mn-lt"/>
              <a:ea typeface="+mn-ea"/>
              <a:cs typeface="+mn-cs"/>
            </a:endParaRPr>
          </a:p>
          <a:p>
            <a:pPr>
              <a:buFont typeface="Arial" pitchFamily="34" charset="0"/>
              <a:buChar char="•"/>
            </a:pPr>
            <a:r>
              <a:rPr lang="en-AU" sz="1200" kern="1200" dirty="0" smtClean="0">
                <a:solidFill>
                  <a:schemeClr val="tx1"/>
                </a:solidFill>
                <a:latin typeface="+mn-lt"/>
                <a:ea typeface="+mn-ea"/>
                <a:cs typeface="+mn-cs"/>
              </a:rPr>
              <a:t> Guests may prefer for bookings to be made for a nominated restaurant or theatre event or guests may ask for advice on where to eat and/or what show to see.</a:t>
            </a:r>
          </a:p>
          <a:p>
            <a:pPr>
              <a:buFont typeface="Arial" pitchFamily="34" charset="0"/>
              <a:buChar char="•"/>
            </a:pPr>
            <a:r>
              <a:rPr lang="en-AU" sz="1200" kern="1200" dirty="0" smtClean="0">
                <a:solidFill>
                  <a:schemeClr val="tx1"/>
                </a:solidFill>
                <a:latin typeface="+mn-lt"/>
                <a:ea typeface="+mn-ea"/>
                <a:cs typeface="+mn-cs"/>
              </a:rPr>
              <a:t> Where guests nominate what they want make sure required times apply and how many people will be going.</a:t>
            </a:r>
          </a:p>
          <a:p>
            <a:pPr>
              <a:buFont typeface="Arial" pitchFamily="34" charset="0"/>
              <a:buChar char="•"/>
            </a:pPr>
            <a:r>
              <a:rPr lang="en-AU" sz="1200" kern="1200" dirty="0" smtClean="0">
                <a:solidFill>
                  <a:schemeClr val="tx1"/>
                </a:solidFill>
                <a:latin typeface="+mn-lt"/>
                <a:ea typeface="+mn-ea"/>
                <a:cs typeface="+mn-cs"/>
              </a:rPr>
              <a:t> Where advice is sought, questions must be asked to determine their preferences (for food and entertainment) before making recommendations.</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82</a:t>
            </a:fld>
            <a:endParaRPr 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Trainer continues to provide trainees with examples of services a venue may be able to offer guests:</a:t>
            </a:r>
          </a:p>
          <a:p>
            <a:r>
              <a:rPr lang="en-AU" sz="1200" b="1" i="1" kern="1200" dirty="0" smtClean="0">
                <a:solidFill>
                  <a:schemeClr val="tx1"/>
                </a:solidFill>
                <a:latin typeface="+mn-lt"/>
                <a:ea typeface="+mn-ea"/>
                <a:cs typeface="+mn-cs"/>
              </a:rPr>
              <a:t>Arranging room service</a:t>
            </a:r>
            <a:endParaRPr lang="en-AU" sz="1200" i="1" kern="1200" dirty="0" smtClean="0">
              <a:solidFill>
                <a:schemeClr val="tx1"/>
              </a:solidFill>
              <a:latin typeface="+mn-lt"/>
              <a:ea typeface="+mn-ea"/>
              <a:cs typeface="+mn-cs"/>
            </a:endParaRPr>
          </a:p>
          <a:p>
            <a:pPr>
              <a:buFont typeface="Arial" pitchFamily="34" charset="0"/>
              <a:buChar char="•"/>
            </a:pPr>
            <a:r>
              <a:rPr lang="en-AU" sz="1200" kern="1200" dirty="0" smtClean="0">
                <a:solidFill>
                  <a:schemeClr val="tx1"/>
                </a:solidFill>
                <a:latin typeface="+mn-lt"/>
                <a:ea typeface="+mn-ea"/>
                <a:cs typeface="+mn-cs"/>
              </a:rPr>
              <a:t> Rather than order room service themselves guests will often ask the valet to organise it.</a:t>
            </a:r>
          </a:p>
          <a:p>
            <a:pPr>
              <a:buFont typeface="Arial" pitchFamily="34" charset="0"/>
              <a:buChar char="•"/>
            </a:pPr>
            <a:r>
              <a:rPr lang="en-AU" sz="1200" kern="1200" dirty="0" smtClean="0">
                <a:solidFill>
                  <a:schemeClr val="tx1"/>
                </a:solidFill>
                <a:latin typeface="+mn-lt"/>
                <a:ea typeface="+mn-ea"/>
                <a:cs typeface="+mn-cs"/>
              </a:rPr>
              <a:t> If the guest identifies what they want ensure all necessary details are fully</a:t>
            </a:r>
            <a:r>
              <a:rPr lang="en-AU" sz="1200" kern="1200" baseline="0" dirty="0" smtClean="0">
                <a:solidFill>
                  <a:schemeClr val="tx1"/>
                </a:solidFill>
                <a:latin typeface="+mn-lt"/>
                <a:ea typeface="+mn-ea"/>
                <a:cs typeface="+mn-cs"/>
              </a:rPr>
              <a:t> understood. F</a:t>
            </a:r>
            <a:r>
              <a:rPr lang="en-AU" sz="1200" kern="1200" dirty="0" smtClean="0">
                <a:solidFill>
                  <a:schemeClr val="tx1"/>
                </a:solidFill>
                <a:latin typeface="+mn-lt"/>
                <a:ea typeface="+mn-ea"/>
                <a:cs typeface="+mn-cs"/>
              </a:rPr>
              <a:t>or example, how many serves? How is the steak to be cooked? When do they want it delivered?. </a:t>
            </a:r>
          </a:p>
          <a:p>
            <a:pPr>
              <a:buFont typeface="Arial" pitchFamily="34" charset="0"/>
              <a:buChar char="•"/>
            </a:pPr>
            <a:r>
              <a:rPr lang="en-AU" sz="1200" kern="1200" dirty="0" smtClean="0">
                <a:solidFill>
                  <a:schemeClr val="tx1"/>
                </a:solidFill>
                <a:latin typeface="+mn-lt"/>
                <a:ea typeface="+mn-ea"/>
                <a:cs typeface="+mn-cs"/>
              </a:rPr>
              <a:t> Also be alert to the opportunity to </a:t>
            </a:r>
            <a:r>
              <a:rPr lang="en-AU" sz="1200" kern="1200" dirty="0" err="1" smtClean="0">
                <a:solidFill>
                  <a:schemeClr val="tx1"/>
                </a:solidFill>
                <a:latin typeface="+mn-lt"/>
                <a:ea typeface="+mn-ea"/>
                <a:cs typeface="+mn-cs"/>
              </a:rPr>
              <a:t>upsell</a:t>
            </a:r>
            <a:r>
              <a:rPr lang="en-AU" sz="1200" kern="1200" dirty="0" smtClean="0">
                <a:solidFill>
                  <a:schemeClr val="tx1"/>
                </a:solidFill>
                <a:latin typeface="+mn-lt"/>
                <a:ea typeface="+mn-ea"/>
                <a:cs typeface="+mn-cs"/>
              </a:rPr>
              <a:t> by recommending items the guest may have overlooked.</a:t>
            </a:r>
          </a:p>
          <a:p>
            <a:pPr>
              <a:buFont typeface="Arial" pitchFamily="34" charset="0"/>
              <a:buChar char="•"/>
            </a:pPr>
            <a:r>
              <a:rPr lang="en-AU" sz="1200" kern="1200" dirty="0" smtClean="0">
                <a:solidFill>
                  <a:schemeClr val="tx1"/>
                </a:solidFill>
                <a:latin typeface="+mn-lt"/>
                <a:ea typeface="+mn-ea"/>
                <a:cs typeface="+mn-cs"/>
              </a:rPr>
              <a:t> If the guest has not specified what they want, once again, ask questions to identify preferences before making recommendations and/or placing an order.</a:t>
            </a:r>
          </a:p>
          <a:p>
            <a:pPr>
              <a:buFont typeface="Arial" pitchFamily="34" charset="0"/>
              <a:buChar char="•"/>
            </a:pPr>
            <a:r>
              <a:rPr lang="en-AU" sz="1200" kern="1200" dirty="0" smtClean="0">
                <a:solidFill>
                  <a:schemeClr val="tx1"/>
                </a:solidFill>
                <a:latin typeface="+mn-lt"/>
                <a:ea typeface="+mn-ea"/>
                <a:cs typeface="+mn-cs"/>
              </a:rPr>
              <a:t> Depending on house policy – or guest preference – there can be a need to serve the room service order or this may the role of dedicated room service staff.</a:t>
            </a:r>
          </a:p>
          <a:p>
            <a:r>
              <a:rPr lang="en-AU" sz="1200" b="1" i="1" kern="1200" dirty="0" smtClean="0">
                <a:solidFill>
                  <a:schemeClr val="tx1"/>
                </a:solidFill>
                <a:latin typeface="+mn-lt"/>
                <a:ea typeface="+mn-ea"/>
                <a:cs typeface="+mn-cs"/>
              </a:rPr>
              <a:t>Providing general advice</a:t>
            </a:r>
            <a:endParaRPr lang="en-AU" sz="1200" i="1" kern="1200" dirty="0" smtClean="0">
              <a:solidFill>
                <a:schemeClr val="tx1"/>
              </a:solidFill>
              <a:latin typeface="+mn-lt"/>
              <a:ea typeface="+mn-ea"/>
              <a:cs typeface="+mn-cs"/>
            </a:endParaRPr>
          </a:p>
          <a:p>
            <a:pPr>
              <a:buFont typeface="Arial" pitchFamily="34" charset="0"/>
              <a:buChar char="•"/>
            </a:pPr>
            <a:r>
              <a:rPr lang="en-AU" sz="1200" kern="1200" dirty="0" smtClean="0">
                <a:solidFill>
                  <a:schemeClr val="tx1"/>
                </a:solidFill>
                <a:latin typeface="+mn-lt"/>
                <a:ea typeface="+mn-ea"/>
                <a:cs typeface="+mn-cs"/>
              </a:rPr>
              <a:t> Guests often ask the valet about information relating to personal services and it is here where local knowledge will be called on. Providing advice/information on personal services relates to topics such as:</a:t>
            </a:r>
          </a:p>
          <a:p>
            <a:pPr lvl="1">
              <a:buFont typeface="Arial" pitchFamily="34" charset="0"/>
              <a:buChar char="•"/>
            </a:pPr>
            <a:r>
              <a:rPr lang="en-AU" sz="1200" kern="1200" dirty="0" smtClean="0">
                <a:solidFill>
                  <a:schemeClr val="tx1"/>
                </a:solidFill>
                <a:latin typeface="+mn-lt"/>
                <a:ea typeface="+mn-ea"/>
                <a:cs typeface="+mn-cs"/>
              </a:rPr>
              <a:t> Hairdressing</a:t>
            </a:r>
          </a:p>
          <a:p>
            <a:pPr lvl="1">
              <a:buFont typeface="Arial" pitchFamily="34" charset="0"/>
              <a:buChar char="•"/>
            </a:pPr>
            <a:r>
              <a:rPr lang="en-AU" sz="1200" kern="1200" dirty="0" smtClean="0">
                <a:solidFill>
                  <a:schemeClr val="tx1"/>
                </a:solidFill>
                <a:latin typeface="+mn-lt"/>
                <a:ea typeface="+mn-ea"/>
                <a:cs typeface="+mn-cs"/>
              </a:rPr>
              <a:t> Medical requirements</a:t>
            </a:r>
          </a:p>
          <a:p>
            <a:pPr lvl="1">
              <a:buFont typeface="Arial" pitchFamily="34" charset="0"/>
              <a:buChar char="•"/>
            </a:pPr>
            <a:r>
              <a:rPr lang="en-AU" sz="1200" kern="1200" dirty="0" smtClean="0">
                <a:solidFill>
                  <a:schemeClr val="tx1"/>
                </a:solidFill>
                <a:latin typeface="+mn-lt"/>
                <a:ea typeface="+mn-ea"/>
                <a:cs typeface="+mn-cs"/>
              </a:rPr>
              <a:t> Legal</a:t>
            </a:r>
          </a:p>
          <a:p>
            <a:pPr lvl="1">
              <a:buFont typeface="Arial" pitchFamily="34" charset="0"/>
              <a:buChar char="•"/>
            </a:pPr>
            <a:r>
              <a:rPr lang="en-AU" sz="1200" kern="1200" dirty="0" smtClean="0">
                <a:solidFill>
                  <a:schemeClr val="tx1"/>
                </a:solidFill>
                <a:latin typeface="+mn-lt"/>
                <a:ea typeface="+mn-ea"/>
                <a:cs typeface="+mn-cs"/>
              </a:rPr>
              <a:t> Shopping.</a:t>
            </a:r>
          </a:p>
          <a:p>
            <a:pPr>
              <a:buFont typeface="Arial" pitchFamily="34" charset="0"/>
              <a:buChar char="•"/>
            </a:pPr>
            <a:r>
              <a:rPr lang="en-AU" sz="1200" kern="1200" dirty="0" smtClean="0">
                <a:solidFill>
                  <a:schemeClr val="tx1"/>
                </a:solidFill>
                <a:latin typeface="+mn-lt"/>
                <a:ea typeface="+mn-ea"/>
                <a:cs typeface="+mn-cs"/>
              </a:rPr>
              <a:t> Whilst most of this information is available to guests in the room compendium, the valet is expected to verbally provide reliable and appropriate advice on these topics. </a:t>
            </a:r>
          </a:p>
          <a:p>
            <a:pPr>
              <a:buFont typeface="Arial" pitchFamily="34" charset="0"/>
              <a:buChar char="•"/>
            </a:pPr>
            <a:r>
              <a:rPr lang="en-AU" sz="1200" kern="1200" dirty="0" smtClean="0">
                <a:solidFill>
                  <a:schemeClr val="tx1"/>
                </a:solidFill>
                <a:latin typeface="+mn-lt"/>
                <a:ea typeface="+mn-ea"/>
                <a:cs typeface="+mn-cs"/>
              </a:rPr>
              <a:t> Wherever possible a hard copy of information (such as brochures, maps and ‘What’s on in …’ publications) should also be provided.</a:t>
            </a:r>
          </a:p>
          <a:p>
            <a:pPr>
              <a:buFont typeface="Arial" pitchFamily="34" charset="0"/>
              <a:buChar char="•"/>
            </a:pPr>
            <a:r>
              <a:rPr lang="en-AU" sz="1200" kern="1200" dirty="0" smtClean="0">
                <a:solidFill>
                  <a:schemeClr val="tx1"/>
                </a:solidFill>
                <a:latin typeface="+mn-lt"/>
                <a:ea typeface="+mn-ea"/>
                <a:cs typeface="+mn-cs"/>
              </a:rPr>
              <a:t> The advice from the valet should also include ‘local knowledge’ tips such as:</a:t>
            </a:r>
          </a:p>
          <a:p>
            <a:pPr lvl="1">
              <a:buFont typeface="Arial" pitchFamily="34" charset="0"/>
              <a:buChar char="•"/>
            </a:pPr>
            <a:r>
              <a:rPr lang="en-AU" sz="1200" kern="1200" dirty="0" smtClean="0">
                <a:solidFill>
                  <a:schemeClr val="tx1"/>
                </a:solidFill>
                <a:latin typeface="+mn-lt"/>
                <a:ea typeface="+mn-ea"/>
                <a:cs typeface="+mn-cs"/>
              </a:rPr>
              <a:t> The best way to get to a location</a:t>
            </a:r>
          </a:p>
          <a:p>
            <a:pPr lvl="1">
              <a:buFont typeface="Arial" pitchFamily="34" charset="0"/>
              <a:buChar char="•"/>
            </a:pPr>
            <a:r>
              <a:rPr lang="en-AU" sz="1200" kern="1200" dirty="0" smtClean="0">
                <a:solidFill>
                  <a:schemeClr val="tx1"/>
                </a:solidFill>
                <a:latin typeface="+mn-lt"/>
                <a:ea typeface="+mn-ea"/>
                <a:cs typeface="+mn-cs"/>
              </a:rPr>
              <a:t> Who to ask for when they get there/telephone</a:t>
            </a:r>
          </a:p>
          <a:p>
            <a:pPr lvl="1">
              <a:buFont typeface="Arial" pitchFamily="34" charset="0"/>
              <a:buChar char="•"/>
            </a:pPr>
            <a:r>
              <a:rPr lang="en-AU" sz="1200" kern="1200" dirty="0" smtClean="0">
                <a:solidFill>
                  <a:schemeClr val="tx1"/>
                </a:solidFill>
                <a:latin typeface="+mn-lt"/>
                <a:ea typeface="+mn-ea"/>
                <a:cs typeface="+mn-cs"/>
              </a:rPr>
              <a:t> Places (shops etc.) to avoid and places to make sure they go to.</a:t>
            </a:r>
          </a:p>
          <a:p>
            <a:r>
              <a:rPr lang="en-AU" sz="1200" b="1" i="1" kern="1200" dirty="0" smtClean="0">
                <a:solidFill>
                  <a:schemeClr val="tx1"/>
                </a:solidFill>
                <a:latin typeface="+mn-lt"/>
                <a:ea typeface="+mn-ea"/>
                <a:cs typeface="+mn-cs"/>
              </a:rPr>
              <a:t>Making or confirming travel arrangements</a:t>
            </a:r>
            <a:endParaRPr lang="en-AU" sz="1200" i="1" kern="1200" dirty="0" smtClean="0">
              <a:solidFill>
                <a:schemeClr val="tx1"/>
              </a:solidFill>
              <a:latin typeface="+mn-lt"/>
              <a:ea typeface="+mn-ea"/>
              <a:cs typeface="+mn-cs"/>
            </a:endParaRPr>
          </a:p>
          <a:p>
            <a:pPr>
              <a:buFont typeface="Arial" pitchFamily="34" charset="0"/>
              <a:buChar char="•"/>
            </a:pPr>
            <a:r>
              <a:rPr lang="en-AU" sz="1200" kern="1200" dirty="0" smtClean="0">
                <a:solidFill>
                  <a:schemeClr val="tx1"/>
                </a:solidFill>
                <a:latin typeface="+mn-lt"/>
                <a:ea typeface="+mn-ea"/>
                <a:cs typeface="+mn-cs"/>
              </a:rPr>
              <a:t> It is not common for valets to be asked to make large-scale travel arrangements as most guests already have an itinerary planned and their travel arrangements made, tickets booked etc. In some cases, the agent or management for the guest will handle these issues.</a:t>
            </a:r>
          </a:p>
          <a:p>
            <a:pPr>
              <a:buFont typeface="Arial" pitchFamily="34" charset="0"/>
              <a:buChar char="•"/>
            </a:pPr>
            <a:r>
              <a:rPr lang="en-AU" sz="1200" kern="1200" dirty="0" smtClean="0">
                <a:solidFill>
                  <a:schemeClr val="tx1"/>
                </a:solidFill>
                <a:latin typeface="+mn-lt"/>
                <a:ea typeface="+mn-ea"/>
                <a:cs typeface="+mn-cs"/>
              </a:rPr>
              <a:t> There can however be need for the valet to:</a:t>
            </a:r>
          </a:p>
          <a:p>
            <a:pPr lvl="1">
              <a:buFont typeface="Arial" pitchFamily="34" charset="0"/>
              <a:buChar char="•"/>
            </a:pPr>
            <a:r>
              <a:rPr lang="en-AU" sz="1200" kern="1200" dirty="0" smtClean="0">
                <a:solidFill>
                  <a:schemeClr val="tx1"/>
                </a:solidFill>
                <a:latin typeface="+mn-lt"/>
                <a:ea typeface="+mn-ea"/>
                <a:cs typeface="+mn-cs"/>
              </a:rPr>
              <a:t> Change travel arrangements – moving the guest to another flight; changing the departure date or time</a:t>
            </a:r>
          </a:p>
          <a:p>
            <a:pPr lvl="1">
              <a:buFont typeface="Arial" pitchFamily="34" charset="0"/>
              <a:buChar char="•"/>
            </a:pPr>
            <a:r>
              <a:rPr lang="en-AU" sz="1200" kern="1200" dirty="0" smtClean="0">
                <a:solidFill>
                  <a:schemeClr val="tx1"/>
                </a:solidFill>
                <a:latin typeface="+mn-lt"/>
                <a:ea typeface="+mn-ea"/>
                <a:cs typeface="+mn-cs"/>
              </a:rPr>
              <a:t> Make arrangements for day and side</a:t>
            </a:r>
            <a:r>
              <a:rPr lang="en-AU" sz="1200" kern="1200" baseline="0" dirty="0" smtClean="0">
                <a:solidFill>
                  <a:schemeClr val="tx1"/>
                </a:solidFill>
                <a:latin typeface="+mn-lt"/>
                <a:ea typeface="+mn-ea"/>
                <a:cs typeface="+mn-cs"/>
              </a:rPr>
              <a:t> </a:t>
            </a:r>
            <a:r>
              <a:rPr lang="en-AU" sz="1200" kern="1200" dirty="0" smtClean="0">
                <a:solidFill>
                  <a:schemeClr val="tx1"/>
                </a:solidFill>
                <a:latin typeface="+mn-lt"/>
                <a:ea typeface="+mn-ea"/>
                <a:cs typeface="+mn-cs"/>
              </a:rPr>
              <a:t>trips while the guest is in residence</a:t>
            </a:r>
          </a:p>
          <a:p>
            <a:pPr lvl="1">
              <a:buFont typeface="Arial" pitchFamily="34" charset="0"/>
              <a:buChar char="•"/>
            </a:pPr>
            <a:r>
              <a:rPr lang="en-AU" sz="1200" kern="1200" dirty="0" smtClean="0">
                <a:solidFill>
                  <a:schemeClr val="tx1"/>
                </a:solidFill>
                <a:latin typeface="+mn-lt"/>
                <a:ea typeface="+mn-ea"/>
                <a:cs typeface="+mn-cs"/>
              </a:rPr>
              <a:t> Contact the airline or travel agent on behalf of the guest to confirm previously made arrangements, or tentative arrangements.</a:t>
            </a:r>
          </a:p>
          <a:p>
            <a:pPr>
              <a:buFont typeface="Arial" pitchFamily="34" charset="0"/>
              <a:buChar char="•"/>
            </a:pPr>
            <a:r>
              <a:rPr lang="en-AU" sz="1200" kern="1200" dirty="0" smtClean="0">
                <a:solidFill>
                  <a:schemeClr val="tx1"/>
                </a:solidFill>
                <a:latin typeface="+mn-lt"/>
                <a:ea typeface="+mn-ea"/>
                <a:cs typeface="+mn-cs"/>
              </a:rPr>
              <a:t> Where there is a problem with any previously made arrangements this needs to be communicated to the guest as soon as possible so the guest can make alternative arrangements. It is critical any request from the guest relating to travel arrangements is acted on promptly.</a:t>
            </a:r>
          </a:p>
          <a:p>
            <a:pPr>
              <a:buFont typeface="Arial" pitchFamily="34" charset="0"/>
              <a:buChar char="•"/>
            </a:pPr>
            <a:r>
              <a:rPr lang="en-AU" sz="1200" kern="1200" dirty="0" smtClean="0">
                <a:solidFill>
                  <a:schemeClr val="tx1"/>
                </a:solidFill>
                <a:latin typeface="+mn-lt"/>
                <a:ea typeface="+mn-ea"/>
                <a:cs typeface="+mn-cs"/>
              </a:rPr>
              <a:t> Any arrangements made on behalf of the guest must be authorised before final confirmation or payment is made and a copy of all relevant paperwork – tickets, itinerary, insurance – must be forwarded promptly to the guest.</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smtClean="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83</a:t>
            </a:fld>
            <a:endParaRPr 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Trainer continues to provide trainees with examples of services a venue may be able to offer guests:</a:t>
            </a:r>
          </a:p>
          <a:p>
            <a:r>
              <a:rPr lang="en-AU" sz="1200" b="1" i="1" kern="1200" dirty="0" smtClean="0">
                <a:solidFill>
                  <a:schemeClr val="tx1"/>
                </a:solidFill>
                <a:latin typeface="+mn-lt"/>
                <a:ea typeface="+mn-ea"/>
                <a:cs typeface="+mn-cs"/>
              </a:rPr>
              <a:t>Providing wake-up and/or reminder calls  </a:t>
            </a:r>
            <a:endParaRPr lang="en-AU" sz="1200" i="1" kern="1200" dirty="0" smtClean="0">
              <a:solidFill>
                <a:schemeClr val="tx1"/>
              </a:solidFill>
              <a:latin typeface="+mn-lt"/>
              <a:ea typeface="+mn-ea"/>
              <a:cs typeface="+mn-cs"/>
            </a:endParaRPr>
          </a:p>
          <a:p>
            <a:pPr>
              <a:buFont typeface="Arial" pitchFamily="34" charset="0"/>
              <a:buChar char="•"/>
            </a:pPr>
            <a:r>
              <a:rPr lang="en-AU" sz="1200" kern="1200" dirty="0" smtClean="0">
                <a:solidFill>
                  <a:schemeClr val="tx1"/>
                </a:solidFill>
                <a:latin typeface="+mn-lt"/>
                <a:ea typeface="+mn-ea"/>
                <a:cs typeface="+mn-cs"/>
              </a:rPr>
              <a:t> Even where the room features an automated wake-up call service the guest may ask the valet to arrange the call.</a:t>
            </a:r>
          </a:p>
          <a:p>
            <a:pPr>
              <a:buFont typeface="Arial" pitchFamily="34" charset="0"/>
              <a:buChar char="•"/>
            </a:pPr>
            <a:r>
              <a:rPr lang="en-AU" sz="1200" kern="1200" dirty="0" smtClean="0">
                <a:solidFill>
                  <a:schemeClr val="tx1"/>
                </a:solidFill>
                <a:latin typeface="+mn-lt"/>
                <a:ea typeface="+mn-ea"/>
                <a:cs typeface="+mn-cs"/>
              </a:rPr>
              <a:t> Where there is no request for these calls from the guest the valet should enquire as to whether or not wake-up calls are to be booked. </a:t>
            </a:r>
          </a:p>
          <a:p>
            <a:pPr>
              <a:buFont typeface="Arial" pitchFamily="34" charset="0"/>
              <a:buChar char="•"/>
            </a:pPr>
            <a:r>
              <a:rPr lang="en-AU" sz="1200" kern="1200" dirty="0" smtClean="0">
                <a:solidFill>
                  <a:schemeClr val="tx1"/>
                </a:solidFill>
                <a:latin typeface="+mn-lt"/>
                <a:ea typeface="+mn-ea"/>
                <a:cs typeface="+mn-cs"/>
              </a:rPr>
              <a:t> The valet may give the guest the option of having the wake-up call placed directly to the guest’s bedside phone, or the </a:t>
            </a:r>
            <a:r>
              <a:rPr lang="en-AU" sz="1200" i="1" kern="1200" dirty="0" smtClean="0">
                <a:solidFill>
                  <a:schemeClr val="tx1"/>
                </a:solidFill>
                <a:latin typeface="+mn-lt"/>
                <a:ea typeface="+mn-ea"/>
                <a:cs typeface="+mn-cs"/>
              </a:rPr>
              <a:t>valet</a:t>
            </a:r>
            <a:r>
              <a:rPr lang="en-AU" sz="1200" kern="1200" dirty="0" smtClean="0">
                <a:solidFill>
                  <a:schemeClr val="tx1"/>
                </a:solidFill>
                <a:latin typeface="+mn-lt"/>
                <a:ea typeface="+mn-ea"/>
                <a:cs typeface="+mn-cs"/>
              </a:rPr>
              <a:t> may take the wake-up call and then personally knock on the guest’s door to awaken them.</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200" kern="1200" dirty="0" smtClean="0">
                <a:solidFill>
                  <a:schemeClr val="tx1"/>
                </a:solidFill>
                <a:latin typeface="+mn-lt"/>
                <a:ea typeface="+mn-ea"/>
                <a:cs typeface="+mn-cs"/>
              </a:rPr>
              <a:t> Guests often require reminder calls to remind them of important times</a:t>
            </a:r>
            <a:r>
              <a:rPr lang="en-AU" sz="1200" kern="1200" baseline="0" dirty="0" smtClean="0">
                <a:solidFill>
                  <a:schemeClr val="tx1"/>
                </a:solidFill>
                <a:latin typeface="+mn-lt"/>
                <a:ea typeface="+mn-ea"/>
                <a:cs typeface="+mn-cs"/>
              </a:rPr>
              <a:t> or </a:t>
            </a:r>
            <a:r>
              <a:rPr lang="en-AU" sz="1200" kern="1200" dirty="0" smtClean="0">
                <a:solidFill>
                  <a:schemeClr val="tx1"/>
                </a:solidFill>
                <a:latin typeface="+mn-lt"/>
                <a:ea typeface="+mn-ea"/>
                <a:cs typeface="+mn-cs"/>
              </a:rPr>
              <a:t>issues.</a:t>
            </a:r>
          </a:p>
          <a:p>
            <a:r>
              <a:rPr lang="en-AU" sz="1200" b="1" i="1" kern="1200" dirty="0" smtClean="0">
                <a:solidFill>
                  <a:schemeClr val="tx1"/>
                </a:solidFill>
                <a:latin typeface="+mn-lt"/>
                <a:ea typeface="+mn-ea"/>
                <a:cs typeface="+mn-cs"/>
              </a:rPr>
              <a:t>Delivering newspaper(s), coffee or tea first thing in the morning </a:t>
            </a:r>
            <a:endParaRPr lang="en-AU" sz="1200" i="1" kern="1200" dirty="0" smtClean="0">
              <a:solidFill>
                <a:schemeClr val="tx1"/>
              </a:solidFill>
              <a:latin typeface="+mn-lt"/>
              <a:ea typeface="+mn-ea"/>
              <a:cs typeface="+mn-cs"/>
            </a:endParaRPr>
          </a:p>
          <a:p>
            <a:pPr>
              <a:buFont typeface="Arial" pitchFamily="34" charset="0"/>
              <a:buChar char="•"/>
            </a:pPr>
            <a:r>
              <a:rPr lang="en-AU" sz="1200" kern="1200" dirty="0" smtClean="0">
                <a:solidFill>
                  <a:schemeClr val="tx1"/>
                </a:solidFill>
                <a:latin typeface="+mn-lt"/>
                <a:ea typeface="+mn-ea"/>
                <a:cs typeface="+mn-cs"/>
              </a:rPr>
              <a:t> The guest may need a newspaper the property does not normally provide, and even where tea and coffee making facilities are provided in-room some guests prefer to have it brought to them.</a:t>
            </a:r>
          </a:p>
          <a:p>
            <a:pPr>
              <a:buFont typeface="Arial" pitchFamily="34" charset="0"/>
              <a:buChar char="•"/>
            </a:pPr>
            <a:r>
              <a:rPr lang="en-AU" sz="1200" kern="1200" dirty="0" smtClean="0">
                <a:solidFill>
                  <a:schemeClr val="tx1"/>
                </a:solidFill>
                <a:latin typeface="+mn-lt"/>
                <a:ea typeface="+mn-ea"/>
                <a:cs typeface="+mn-cs"/>
              </a:rPr>
              <a:t> From guest history, the valet will ascertain what newspapers</a:t>
            </a:r>
            <a:r>
              <a:rPr lang="en-AU" sz="1200" kern="1200" baseline="0" dirty="0" smtClean="0">
                <a:solidFill>
                  <a:schemeClr val="tx1"/>
                </a:solidFill>
                <a:latin typeface="+mn-lt"/>
                <a:ea typeface="+mn-ea"/>
                <a:cs typeface="+mn-cs"/>
              </a:rPr>
              <a:t> </a:t>
            </a:r>
            <a:r>
              <a:rPr lang="en-AU" sz="1200" kern="1200" dirty="0" smtClean="0">
                <a:solidFill>
                  <a:schemeClr val="tx1"/>
                </a:solidFill>
                <a:latin typeface="+mn-lt"/>
                <a:ea typeface="+mn-ea"/>
                <a:cs typeface="+mn-cs"/>
              </a:rPr>
              <a:t>are required, though it is a good idea to double-check with the guest.</a:t>
            </a:r>
          </a:p>
          <a:p>
            <a:pPr>
              <a:buFont typeface="Arial" pitchFamily="34" charset="0"/>
              <a:buChar char="•"/>
            </a:pPr>
            <a:r>
              <a:rPr lang="en-AU" sz="1200" kern="1200" dirty="0" smtClean="0">
                <a:solidFill>
                  <a:schemeClr val="tx1"/>
                </a:solidFill>
                <a:latin typeface="+mn-lt"/>
                <a:ea typeface="+mn-ea"/>
                <a:cs typeface="+mn-cs"/>
              </a:rPr>
              <a:t> Formal coffee and/or tea may also be required first thing in the morning, before breakfast is served or taken. </a:t>
            </a:r>
          </a:p>
          <a:p>
            <a:r>
              <a:rPr lang="en-AU" sz="1200" b="1" i="1" kern="1200" dirty="0" smtClean="0">
                <a:solidFill>
                  <a:schemeClr val="tx1"/>
                </a:solidFill>
                <a:latin typeface="+mn-lt"/>
                <a:ea typeface="+mn-ea"/>
                <a:cs typeface="+mn-cs"/>
              </a:rPr>
              <a:t>Ordering and serving breakfast  </a:t>
            </a:r>
            <a:endParaRPr lang="en-AU" sz="1200" i="1" kern="1200" dirty="0" smtClean="0">
              <a:solidFill>
                <a:schemeClr val="tx1"/>
              </a:solidFill>
              <a:latin typeface="+mn-lt"/>
              <a:ea typeface="+mn-ea"/>
              <a:cs typeface="+mn-cs"/>
            </a:endParaRPr>
          </a:p>
          <a:p>
            <a:pPr>
              <a:buFont typeface="Arial" pitchFamily="34" charset="0"/>
              <a:buChar char="•"/>
            </a:pPr>
            <a:r>
              <a:rPr lang="en-AU" sz="1200" kern="1200" dirty="0" smtClean="0">
                <a:solidFill>
                  <a:schemeClr val="tx1"/>
                </a:solidFill>
                <a:latin typeface="+mn-lt"/>
                <a:ea typeface="+mn-ea"/>
                <a:cs typeface="+mn-cs"/>
              </a:rPr>
              <a:t> There may be times when the valet will have to organise a guest’s breakfast.</a:t>
            </a:r>
            <a:r>
              <a:rPr lang="en-AU" sz="1200" kern="1200" baseline="0" dirty="0" smtClean="0">
                <a:solidFill>
                  <a:schemeClr val="tx1"/>
                </a:solidFill>
                <a:latin typeface="+mn-lt"/>
                <a:ea typeface="+mn-ea"/>
                <a:cs typeface="+mn-cs"/>
              </a:rPr>
              <a:t> U</a:t>
            </a:r>
            <a:r>
              <a:rPr lang="en-AU" sz="1200" kern="1200" dirty="0" smtClean="0">
                <a:solidFill>
                  <a:schemeClr val="tx1"/>
                </a:solidFill>
                <a:latin typeface="+mn-lt"/>
                <a:ea typeface="+mn-ea"/>
                <a:cs typeface="+mn-cs"/>
              </a:rPr>
              <a:t>sually, all breakfast orders are taken the night prior to service, but with some VIPs, their order may be filled in the morning, as the order is received.</a:t>
            </a:r>
          </a:p>
          <a:p>
            <a:pPr>
              <a:buFont typeface="Arial" pitchFamily="34" charset="0"/>
              <a:buChar char="•"/>
            </a:pPr>
            <a:r>
              <a:rPr lang="en-AU" sz="1200" kern="1200" dirty="0" smtClean="0">
                <a:solidFill>
                  <a:schemeClr val="tx1"/>
                </a:solidFill>
                <a:latin typeface="+mn-lt"/>
                <a:ea typeface="+mn-ea"/>
                <a:cs typeface="+mn-cs"/>
              </a:rPr>
              <a:t> If breakfast is required, the valet will take the order. </a:t>
            </a:r>
          </a:p>
          <a:p>
            <a:pPr>
              <a:buFont typeface="Arial" pitchFamily="34" charset="0"/>
              <a:buChar char="•"/>
            </a:pPr>
            <a:r>
              <a:rPr lang="en-AU" sz="1200" kern="1200" dirty="0" smtClean="0">
                <a:solidFill>
                  <a:schemeClr val="tx1"/>
                </a:solidFill>
                <a:latin typeface="+mn-lt"/>
                <a:ea typeface="+mn-ea"/>
                <a:cs typeface="+mn-cs"/>
              </a:rPr>
              <a:t> All hotel rooms offering breakfast service will provide a menu in the guest’s room, and the valet should present the guest with this menu and record the guest’s order taking note of preferences, such as the type of milk the guest prefers or how they like their eggs cooked.  </a:t>
            </a:r>
          </a:p>
          <a:p>
            <a:pPr>
              <a:buFont typeface="Arial" pitchFamily="34" charset="0"/>
              <a:buChar char="•"/>
            </a:pPr>
            <a:r>
              <a:rPr lang="en-AU" sz="1200" kern="1200" dirty="0" smtClean="0">
                <a:solidFill>
                  <a:schemeClr val="tx1"/>
                </a:solidFill>
                <a:latin typeface="+mn-lt"/>
                <a:ea typeface="+mn-ea"/>
                <a:cs typeface="+mn-cs"/>
              </a:rPr>
              <a:t> Valets will often be able to recite the breakfast menu, making personal recommendations at the same time. </a:t>
            </a:r>
          </a:p>
          <a:p>
            <a:pPr>
              <a:buFont typeface="Arial" pitchFamily="34" charset="0"/>
              <a:buChar char="•"/>
            </a:pPr>
            <a:r>
              <a:rPr lang="en-AU" sz="1200" kern="1200" dirty="0" smtClean="0">
                <a:solidFill>
                  <a:schemeClr val="tx1"/>
                </a:solidFill>
                <a:latin typeface="+mn-lt"/>
                <a:ea typeface="+mn-ea"/>
                <a:cs typeface="+mn-cs"/>
              </a:rPr>
              <a:t> The valet should also ask the guest what time they require breakfast and how they would like breakfast served. </a:t>
            </a:r>
          </a:p>
          <a:p>
            <a:pPr>
              <a:buFont typeface="Arial" pitchFamily="34" charset="0"/>
              <a:buChar char="•"/>
            </a:pPr>
            <a:r>
              <a:rPr lang="en-AU" sz="1200" kern="1200" dirty="0" smtClean="0">
                <a:solidFill>
                  <a:schemeClr val="tx1"/>
                </a:solidFill>
                <a:latin typeface="+mn-lt"/>
                <a:ea typeface="+mn-ea"/>
                <a:cs typeface="+mn-cs"/>
              </a:rPr>
              <a:t> Some guests may prefer to eat their breakfast in bed, while others will prefer to eat breakfast at the table in the room or outside on a balcony.</a:t>
            </a:r>
          </a:p>
          <a:p>
            <a:pPr>
              <a:buFont typeface="Arial" pitchFamily="34" charset="0"/>
              <a:buChar char="•"/>
            </a:pPr>
            <a:r>
              <a:rPr lang="en-AU" sz="1200" kern="1200" dirty="0" smtClean="0">
                <a:solidFill>
                  <a:schemeClr val="tx1"/>
                </a:solidFill>
                <a:latin typeface="+mn-lt"/>
                <a:ea typeface="+mn-ea"/>
                <a:cs typeface="+mn-cs"/>
              </a:rPr>
              <a:t> The valet may also ask the guest if they require the morning paper to be served with breakfast.</a:t>
            </a:r>
          </a:p>
          <a:p>
            <a:pPr>
              <a:buFont typeface="Arial" pitchFamily="34" charset="0"/>
              <a:buChar char="•"/>
            </a:pPr>
            <a:r>
              <a:rPr lang="en-AU" sz="1200" kern="1200" dirty="0" smtClean="0">
                <a:solidFill>
                  <a:schemeClr val="tx1"/>
                </a:solidFill>
                <a:latin typeface="+mn-lt"/>
                <a:ea typeface="+mn-ea"/>
                <a:cs typeface="+mn-cs"/>
              </a:rPr>
              <a:t> Breakfast will normally arrive via room service and it will be the valet’s responsibility to set up the breakfast according to the guest’s requests. </a:t>
            </a:r>
          </a:p>
          <a:p>
            <a:pPr>
              <a:buFont typeface="Arial" pitchFamily="34" charset="0"/>
              <a:buChar char="•"/>
            </a:pPr>
            <a:r>
              <a:rPr lang="en-AU" sz="1200" kern="1200" dirty="0" smtClean="0">
                <a:solidFill>
                  <a:schemeClr val="tx1"/>
                </a:solidFill>
                <a:latin typeface="+mn-lt"/>
                <a:ea typeface="+mn-ea"/>
                <a:cs typeface="+mn-cs"/>
              </a:rPr>
              <a:t> Should the breakfast be served in bed, the valet may have to open or uncover certain items, prepare certain foods, and attractively arrange items on the tray, before presentation to the guest.</a:t>
            </a:r>
          </a:p>
          <a:p>
            <a:pPr>
              <a:buFont typeface="Arial" pitchFamily="34" charset="0"/>
              <a:buChar char="•"/>
            </a:pPr>
            <a:r>
              <a:rPr lang="en-AU" sz="1200" kern="1200" dirty="0" smtClean="0">
                <a:solidFill>
                  <a:schemeClr val="tx1"/>
                </a:solidFill>
                <a:latin typeface="+mn-lt"/>
                <a:ea typeface="+mn-ea"/>
                <a:cs typeface="+mn-cs"/>
              </a:rPr>
              <a:t> Should the breakfast be served at the table, the valet must set out all breakfast items on the table in accordance with the hotel’s policy and procedures on such matters, and in accordance with guest requests.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smtClean="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84</a:t>
            </a:fld>
            <a:endParaRPr 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Trainer continues to provide trainees with examples of services a venue may be able to offer guests:</a:t>
            </a:r>
          </a:p>
          <a:p>
            <a:r>
              <a:rPr lang="en-AU" sz="1200" b="1" i="1" kern="1200" dirty="0" smtClean="0">
                <a:solidFill>
                  <a:schemeClr val="tx1"/>
                </a:solidFill>
                <a:latin typeface="+mn-lt"/>
                <a:ea typeface="+mn-ea"/>
                <a:cs typeface="+mn-cs"/>
              </a:rPr>
              <a:t>Looking after dry cleaning and laundry needs  </a:t>
            </a:r>
            <a:endParaRPr lang="en-AU" sz="1200" i="1" kern="1200" dirty="0" smtClean="0">
              <a:solidFill>
                <a:schemeClr val="tx1"/>
              </a:solidFill>
              <a:latin typeface="+mn-lt"/>
              <a:ea typeface="+mn-ea"/>
              <a:cs typeface="+mn-cs"/>
            </a:endParaRPr>
          </a:p>
          <a:p>
            <a:pPr>
              <a:buFont typeface="Arial" pitchFamily="34" charset="0"/>
              <a:buChar char="•"/>
            </a:pPr>
            <a:r>
              <a:rPr lang="en-AU" sz="1200" kern="1200" dirty="0" smtClean="0">
                <a:solidFill>
                  <a:schemeClr val="tx1"/>
                </a:solidFill>
                <a:latin typeface="+mn-lt"/>
                <a:ea typeface="+mn-ea"/>
                <a:cs typeface="+mn-cs"/>
              </a:rPr>
              <a:t> Even where an internal facility exists and there are dockets in the room to enable guests to do it themselves many guests will ask the valet to take care of these requirements.</a:t>
            </a:r>
          </a:p>
          <a:p>
            <a:pPr>
              <a:buFont typeface="Arial" pitchFamily="34" charset="0"/>
              <a:buChar char="•"/>
            </a:pPr>
            <a:r>
              <a:rPr lang="en-AU" sz="1200" kern="1200" dirty="0" smtClean="0">
                <a:solidFill>
                  <a:schemeClr val="tx1"/>
                </a:solidFill>
                <a:latin typeface="+mn-lt"/>
                <a:ea typeface="+mn-ea"/>
                <a:cs typeface="+mn-cs"/>
              </a:rPr>
              <a:t> Some guests will stipulate where the items are to be cleaned (that is, using the in-house laundry or using an external provider) and how they are to be cleaned. Others will leave those decisions to the good sense and judgement of their valet.</a:t>
            </a:r>
          </a:p>
          <a:p>
            <a:r>
              <a:rPr lang="en-AU" sz="1200" b="1" i="1" kern="1200" dirty="0" smtClean="0">
                <a:solidFill>
                  <a:schemeClr val="tx1"/>
                </a:solidFill>
                <a:latin typeface="+mn-lt"/>
                <a:ea typeface="+mn-ea"/>
                <a:cs typeface="+mn-cs"/>
              </a:rPr>
              <a:t>Organising a personal driver, limousine, taxi, or hire car  </a:t>
            </a:r>
            <a:endParaRPr lang="en-AU" sz="1200" i="1" kern="1200" dirty="0" smtClean="0">
              <a:solidFill>
                <a:schemeClr val="tx1"/>
              </a:solidFill>
              <a:latin typeface="+mn-lt"/>
              <a:ea typeface="+mn-ea"/>
              <a:cs typeface="+mn-cs"/>
            </a:endParaRPr>
          </a:p>
          <a:p>
            <a:pPr>
              <a:buFont typeface="Arial" pitchFamily="34" charset="0"/>
              <a:buChar char="•"/>
            </a:pPr>
            <a:r>
              <a:rPr lang="en-AU" sz="1200" kern="1200" dirty="0" smtClean="0">
                <a:solidFill>
                  <a:schemeClr val="tx1"/>
                </a:solidFill>
                <a:latin typeface="+mn-lt"/>
                <a:ea typeface="+mn-ea"/>
                <a:cs typeface="+mn-cs"/>
              </a:rPr>
              <a:t> From guest history it may be possible to ascertain guest preferences for a personal driver, limousine, taxi or hire car.</a:t>
            </a:r>
          </a:p>
          <a:p>
            <a:pPr>
              <a:buFont typeface="Arial" pitchFamily="34" charset="0"/>
              <a:buChar char="•"/>
            </a:pPr>
            <a:r>
              <a:rPr lang="en-AU" sz="1200" kern="1200" dirty="0" smtClean="0">
                <a:solidFill>
                  <a:schemeClr val="tx1"/>
                </a:solidFill>
                <a:latin typeface="+mn-lt"/>
                <a:ea typeface="+mn-ea"/>
                <a:cs typeface="+mn-cs"/>
              </a:rPr>
              <a:t> The phone number for these services will usually be listed in the guest’s history.  If not, they can be obtained from the concierge.</a:t>
            </a:r>
          </a:p>
          <a:p>
            <a:pPr>
              <a:buFont typeface="Arial" pitchFamily="34" charset="0"/>
              <a:buChar char="•"/>
            </a:pPr>
            <a:r>
              <a:rPr lang="en-AU" sz="1200" kern="1200" dirty="0" smtClean="0">
                <a:solidFill>
                  <a:schemeClr val="tx1"/>
                </a:solidFill>
                <a:latin typeface="+mn-lt"/>
                <a:ea typeface="+mn-ea"/>
                <a:cs typeface="+mn-cs"/>
              </a:rPr>
              <a:t> Requirements in this regard can be for a one-off/single use time, or a day or week booking.</a:t>
            </a:r>
            <a:r>
              <a:rPr lang="en-AU" sz="1200" kern="1200" baseline="0" dirty="0" smtClean="0">
                <a:solidFill>
                  <a:schemeClr val="tx1"/>
                </a:solidFill>
                <a:latin typeface="+mn-lt"/>
                <a:ea typeface="+mn-ea"/>
                <a:cs typeface="+mn-cs"/>
              </a:rPr>
              <a:t> E</a:t>
            </a:r>
            <a:r>
              <a:rPr lang="en-AU" sz="1200" kern="1200" dirty="0" smtClean="0">
                <a:solidFill>
                  <a:schemeClr val="tx1"/>
                </a:solidFill>
                <a:latin typeface="+mn-lt"/>
                <a:ea typeface="+mn-ea"/>
                <a:cs typeface="+mn-cs"/>
              </a:rPr>
              <a:t>nsure relevant details are known relating to location of the car, times, numbers travelling and expected duration.</a:t>
            </a:r>
          </a:p>
          <a:p>
            <a:r>
              <a:rPr lang="en-AU" sz="1200" b="1" i="1" kern="1200" dirty="0" smtClean="0">
                <a:solidFill>
                  <a:schemeClr val="tx1"/>
                </a:solidFill>
                <a:latin typeface="+mn-lt"/>
                <a:ea typeface="+mn-ea"/>
                <a:cs typeface="+mn-cs"/>
              </a:rPr>
              <a:t>Arranging for appropriate security  </a:t>
            </a:r>
            <a:endParaRPr lang="en-AU" sz="1200" i="1" kern="1200" dirty="0" smtClean="0">
              <a:solidFill>
                <a:schemeClr val="tx1"/>
              </a:solidFill>
              <a:latin typeface="+mn-lt"/>
              <a:ea typeface="+mn-ea"/>
              <a:cs typeface="+mn-cs"/>
            </a:endParaRPr>
          </a:p>
          <a:p>
            <a:pPr>
              <a:buFont typeface="Arial" pitchFamily="34" charset="0"/>
              <a:buChar char="•"/>
            </a:pPr>
            <a:r>
              <a:rPr lang="en-AU" sz="1200" kern="1200" dirty="0" smtClean="0">
                <a:solidFill>
                  <a:schemeClr val="tx1"/>
                </a:solidFill>
                <a:latin typeface="+mn-lt"/>
                <a:ea typeface="+mn-ea"/>
                <a:cs typeface="+mn-cs"/>
              </a:rPr>
              <a:t> Security may apply to items the guest wants stored in the establishment safe, or can apply to personal security required at their door (or on their floor), in their room, when they leave their room, and/or when they enter or leave the venue.</a:t>
            </a:r>
          </a:p>
          <a:p>
            <a:pPr>
              <a:buFont typeface="Arial" pitchFamily="34" charset="0"/>
              <a:buChar char="•"/>
            </a:pPr>
            <a:r>
              <a:rPr lang="en-AU" sz="1200" kern="1200" dirty="0" smtClean="0">
                <a:solidFill>
                  <a:schemeClr val="tx1"/>
                </a:solidFill>
                <a:latin typeface="+mn-lt"/>
                <a:ea typeface="+mn-ea"/>
                <a:cs typeface="+mn-cs"/>
              </a:rPr>
              <a:t> Where there are VIPs in the house it is standard practice for their floor/room to receive extra security attention.</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85</a:t>
            </a:fld>
            <a:endParaRPr 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kern="1200" dirty="0" smtClean="0">
                <a:solidFill>
                  <a:schemeClr val="tx1"/>
                </a:solidFill>
                <a:latin typeface="+mn-lt"/>
                <a:ea typeface="+mn-ea"/>
                <a:cs typeface="+mn-cs"/>
              </a:rPr>
              <a:t>Trainer advises trainees that a standard requirement for all valets is to deal effectively with guest luggage highlighting important considerations are:</a:t>
            </a:r>
          </a:p>
          <a:p>
            <a:pPr>
              <a:buFont typeface="Arial" pitchFamily="34" charset="0"/>
              <a:buChar char="•"/>
            </a:pPr>
            <a:r>
              <a:rPr lang="en-US" dirty="0" smtClean="0"/>
              <a:t> Treat all guest luggage with care and respect.</a:t>
            </a:r>
            <a:r>
              <a:rPr lang="en-US" baseline="0" dirty="0" smtClean="0"/>
              <a:t> T</a:t>
            </a:r>
            <a:r>
              <a:rPr lang="en-US" dirty="0" smtClean="0"/>
              <a:t>he treatment of guest luggage can set the scene for the guest’s stay. If their luggage is not properly handled, they may</a:t>
            </a:r>
            <a:r>
              <a:rPr lang="en-US" baseline="0" dirty="0" smtClean="0"/>
              <a:t> believe they will not be properly handled</a:t>
            </a:r>
          </a:p>
          <a:p>
            <a:pPr>
              <a:buFont typeface="Arial" pitchFamily="34" charset="0"/>
              <a:buChar char="•"/>
            </a:pPr>
            <a:r>
              <a:rPr lang="en-US" baseline="0" dirty="0" smtClean="0"/>
              <a:t> Avoid damage and loss. Luggage is expensive so deserves not to be damaged. The contents of many items are irreplaceable so attention must be paid to not forgetting an item of luggage or allowing it to be stolen</a:t>
            </a:r>
          </a:p>
          <a:p>
            <a:pPr>
              <a:buFont typeface="Arial" pitchFamily="34" charset="0"/>
              <a:buChar char="•"/>
            </a:pPr>
            <a:r>
              <a:rPr lang="en-US" baseline="0" dirty="0" smtClean="0"/>
              <a:t> Realise luggage handling is on public show. The guest, their party and members of the public can easily see how the luggage is being treated and the care (or lack of it) being displayed.</a:t>
            </a: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86</a:t>
            </a:fld>
            <a:endParaRPr 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Trainer</a:t>
            </a:r>
            <a:r>
              <a:rPr lang="en-US" baseline="0" dirty="0" smtClean="0"/>
              <a:t> provides trainees with information relating to the movement of guest luggage to their room when a valet-serviced guest arrives at a venue:</a:t>
            </a:r>
          </a:p>
          <a:p>
            <a:pPr>
              <a:buFont typeface="Arial" pitchFamily="34" charset="0"/>
              <a:buChar char="•"/>
            </a:pPr>
            <a:r>
              <a:rPr lang="en-US" dirty="0" smtClean="0"/>
              <a:t> Two valets may be used – one goes with the luggage (and porters) and the other stays with the guest, accompanying them to their room</a:t>
            </a:r>
          </a:p>
          <a:p>
            <a:pPr>
              <a:buFont typeface="Arial" pitchFamily="34" charset="0"/>
              <a:buChar char="•"/>
            </a:pPr>
            <a:r>
              <a:rPr lang="en-US" dirty="0" smtClean="0"/>
              <a:t>Take care.</a:t>
            </a:r>
            <a:r>
              <a:rPr lang="en-US" baseline="0" dirty="0" smtClean="0"/>
              <a:t> O</a:t>
            </a:r>
            <a:r>
              <a:rPr lang="en-US" dirty="0" smtClean="0"/>
              <a:t>versee the activities; ensure nothing is forgotten’</a:t>
            </a:r>
            <a:r>
              <a:rPr lang="en-US" baseline="0" dirty="0" smtClean="0"/>
              <a:t> and </a:t>
            </a:r>
            <a:r>
              <a:rPr lang="en-US" dirty="0" smtClean="0"/>
              <a:t>ensure nothing falls off the trolley</a:t>
            </a:r>
          </a:p>
          <a:p>
            <a:pPr lvl="0">
              <a:buFont typeface="Arial" pitchFamily="34" charset="0"/>
              <a:buChar char="•"/>
            </a:pPr>
            <a:r>
              <a:rPr lang="en-AU" sz="1200" kern="1200" dirty="0" smtClean="0">
                <a:solidFill>
                  <a:schemeClr val="tx1"/>
                </a:solidFill>
                <a:latin typeface="+mn-lt"/>
                <a:ea typeface="+mn-ea"/>
                <a:cs typeface="+mn-cs"/>
              </a:rPr>
              <a:t> Organise sufficient staff.</a:t>
            </a:r>
            <a:r>
              <a:rPr lang="en-AU" sz="1200" kern="1200" baseline="0" dirty="0" smtClean="0">
                <a:solidFill>
                  <a:schemeClr val="tx1"/>
                </a:solidFill>
                <a:latin typeface="+mn-lt"/>
                <a:ea typeface="+mn-ea"/>
                <a:cs typeface="+mn-cs"/>
              </a:rPr>
              <a:t> M</a:t>
            </a:r>
            <a:r>
              <a:rPr lang="en-AU" sz="1200" kern="1200" dirty="0" smtClean="0">
                <a:solidFill>
                  <a:schemeClr val="tx1"/>
                </a:solidFill>
                <a:latin typeface="+mn-lt"/>
                <a:ea typeface="+mn-ea"/>
                <a:cs typeface="+mn-cs"/>
              </a:rPr>
              <a:t>ultiple porters are usually required to handle the relatively large volume of luggage VIP guests bring with them.</a:t>
            </a:r>
            <a:r>
              <a:rPr lang="en-AU" sz="1200" kern="1200" baseline="0" dirty="0" smtClean="0">
                <a:solidFill>
                  <a:schemeClr val="tx1"/>
                </a:solidFill>
                <a:latin typeface="+mn-lt"/>
                <a:ea typeface="+mn-ea"/>
                <a:cs typeface="+mn-cs"/>
              </a:rPr>
              <a:t> L</a:t>
            </a:r>
            <a:r>
              <a:rPr lang="en-AU" sz="1200" kern="1200" dirty="0" smtClean="0">
                <a:solidFill>
                  <a:schemeClr val="tx1"/>
                </a:solidFill>
                <a:latin typeface="+mn-lt"/>
                <a:ea typeface="+mn-ea"/>
                <a:cs typeface="+mn-cs"/>
              </a:rPr>
              <a:t>iaison with porters is essential when dealing with VIP guest luggage</a:t>
            </a:r>
          </a:p>
          <a:p>
            <a:pPr lvl="0">
              <a:buFont typeface="Arial" pitchFamily="34" charset="0"/>
              <a:buChar char="•"/>
            </a:pPr>
            <a:r>
              <a:rPr lang="en-AU" sz="1200" kern="1200" dirty="0" smtClean="0">
                <a:solidFill>
                  <a:schemeClr val="tx1"/>
                </a:solidFill>
                <a:latin typeface="+mn-lt"/>
                <a:ea typeface="+mn-ea"/>
                <a:cs typeface="+mn-cs"/>
              </a:rPr>
              <a:t> Arrange for sufficient trolleys.</a:t>
            </a:r>
            <a:r>
              <a:rPr lang="en-AU" sz="1200" kern="1200" baseline="0" dirty="0" smtClean="0">
                <a:solidFill>
                  <a:schemeClr val="tx1"/>
                </a:solidFill>
                <a:latin typeface="+mn-lt"/>
                <a:ea typeface="+mn-ea"/>
                <a:cs typeface="+mn-cs"/>
              </a:rPr>
              <a:t> I</a:t>
            </a:r>
            <a:r>
              <a:rPr lang="en-AU" sz="1200" kern="1200" dirty="0" smtClean="0">
                <a:solidFill>
                  <a:schemeClr val="tx1"/>
                </a:solidFill>
                <a:latin typeface="+mn-lt"/>
                <a:ea typeface="+mn-ea"/>
                <a:cs typeface="+mn-cs"/>
              </a:rPr>
              <a:t>f insufficient trolleys are available a plan detailing the sequence of luggage delivery to rooms must be created.</a:t>
            </a:r>
          </a:p>
          <a:p>
            <a:pPr>
              <a:buFont typeface="Arial" pitchFamily="34" charset="0"/>
              <a:buChar char="•"/>
            </a:pPr>
            <a:endParaRPr lang="en-US" dirty="0" smtClean="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87</a:t>
            </a:fld>
            <a:endParaRPr lang="en-US"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Trainer continues to provide advice to trainees regarding movement of guest luggage to their room on arrival:</a:t>
            </a:r>
          </a:p>
          <a:p>
            <a:pPr lvl="0">
              <a:buFont typeface="Arial" pitchFamily="34" charset="0"/>
              <a:buChar char="•"/>
            </a:pPr>
            <a:r>
              <a:rPr lang="en-AU" sz="1200" kern="1200" dirty="0" smtClean="0">
                <a:solidFill>
                  <a:schemeClr val="tx1"/>
                </a:solidFill>
                <a:latin typeface="+mn-lt"/>
                <a:ea typeface="+mn-ea"/>
                <a:cs typeface="+mn-cs"/>
              </a:rPr>
              <a:t> Ensure rooming sheets are available and match luggage trolleys to each room being used by the VIP party. Each room must have its own trolley/s.</a:t>
            </a:r>
            <a:r>
              <a:rPr lang="en-AU" sz="1200" kern="1200" baseline="0" dirty="0" smtClean="0">
                <a:solidFill>
                  <a:schemeClr val="tx1"/>
                </a:solidFill>
                <a:latin typeface="+mn-lt"/>
                <a:ea typeface="+mn-ea"/>
                <a:cs typeface="+mn-cs"/>
              </a:rPr>
              <a:t> N</a:t>
            </a:r>
            <a:r>
              <a:rPr lang="en-AU" sz="1200" kern="1200" dirty="0" smtClean="0">
                <a:solidFill>
                  <a:schemeClr val="tx1"/>
                </a:solidFill>
                <a:latin typeface="+mn-lt"/>
                <a:ea typeface="+mn-ea"/>
                <a:cs typeface="+mn-cs"/>
              </a:rPr>
              <a:t>ever try to accommodate luggage from different rooms on the same trolley</a:t>
            </a:r>
          </a:p>
          <a:p>
            <a:pPr lvl="0">
              <a:buFont typeface="Arial" pitchFamily="34" charset="0"/>
              <a:buChar char="•"/>
            </a:pPr>
            <a:r>
              <a:rPr lang="en-AU" sz="1200" kern="1200" dirty="0" smtClean="0">
                <a:solidFill>
                  <a:schemeClr val="tx1"/>
                </a:solidFill>
                <a:latin typeface="+mn-lt"/>
                <a:ea typeface="+mn-ea"/>
                <a:cs typeface="+mn-cs"/>
              </a:rPr>
              <a:t> The VIP guest must be serviced first.</a:t>
            </a:r>
            <a:r>
              <a:rPr lang="en-AU" sz="1200" kern="1200" baseline="0" dirty="0" smtClean="0">
                <a:solidFill>
                  <a:schemeClr val="tx1"/>
                </a:solidFill>
                <a:latin typeface="+mn-lt"/>
                <a:ea typeface="+mn-ea"/>
                <a:cs typeface="+mn-cs"/>
              </a:rPr>
              <a:t> Th</a:t>
            </a:r>
            <a:r>
              <a:rPr lang="en-AU" sz="1200" kern="1200" dirty="0" smtClean="0">
                <a:solidFill>
                  <a:schemeClr val="tx1"/>
                </a:solidFill>
                <a:latin typeface="+mn-lt"/>
                <a:ea typeface="+mn-ea"/>
                <a:cs typeface="+mn-cs"/>
              </a:rPr>
              <a:t>e focus of delivering the luggage must be to get the bags to the primary guest before their retinue receives their luggage. When the main guest has had</a:t>
            </a:r>
            <a:r>
              <a:rPr lang="en-AU" sz="1200" kern="1200" baseline="0" dirty="0" smtClean="0">
                <a:solidFill>
                  <a:schemeClr val="tx1"/>
                </a:solidFill>
                <a:latin typeface="+mn-lt"/>
                <a:ea typeface="+mn-ea"/>
                <a:cs typeface="+mn-cs"/>
              </a:rPr>
              <a:t> their luggage delivered, bags for the remainder of the party can be delivered</a:t>
            </a:r>
            <a:endParaRPr lang="en-AU" sz="1200" kern="1200" dirty="0" smtClean="0">
              <a:solidFill>
                <a:schemeClr val="tx1"/>
              </a:solidFill>
              <a:latin typeface="+mn-lt"/>
              <a:ea typeface="+mn-ea"/>
              <a:cs typeface="+mn-cs"/>
            </a:endParaRPr>
          </a:p>
          <a:p>
            <a:pPr lvl="0">
              <a:buFont typeface="Arial" pitchFamily="34" charset="0"/>
              <a:buChar char="•"/>
            </a:pPr>
            <a:r>
              <a:rPr lang="en-AU" sz="1200" kern="1200" dirty="0" smtClean="0">
                <a:solidFill>
                  <a:schemeClr val="tx1"/>
                </a:solidFill>
                <a:latin typeface="+mn-lt"/>
                <a:ea typeface="+mn-ea"/>
                <a:cs typeface="+mn-cs"/>
              </a:rPr>
              <a:t> Gratuities are never solicited .</a:t>
            </a:r>
            <a:r>
              <a:rPr lang="en-AU" sz="1200" kern="1200" baseline="0" dirty="0" smtClean="0">
                <a:solidFill>
                  <a:schemeClr val="tx1"/>
                </a:solidFill>
                <a:latin typeface="+mn-lt"/>
                <a:ea typeface="+mn-ea"/>
                <a:cs typeface="+mn-cs"/>
              </a:rPr>
              <a:t> M</a:t>
            </a:r>
            <a:r>
              <a:rPr lang="en-AU" sz="1200" kern="1200" dirty="0" smtClean="0">
                <a:solidFill>
                  <a:schemeClr val="tx1"/>
                </a:solidFill>
                <a:latin typeface="+mn-lt"/>
                <a:ea typeface="+mn-ea"/>
                <a:cs typeface="+mn-cs"/>
              </a:rPr>
              <a:t>ost VIP guests make an allowance for gratuities when they (or people on their behalf) settle their account on departure. Staff/porters will be advised during the staff briefing they are not to solicit gratuities</a:t>
            </a:r>
          </a:p>
          <a:p>
            <a:pPr lvl="0">
              <a:buFont typeface="Arial" pitchFamily="34" charset="0"/>
              <a:buChar char="•"/>
            </a:pPr>
            <a:r>
              <a:rPr lang="en-AU" sz="1200" kern="1200" dirty="0" smtClean="0">
                <a:solidFill>
                  <a:schemeClr val="tx1"/>
                </a:solidFill>
                <a:latin typeface="+mn-lt"/>
                <a:ea typeface="+mn-ea"/>
                <a:cs typeface="+mn-cs"/>
              </a:rPr>
              <a:t> Luggage trolleys must be clean and in good condition</a:t>
            </a:r>
          </a:p>
          <a:p>
            <a:pPr lvl="0">
              <a:buFont typeface="Arial" pitchFamily="34" charset="0"/>
              <a:buChar char="•"/>
            </a:pPr>
            <a:r>
              <a:rPr lang="en-AU" sz="1200" kern="1200" dirty="0" smtClean="0">
                <a:solidFill>
                  <a:schemeClr val="tx1"/>
                </a:solidFill>
                <a:latin typeface="+mn-lt"/>
                <a:ea typeface="+mn-ea"/>
                <a:cs typeface="+mn-cs"/>
              </a:rPr>
              <a:t> Porters must make VIP guest luggage delivery their priority .</a:t>
            </a:r>
            <a:r>
              <a:rPr lang="en-AU" sz="1200" kern="1200" baseline="0" dirty="0" smtClean="0">
                <a:solidFill>
                  <a:schemeClr val="tx1"/>
                </a:solidFill>
                <a:latin typeface="+mn-lt"/>
                <a:ea typeface="+mn-ea"/>
                <a:cs typeface="+mn-cs"/>
              </a:rPr>
              <a:t> T</a:t>
            </a:r>
            <a:r>
              <a:rPr lang="en-AU" sz="1200" kern="1200" dirty="0" smtClean="0">
                <a:solidFill>
                  <a:schemeClr val="tx1"/>
                </a:solidFill>
                <a:latin typeface="+mn-lt"/>
                <a:ea typeface="+mn-ea"/>
                <a:cs typeface="+mn-cs"/>
              </a:rPr>
              <a:t>hey cannot deal with other matters, provide service to other guests or take directions for other tasks.</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88</a:t>
            </a:fld>
            <a:endParaRPr lang="en-US"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Trainer instructs trainees regarding the unpacking of guest luggage explaining the need to:</a:t>
            </a:r>
          </a:p>
          <a:p>
            <a:pPr>
              <a:buFont typeface="Arial" pitchFamily="34" charset="0"/>
              <a:buChar char="•"/>
            </a:pPr>
            <a:r>
              <a:rPr lang="en-US" dirty="0" smtClean="0"/>
              <a:t> Obtain keys from guest to unlock bags.</a:t>
            </a:r>
            <a:r>
              <a:rPr lang="en-US" baseline="0" dirty="0" smtClean="0"/>
              <a:t> A</a:t>
            </a:r>
            <a:r>
              <a:rPr lang="en-US" dirty="0" smtClean="0"/>
              <a:t>dvise guest immediately if</a:t>
            </a:r>
            <a:r>
              <a:rPr lang="en-US" baseline="0" dirty="0" smtClean="0"/>
              <a:t> there is evidence of tampering, or damage to cases or luggage</a:t>
            </a:r>
          </a:p>
          <a:p>
            <a:pPr lvl="0">
              <a:buFont typeface="Arial" pitchFamily="34" charset="0"/>
              <a:buChar char="•"/>
            </a:pPr>
            <a:r>
              <a:rPr lang="en-AU" sz="1200" kern="1200" dirty="0" smtClean="0">
                <a:solidFill>
                  <a:schemeClr val="tx1"/>
                </a:solidFill>
                <a:latin typeface="+mn-lt"/>
                <a:ea typeface="+mn-ea"/>
                <a:cs typeface="+mn-cs"/>
              </a:rPr>
              <a:t> Check the outsides of the luggage and clean away any marks</a:t>
            </a:r>
          </a:p>
          <a:p>
            <a:pPr lvl="0">
              <a:buFont typeface="Arial" pitchFamily="34" charset="0"/>
              <a:buChar char="•"/>
            </a:pPr>
            <a:r>
              <a:rPr lang="en-AU" sz="1200" kern="1200" dirty="0" smtClean="0">
                <a:solidFill>
                  <a:schemeClr val="tx1"/>
                </a:solidFill>
                <a:latin typeface="+mn-lt"/>
                <a:ea typeface="+mn-ea"/>
                <a:cs typeface="+mn-cs"/>
              </a:rPr>
              <a:t> Place luggage on an appropriate surface in the room to avoid damage.</a:t>
            </a:r>
            <a:r>
              <a:rPr lang="en-AU" sz="1200" kern="1200" baseline="0" dirty="0" smtClean="0">
                <a:solidFill>
                  <a:schemeClr val="tx1"/>
                </a:solidFill>
                <a:latin typeface="+mn-lt"/>
                <a:ea typeface="+mn-ea"/>
                <a:cs typeface="+mn-cs"/>
              </a:rPr>
              <a:t> T</a:t>
            </a:r>
            <a:r>
              <a:rPr lang="en-AU" sz="1200" kern="1200" dirty="0" smtClean="0">
                <a:solidFill>
                  <a:schemeClr val="tx1"/>
                </a:solidFill>
                <a:latin typeface="+mn-lt"/>
                <a:ea typeface="+mn-ea"/>
                <a:cs typeface="+mn-cs"/>
              </a:rPr>
              <a:t>he luggage rack is the most common area to use</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200" kern="1200" dirty="0" smtClean="0">
                <a:solidFill>
                  <a:schemeClr val="tx1"/>
                </a:solidFill>
                <a:latin typeface="+mn-lt"/>
                <a:ea typeface="+mn-ea"/>
                <a:cs typeface="+mn-cs"/>
              </a:rPr>
              <a:t> Remove all items from the luggage (subject to guest instructions) making sure all items are clean and dirty items are sent for laundering, or otherwise cleaned as appropriate</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89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Trainer identifies for trainees</a:t>
            </a:r>
            <a:r>
              <a:rPr lang="en-US" baseline="0" dirty="0" smtClean="0"/>
              <a:t> </a:t>
            </a:r>
            <a:r>
              <a:rPr lang="en-US" dirty="0" smtClean="0"/>
              <a:t>the main duties of a valet mentioning their workplace Job/Position Description is a good starting point for determining what is expected:</a:t>
            </a:r>
          </a:p>
          <a:p>
            <a:pPr lvl="0">
              <a:buFont typeface="Arial" pitchFamily="34" charset="0"/>
              <a:buChar char="•"/>
            </a:pPr>
            <a:r>
              <a:rPr lang="en-AU" sz="1200" kern="1200" dirty="0" smtClean="0">
                <a:solidFill>
                  <a:schemeClr val="tx1"/>
                </a:solidFill>
                <a:latin typeface="+mn-lt"/>
                <a:ea typeface="+mn-ea"/>
                <a:cs typeface="+mn-cs"/>
              </a:rPr>
              <a:t> Professionally and confidentially communicating – with the guest, and on behalf of the guest and their party (spouse, manager, agent, retinue, personal assistants) </a:t>
            </a:r>
          </a:p>
          <a:p>
            <a:pPr lvl="0">
              <a:buFont typeface="Arial" pitchFamily="34" charset="0"/>
              <a:buChar char="•"/>
            </a:pPr>
            <a:r>
              <a:rPr lang="en-AU" sz="1200" kern="1200" dirty="0" smtClean="0">
                <a:solidFill>
                  <a:schemeClr val="tx1"/>
                </a:solidFill>
                <a:latin typeface="+mn-lt"/>
                <a:ea typeface="+mn-ea"/>
                <a:cs typeface="+mn-cs"/>
              </a:rPr>
              <a:t> Unpacking and storing guest luggage – according to instructions and/or using common sense (more on this later)</a:t>
            </a:r>
          </a:p>
          <a:p>
            <a:pPr lvl="0">
              <a:buFont typeface="Arial" pitchFamily="34" charset="0"/>
              <a:buChar char="•"/>
            </a:pPr>
            <a:r>
              <a:rPr lang="en-AU" sz="1200" kern="1200" dirty="0" smtClean="0">
                <a:solidFill>
                  <a:schemeClr val="tx1"/>
                </a:solidFill>
                <a:latin typeface="+mn-lt"/>
                <a:ea typeface="+mn-ea"/>
                <a:cs typeface="+mn-cs"/>
              </a:rPr>
              <a:t> Preparing guest clothes and footwear – ready for use, including laying out </a:t>
            </a:r>
            <a:r>
              <a:rPr lang="en-AU" sz="1200" kern="1200" baseline="0" dirty="0" smtClean="0">
                <a:solidFill>
                  <a:schemeClr val="tx1"/>
                </a:solidFill>
                <a:latin typeface="+mn-lt"/>
                <a:ea typeface="+mn-ea"/>
                <a:cs typeface="+mn-cs"/>
              </a:rPr>
              <a:t>clothes</a:t>
            </a:r>
            <a:endParaRPr lang="en-AU" sz="1200" kern="1200" dirty="0" smtClean="0">
              <a:solidFill>
                <a:schemeClr val="tx1"/>
              </a:solidFill>
              <a:latin typeface="+mn-lt"/>
              <a:ea typeface="+mn-ea"/>
              <a:cs typeface="+mn-cs"/>
            </a:endParaRPr>
          </a:p>
          <a:p>
            <a:pPr lvl="0">
              <a:buFont typeface="Arial" pitchFamily="34" charset="0"/>
              <a:buChar char="•"/>
            </a:pPr>
            <a:r>
              <a:rPr lang="en-AU" sz="1200" kern="1200" dirty="0" smtClean="0">
                <a:solidFill>
                  <a:schemeClr val="tx1"/>
                </a:solidFill>
                <a:latin typeface="+mn-lt"/>
                <a:ea typeface="+mn-ea"/>
                <a:cs typeface="+mn-cs"/>
              </a:rPr>
              <a:t> Light pressing of garments – as required or requested.</a:t>
            </a:r>
          </a:p>
          <a:p>
            <a:pPr lvl="0">
              <a:buFont typeface="Arial" pitchFamily="34" charset="0"/>
              <a:buNone/>
            </a:pPr>
            <a:endParaRPr lang="en-AU" sz="1200" kern="1200" dirty="0" smtClean="0">
              <a:solidFill>
                <a:schemeClr val="tx1"/>
              </a:solidFill>
              <a:latin typeface="+mn-lt"/>
              <a:ea typeface="+mn-ea"/>
              <a:cs typeface="+mn-cs"/>
            </a:endParaRPr>
          </a:p>
          <a:p>
            <a:pPr lvl="0">
              <a:buFont typeface="Arial" pitchFamily="34" charset="0"/>
              <a:buNone/>
            </a:pPr>
            <a:r>
              <a:rPr lang="en-AU" sz="1200" b="1" kern="1200" dirty="0" smtClean="0">
                <a:solidFill>
                  <a:schemeClr val="tx1"/>
                </a:solidFill>
                <a:latin typeface="+mn-lt"/>
                <a:ea typeface="+mn-ea"/>
                <a:cs typeface="+mn-cs"/>
              </a:rPr>
              <a:t>Class Activity – Handouts</a:t>
            </a:r>
          </a:p>
          <a:p>
            <a:pPr lvl="0">
              <a:buFont typeface="Arial" pitchFamily="34" charset="0"/>
              <a:buNone/>
            </a:pPr>
            <a:r>
              <a:rPr lang="en-AU" sz="1200" b="0" kern="1200" dirty="0" smtClean="0">
                <a:solidFill>
                  <a:schemeClr val="tx1"/>
                </a:solidFill>
                <a:latin typeface="+mn-lt"/>
                <a:ea typeface="+mn-ea"/>
                <a:cs typeface="+mn-cs"/>
              </a:rPr>
              <a:t>Trainer obtains one or more Job Descriptions/PDs for valets from local venues and:</a:t>
            </a:r>
          </a:p>
          <a:p>
            <a:pPr lvl="0">
              <a:buFont typeface="Arial" pitchFamily="34" charset="0"/>
              <a:buChar char="•"/>
            </a:pPr>
            <a:r>
              <a:rPr lang="en-AU" sz="1200" b="0" kern="1200" dirty="0" smtClean="0">
                <a:solidFill>
                  <a:schemeClr val="tx1"/>
                </a:solidFill>
                <a:latin typeface="+mn-lt"/>
                <a:ea typeface="+mn-ea"/>
                <a:cs typeface="+mn-cs"/>
              </a:rPr>
              <a:t> Distributes and discusses same with trainees</a:t>
            </a:r>
          </a:p>
          <a:p>
            <a:pPr lvl="0">
              <a:buFont typeface="Arial" pitchFamily="34" charset="0"/>
              <a:buChar char="•"/>
            </a:pPr>
            <a:r>
              <a:rPr lang="en-AU" sz="1200" b="0" kern="1200" dirty="0" smtClean="0">
                <a:solidFill>
                  <a:schemeClr val="tx1"/>
                </a:solidFill>
                <a:latin typeface="+mn-lt"/>
                <a:ea typeface="+mn-ea"/>
                <a:cs typeface="+mn-cs"/>
              </a:rPr>
              <a:t> Highlights aspects of the documents of obvious importance to management.</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9</a:t>
            </a:fld>
            <a:endParaRPr 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Trainer continues to instruct trainees regarding the unpacking of guest luggage explaining the need to:</a:t>
            </a:r>
          </a:p>
          <a:p>
            <a:pPr lvl="0">
              <a:buFont typeface="Arial" pitchFamily="34" charset="0"/>
              <a:buChar char="•"/>
            </a:pPr>
            <a:r>
              <a:rPr lang="en-AU" sz="1200" kern="1200" dirty="0" smtClean="0">
                <a:solidFill>
                  <a:schemeClr val="tx1"/>
                </a:solidFill>
                <a:latin typeface="+mn-lt"/>
                <a:ea typeface="+mn-ea"/>
                <a:cs typeface="+mn-cs"/>
              </a:rPr>
              <a:t> Place clothing and items appropriately:	</a:t>
            </a:r>
          </a:p>
          <a:p>
            <a:pPr lvl="1">
              <a:buFont typeface="Arial" pitchFamily="34" charset="0"/>
              <a:buChar char="•"/>
            </a:pPr>
            <a:r>
              <a:rPr lang="en-AU" sz="1200" kern="1200" dirty="0" smtClean="0">
                <a:solidFill>
                  <a:schemeClr val="tx1"/>
                </a:solidFill>
                <a:latin typeface="+mn-lt"/>
                <a:ea typeface="+mn-ea"/>
                <a:cs typeface="+mn-cs"/>
              </a:rPr>
              <a:t> Drawers – jumpers, casual shorts, T-shirts, underwear.</a:t>
            </a:r>
            <a:r>
              <a:rPr lang="en-AU" sz="1200" kern="1200" baseline="0" dirty="0" smtClean="0">
                <a:solidFill>
                  <a:schemeClr val="tx1"/>
                </a:solidFill>
                <a:latin typeface="+mn-lt"/>
                <a:ea typeface="+mn-ea"/>
                <a:cs typeface="+mn-cs"/>
              </a:rPr>
              <a:t> E</a:t>
            </a:r>
            <a:r>
              <a:rPr lang="en-AU" sz="1200" kern="1200" dirty="0" smtClean="0">
                <a:solidFill>
                  <a:schemeClr val="tx1"/>
                </a:solidFill>
                <a:latin typeface="+mn-lt"/>
                <a:ea typeface="+mn-ea"/>
                <a:cs typeface="+mn-cs"/>
              </a:rPr>
              <a:t>nsure all clothes are neatly folded and stacked according to colour</a:t>
            </a:r>
          </a:p>
          <a:p>
            <a:pPr lvl="1">
              <a:buFont typeface="Arial" pitchFamily="34" charset="0"/>
              <a:buChar char="•"/>
            </a:pPr>
            <a:r>
              <a:rPr lang="en-AU" sz="1200" kern="1200" dirty="0" smtClean="0">
                <a:solidFill>
                  <a:schemeClr val="tx1"/>
                </a:solidFill>
                <a:latin typeface="+mn-lt"/>
                <a:ea typeface="+mn-ea"/>
                <a:cs typeface="+mn-cs"/>
              </a:rPr>
              <a:t> Wardrobe – shirts, trousers, coats, suits, skirts, gowns</a:t>
            </a:r>
          </a:p>
          <a:p>
            <a:pPr lvl="1">
              <a:buFont typeface="Arial" pitchFamily="34" charset="0"/>
              <a:buChar char="•"/>
            </a:pPr>
            <a:r>
              <a:rPr lang="en-AU" sz="1200" kern="1200" dirty="0" smtClean="0">
                <a:solidFill>
                  <a:schemeClr val="tx1"/>
                </a:solidFill>
                <a:latin typeface="+mn-lt"/>
                <a:ea typeface="+mn-ea"/>
                <a:cs typeface="+mn-cs"/>
              </a:rPr>
              <a:t> Hang similar items together – all suits together, all shirts together</a:t>
            </a:r>
          </a:p>
          <a:p>
            <a:pPr lvl="2">
              <a:buFont typeface="Arial" pitchFamily="34" charset="0"/>
              <a:buChar char="•"/>
            </a:pPr>
            <a:r>
              <a:rPr lang="en-AU" sz="1200" kern="1200" dirty="0" smtClean="0">
                <a:solidFill>
                  <a:schemeClr val="tx1"/>
                </a:solidFill>
                <a:latin typeface="+mn-lt"/>
                <a:ea typeface="+mn-ea"/>
                <a:cs typeface="+mn-cs"/>
              </a:rPr>
              <a:t> The purpose of correctly hanging and folding clothes and other items is to keep the garments ready for use and wrinkle free. </a:t>
            </a:r>
          </a:p>
          <a:p>
            <a:pPr lvl="3">
              <a:buFont typeface="Arial" pitchFamily="34" charset="0"/>
              <a:buChar char="•"/>
            </a:pPr>
            <a:r>
              <a:rPr lang="en-AU" sz="1200" kern="1200" dirty="0" smtClean="0">
                <a:solidFill>
                  <a:schemeClr val="tx1"/>
                </a:solidFill>
                <a:latin typeface="+mn-lt"/>
                <a:ea typeface="+mn-ea"/>
                <a:cs typeface="+mn-cs"/>
              </a:rPr>
              <a:t> Bottom of wardrobe – shoes: </a:t>
            </a:r>
          </a:p>
          <a:p>
            <a:pPr lvl="4">
              <a:buFont typeface="Arial" pitchFamily="34" charset="0"/>
              <a:buChar char="•"/>
            </a:pPr>
            <a:r>
              <a:rPr lang="en-AU" sz="1200" kern="1200" dirty="0" smtClean="0">
                <a:solidFill>
                  <a:schemeClr val="tx1"/>
                </a:solidFill>
                <a:latin typeface="+mn-lt"/>
                <a:ea typeface="+mn-ea"/>
                <a:cs typeface="+mn-cs"/>
              </a:rPr>
              <a:t> Place aside shoes requiring attention</a:t>
            </a:r>
          </a:p>
          <a:p>
            <a:pPr lvl="4">
              <a:buFont typeface="Arial" pitchFamily="34" charset="0"/>
              <a:buChar char="•"/>
            </a:pPr>
            <a:r>
              <a:rPr lang="en-AU" sz="1200" kern="1200" dirty="0" smtClean="0">
                <a:solidFill>
                  <a:schemeClr val="tx1"/>
                </a:solidFill>
                <a:latin typeface="+mn-lt"/>
                <a:ea typeface="+mn-ea"/>
                <a:cs typeface="+mn-cs"/>
              </a:rPr>
              <a:t> Position polished shoes in pairs and stack according to colour and occasions – for example casual shoes together, sports shoes together and formal shoes together.</a:t>
            </a:r>
          </a:p>
          <a:p>
            <a:pPr lvl="1">
              <a:buFont typeface="Arial" pitchFamily="34" charset="0"/>
              <a:buChar char="•"/>
            </a:pPr>
            <a:r>
              <a:rPr lang="en-AU" sz="1200" kern="1200" dirty="0" smtClean="0">
                <a:solidFill>
                  <a:schemeClr val="tx1"/>
                </a:solidFill>
                <a:latin typeface="+mn-lt"/>
                <a:ea typeface="+mn-ea"/>
                <a:cs typeface="+mn-cs"/>
              </a:rPr>
              <a:t> Bathroom or make-up room:</a:t>
            </a:r>
          </a:p>
          <a:p>
            <a:pPr lvl="2">
              <a:buFont typeface="Arial" pitchFamily="34" charset="0"/>
              <a:buChar char="•"/>
            </a:pPr>
            <a:r>
              <a:rPr lang="en-AU" sz="1200" kern="1200" dirty="0" smtClean="0">
                <a:solidFill>
                  <a:schemeClr val="tx1"/>
                </a:solidFill>
                <a:latin typeface="+mn-lt"/>
                <a:ea typeface="+mn-ea"/>
                <a:cs typeface="+mn-cs"/>
              </a:rPr>
              <a:t> Toilet bags</a:t>
            </a:r>
          </a:p>
          <a:p>
            <a:pPr lvl="2">
              <a:buFont typeface="Arial" pitchFamily="34" charset="0"/>
              <a:buChar char="•"/>
            </a:pPr>
            <a:r>
              <a:rPr lang="en-AU" sz="1200" kern="1200" dirty="0" smtClean="0">
                <a:solidFill>
                  <a:schemeClr val="tx1"/>
                </a:solidFill>
                <a:latin typeface="+mn-lt"/>
                <a:ea typeface="+mn-ea"/>
                <a:cs typeface="+mn-cs"/>
              </a:rPr>
              <a:t> Make-up cases.</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90</a:t>
            </a:fld>
            <a:endParaRPr lang="en-US"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Trainer continues to instruct trainees regarding the unpacking of guest luggage stressing the need to comply with specific guest requests which may include:</a:t>
            </a:r>
          </a:p>
          <a:p>
            <a:pPr lvl="0">
              <a:buFont typeface="Arial" pitchFamily="34" charset="0"/>
              <a:buChar char="•"/>
            </a:pPr>
            <a:r>
              <a:rPr lang="en-AU" sz="1200" kern="1200" dirty="0" smtClean="0">
                <a:solidFill>
                  <a:schemeClr val="tx1"/>
                </a:solidFill>
                <a:latin typeface="+mn-lt"/>
                <a:ea typeface="+mn-ea"/>
                <a:cs typeface="+mn-cs"/>
              </a:rPr>
              <a:t> Sending clothing to be dry cleaned or laundered</a:t>
            </a:r>
          </a:p>
          <a:p>
            <a:pPr lvl="0">
              <a:buFont typeface="Arial" pitchFamily="34" charset="0"/>
              <a:buChar char="•"/>
            </a:pPr>
            <a:r>
              <a:rPr lang="en-AU" sz="1200" kern="1200" dirty="0" smtClean="0">
                <a:solidFill>
                  <a:schemeClr val="tx1"/>
                </a:solidFill>
                <a:latin typeface="+mn-lt"/>
                <a:ea typeface="+mn-ea"/>
                <a:cs typeface="+mn-cs"/>
              </a:rPr>
              <a:t> Sending clothing to be pressed </a:t>
            </a:r>
          </a:p>
          <a:p>
            <a:pPr lvl="0">
              <a:buFont typeface="Arial" pitchFamily="34" charset="0"/>
              <a:buChar char="•"/>
            </a:pPr>
            <a:r>
              <a:rPr lang="en-AU" sz="1200" kern="1200" dirty="0" smtClean="0">
                <a:solidFill>
                  <a:schemeClr val="tx1"/>
                </a:solidFill>
                <a:latin typeface="+mn-lt"/>
                <a:ea typeface="+mn-ea"/>
                <a:cs typeface="+mn-cs"/>
              </a:rPr>
              <a:t> Need for shoe care, cleaning or polishing</a:t>
            </a:r>
          </a:p>
          <a:p>
            <a:pPr lvl="0">
              <a:buFont typeface="Arial" pitchFamily="34" charset="0"/>
              <a:buChar char="•"/>
            </a:pPr>
            <a:r>
              <a:rPr lang="en-AU" sz="1200" kern="1200" dirty="0" smtClean="0">
                <a:solidFill>
                  <a:schemeClr val="tx1"/>
                </a:solidFill>
                <a:latin typeface="+mn-lt"/>
                <a:ea typeface="+mn-ea"/>
                <a:cs typeface="+mn-cs"/>
              </a:rPr>
              <a:t> Hanging of suit and clothing bags in wardrobes or on hooks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smtClean="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91</a:t>
            </a:fld>
            <a:endParaRPr lang="en-US"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Trainer continues to give trainees examples of special instructions guests may give when valets unpack their clothes:</a:t>
            </a:r>
          </a:p>
          <a:p>
            <a:pPr lvl="0">
              <a:buFont typeface="Arial" pitchFamily="34" charset="0"/>
              <a:buChar char="•"/>
            </a:pPr>
            <a:r>
              <a:rPr lang="en-AU" sz="1200" kern="1200" dirty="0" smtClean="0">
                <a:solidFill>
                  <a:schemeClr val="tx1"/>
                </a:solidFill>
                <a:latin typeface="+mn-lt"/>
                <a:ea typeface="+mn-ea"/>
                <a:cs typeface="+mn-cs"/>
              </a:rPr>
              <a:t> Brushing clothing to remove lint</a:t>
            </a:r>
          </a:p>
          <a:p>
            <a:pPr lvl="0">
              <a:buFont typeface="Arial" pitchFamily="34" charset="0"/>
              <a:buChar char="•"/>
            </a:pPr>
            <a:r>
              <a:rPr lang="en-AU" sz="1200" kern="1200" dirty="0" smtClean="0">
                <a:solidFill>
                  <a:schemeClr val="tx1"/>
                </a:solidFill>
                <a:latin typeface="+mn-lt"/>
                <a:ea typeface="+mn-ea"/>
                <a:cs typeface="+mn-cs"/>
              </a:rPr>
              <a:t> Hanging individual clothes in wardrobes on appropriate hangers</a:t>
            </a:r>
          </a:p>
          <a:p>
            <a:pPr lvl="0">
              <a:buFont typeface="Arial" pitchFamily="34" charset="0"/>
              <a:buChar char="•"/>
            </a:pPr>
            <a:r>
              <a:rPr lang="en-AU" sz="1200" kern="1200" dirty="0" smtClean="0">
                <a:solidFill>
                  <a:schemeClr val="tx1"/>
                </a:solidFill>
                <a:latin typeface="+mn-lt"/>
                <a:ea typeface="+mn-ea"/>
                <a:cs typeface="+mn-cs"/>
              </a:rPr>
              <a:t> Folding</a:t>
            </a:r>
            <a:r>
              <a:rPr lang="en-AU" sz="1200" kern="1200" baseline="0" dirty="0" smtClean="0">
                <a:solidFill>
                  <a:schemeClr val="tx1"/>
                </a:solidFill>
                <a:latin typeface="+mn-lt"/>
                <a:ea typeface="+mn-ea"/>
                <a:cs typeface="+mn-cs"/>
              </a:rPr>
              <a:t> or </a:t>
            </a:r>
            <a:r>
              <a:rPr lang="en-AU" sz="1200" kern="1200" dirty="0" smtClean="0">
                <a:solidFill>
                  <a:schemeClr val="tx1"/>
                </a:solidFill>
                <a:latin typeface="+mn-lt"/>
                <a:ea typeface="+mn-ea"/>
                <a:cs typeface="+mn-cs"/>
              </a:rPr>
              <a:t>re-folding clothes and placing in drawers</a:t>
            </a:r>
          </a:p>
          <a:p>
            <a:pPr lvl="0">
              <a:buFont typeface="Arial" pitchFamily="34" charset="0"/>
              <a:buChar char="•"/>
            </a:pPr>
            <a:r>
              <a:rPr lang="en-AU" sz="1200" kern="1200" dirty="0" smtClean="0">
                <a:solidFill>
                  <a:schemeClr val="tx1"/>
                </a:solidFill>
                <a:latin typeface="+mn-lt"/>
                <a:ea typeface="+mn-ea"/>
                <a:cs typeface="+mn-cs"/>
              </a:rPr>
              <a:t> Providing or arranging basic clothing repairs such as sewing on of buttons, mending tears and stitching.</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smtClean="0"/>
          </a:p>
          <a:p>
            <a:pPr>
              <a:buFont typeface="Arial" pitchFamily="34" charset="0"/>
              <a:buNone/>
            </a:pPr>
            <a:r>
              <a:rPr lang="en-US" b="1" dirty="0" smtClean="0"/>
              <a:t>Class Activity – Individual Exercise</a:t>
            </a:r>
          </a:p>
          <a:p>
            <a:pPr>
              <a:buFont typeface="Arial" pitchFamily="34" charset="0"/>
              <a:buNone/>
            </a:pPr>
            <a:r>
              <a:rPr lang="en-US" b="0" dirty="0" smtClean="0"/>
              <a:t>Trainer packs a variety of cases and asks trainees to:</a:t>
            </a:r>
          </a:p>
          <a:p>
            <a:pPr>
              <a:buFont typeface="Arial" pitchFamily="34" charset="0"/>
              <a:buChar char="•"/>
            </a:pPr>
            <a:r>
              <a:rPr lang="en-US" b="0" dirty="0" smtClean="0"/>
              <a:t> Open and check the luggage, cleaning as required</a:t>
            </a:r>
          </a:p>
          <a:p>
            <a:pPr>
              <a:buFont typeface="Arial" pitchFamily="34" charset="0"/>
              <a:buChar char="•"/>
            </a:pPr>
            <a:r>
              <a:rPr lang="en-US" b="0" dirty="0" smtClean="0"/>
              <a:t> Unpack/unload the luggage into appropriate locations in a simulated or actual</a:t>
            </a:r>
            <a:r>
              <a:rPr lang="en-US" b="0" baseline="0" dirty="0" smtClean="0"/>
              <a:t> guest room or suite.</a:t>
            </a:r>
          </a:p>
          <a:p>
            <a:pPr>
              <a:buFont typeface="Arial" pitchFamily="34" charset="0"/>
              <a:buNone/>
            </a:pPr>
            <a:endParaRPr lang="en-US" b="1"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92</a:t>
            </a:fld>
            <a:endParaRPr lang="en-US"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Trainer explains to trainees guest luggage may be dealt with in a variety of ways once it has been unpacked but guest preferences and directions must always be complied with. Options for dealing with unpacked luggage include:</a:t>
            </a:r>
          </a:p>
          <a:p>
            <a:pPr lvl="0">
              <a:buFont typeface="Arial" pitchFamily="34" charset="0"/>
              <a:buChar char="•"/>
            </a:pPr>
            <a:r>
              <a:rPr lang="en-AU" sz="1200" kern="1200" dirty="0" smtClean="0">
                <a:solidFill>
                  <a:schemeClr val="tx1"/>
                </a:solidFill>
                <a:latin typeface="+mn-lt"/>
                <a:ea typeface="+mn-ea"/>
                <a:cs typeface="+mn-cs"/>
              </a:rPr>
              <a:t> Removal of unpacked</a:t>
            </a:r>
            <a:r>
              <a:rPr lang="en-AU" sz="1200" kern="1200" baseline="0" dirty="0" smtClean="0">
                <a:solidFill>
                  <a:schemeClr val="tx1"/>
                </a:solidFill>
                <a:latin typeface="+mn-lt"/>
                <a:ea typeface="+mn-ea"/>
                <a:cs typeface="+mn-cs"/>
              </a:rPr>
              <a:t> or </a:t>
            </a:r>
            <a:r>
              <a:rPr lang="en-AU" sz="1200" kern="1200" dirty="0" smtClean="0">
                <a:solidFill>
                  <a:schemeClr val="tx1"/>
                </a:solidFill>
                <a:latin typeface="+mn-lt"/>
                <a:ea typeface="+mn-ea"/>
                <a:cs typeface="+mn-cs"/>
              </a:rPr>
              <a:t>empty luggage to the venue ‘Luggage Room’ using porters to do so and ensuring every item is tagged to identify the room it came from. This will facilitate retrieval of the correct items for the correct room when re-packing and departure time arrives.</a:t>
            </a:r>
          </a:p>
          <a:p>
            <a:pPr lvl="0">
              <a:buFont typeface="Arial" pitchFamily="34" charset="0"/>
              <a:buChar char="•"/>
            </a:pPr>
            <a:r>
              <a:rPr lang="en-AU" sz="1200" kern="1200" dirty="0" smtClean="0">
                <a:solidFill>
                  <a:schemeClr val="tx1"/>
                </a:solidFill>
                <a:latin typeface="+mn-lt"/>
                <a:ea typeface="+mn-ea"/>
                <a:cs typeface="+mn-cs"/>
              </a:rPr>
              <a:t> Storing of unpacked</a:t>
            </a:r>
            <a:r>
              <a:rPr lang="en-AU" sz="1200" kern="1200" baseline="0" dirty="0" smtClean="0">
                <a:solidFill>
                  <a:schemeClr val="tx1"/>
                </a:solidFill>
                <a:latin typeface="+mn-lt"/>
                <a:ea typeface="+mn-ea"/>
                <a:cs typeface="+mn-cs"/>
              </a:rPr>
              <a:t> or </a:t>
            </a:r>
            <a:r>
              <a:rPr lang="en-AU" sz="1200" kern="1200" dirty="0" smtClean="0">
                <a:solidFill>
                  <a:schemeClr val="tx1"/>
                </a:solidFill>
                <a:latin typeface="+mn-lt"/>
                <a:ea typeface="+mn-ea"/>
                <a:cs typeface="+mn-cs"/>
              </a:rPr>
              <a:t>empty luggage in the guest’s room in designated luggage storage spaces.</a:t>
            </a:r>
            <a:r>
              <a:rPr lang="en-AU" sz="1200" kern="1200" baseline="0" dirty="0" smtClean="0">
                <a:solidFill>
                  <a:schemeClr val="tx1"/>
                </a:solidFill>
                <a:latin typeface="+mn-lt"/>
                <a:ea typeface="+mn-ea"/>
                <a:cs typeface="+mn-cs"/>
              </a:rPr>
              <a:t> S</a:t>
            </a:r>
            <a:r>
              <a:rPr lang="en-AU" sz="1200" kern="1200" dirty="0" smtClean="0">
                <a:solidFill>
                  <a:schemeClr val="tx1"/>
                </a:solidFill>
                <a:latin typeface="+mn-lt"/>
                <a:ea typeface="+mn-ea"/>
                <a:cs typeface="+mn-cs"/>
              </a:rPr>
              <a:t>uites and VIP rooms commonly provide specific areas where luggage can be stored in-room</a:t>
            </a:r>
          </a:p>
          <a:p>
            <a:pPr lvl="0">
              <a:buFont typeface="Arial" pitchFamily="34" charset="0"/>
              <a:buChar char="•"/>
            </a:pPr>
            <a:r>
              <a:rPr lang="en-AU" sz="1200" kern="1200" dirty="0" smtClean="0">
                <a:solidFill>
                  <a:schemeClr val="tx1"/>
                </a:solidFill>
                <a:latin typeface="+mn-lt"/>
                <a:ea typeface="+mn-ea"/>
                <a:cs typeface="+mn-cs"/>
              </a:rPr>
              <a:t> Leaving nominated items of luggage in the room and taking other items to the Luggage Room</a:t>
            </a:r>
          </a:p>
          <a:p>
            <a:pPr lvl="0">
              <a:buFont typeface="Arial" pitchFamily="34" charset="0"/>
              <a:buChar char="•"/>
            </a:pPr>
            <a:r>
              <a:rPr lang="en-AU" sz="1200" kern="1200" dirty="0" smtClean="0">
                <a:solidFill>
                  <a:schemeClr val="tx1"/>
                </a:solidFill>
                <a:latin typeface="+mn-lt"/>
                <a:ea typeface="+mn-ea"/>
                <a:cs typeface="+mn-cs"/>
              </a:rPr>
              <a:t> Moving empty items of luggage to rooms occupied by members of the guest’s entourage.</a:t>
            </a:r>
          </a:p>
          <a:p>
            <a:pPr>
              <a:buFont typeface="Arial" pitchFamily="34" charset="0"/>
              <a:buChar char="•"/>
            </a:pPr>
            <a:r>
              <a:rPr lang="en-AU" sz="1200" kern="1200" dirty="0" smtClean="0">
                <a:solidFill>
                  <a:schemeClr val="tx1"/>
                </a:solidFill>
                <a:latin typeface="+mn-lt"/>
                <a:ea typeface="+mn-ea"/>
                <a:cs typeface="+mn-cs"/>
              </a:rPr>
              <a:t> All luggage placed into storage should be closed and (where applicable) locked – as SOP.</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93</a:t>
            </a:fld>
            <a:endParaRPr lang="en-US"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Trainer tells trainees luggage can become damaged during travel and part of the valet’s job is to deal with these situations.</a:t>
            </a:r>
            <a:r>
              <a:rPr lang="en-AU" sz="1200" kern="1200" baseline="0" dirty="0" smtClean="0">
                <a:solidFill>
                  <a:schemeClr val="tx1"/>
                </a:solidFill>
                <a:latin typeface="+mn-lt"/>
                <a:ea typeface="+mn-ea"/>
                <a:cs typeface="+mn-cs"/>
              </a:rPr>
              <a:t> W</a:t>
            </a:r>
            <a:r>
              <a:rPr lang="en-AU" sz="1200" kern="1200" dirty="0" smtClean="0">
                <a:solidFill>
                  <a:schemeClr val="tx1"/>
                </a:solidFill>
                <a:latin typeface="+mn-lt"/>
                <a:ea typeface="+mn-ea"/>
                <a:cs typeface="+mn-cs"/>
              </a:rPr>
              <a:t>hen they identify damaged guest luggage as part of the unpacking process they should:</a:t>
            </a:r>
          </a:p>
          <a:p>
            <a:pPr lvl="0">
              <a:buFont typeface="Arial" pitchFamily="34" charset="0"/>
              <a:buChar char="•"/>
            </a:pPr>
            <a:r>
              <a:rPr lang="en-AU" sz="1200" kern="1200" dirty="0" smtClean="0">
                <a:solidFill>
                  <a:schemeClr val="tx1"/>
                </a:solidFill>
                <a:latin typeface="+mn-lt"/>
                <a:ea typeface="+mn-ea"/>
                <a:cs typeface="+mn-cs"/>
              </a:rPr>
              <a:t> Advise of the damage straight away so they are aware of it as soon as possible. Advice may be provided to the guest or their staff</a:t>
            </a:r>
          </a:p>
          <a:p>
            <a:pPr lvl="0">
              <a:buFont typeface="Arial" pitchFamily="34" charset="0"/>
              <a:buChar char="•"/>
            </a:pPr>
            <a:r>
              <a:rPr lang="en-AU" sz="1200" kern="1200" dirty="0" smtClean="0">
                <a:solidFill>
                  <a:schemeClr val="tx1"/>
                </a:solidFill>
                <a:latin typeface="+mn-lt"/>
                <a:ea typeface="+mn-ea"/>
                <a:cs typeface="+mn-cs"/>
              </a:rPr>
              <a:t> Ask if the guest wants the luggage repaired or offer to have it repaired</a:t>
            </a:r>
          </a:p>
          <a:p>
            <a:pPr lvl="0">
              <a:buFont typeface="Arial" pitchFamily="34" charset="0"/>
              <a:buChar char="•"/>
            </a:pPr>
            <a:r>
              <a:rPr lang="en-AU" sz="1200" kern="1200" dirty="0" smtClean="0">
                <a:solidFill>
                  <a:schemeClr val="tx1"/>
                </a:solidFill>
                <a:latin typeface="+mn-lt"/>
                <a:ea typeface="+mn-ea"/>
                <a:cs typeface="+mn-cs"/>
              </a:rPr>
              <a:t> Enquire if the guest wants a substitute item of luggage obtained.</a:t>
            </a:r>
            <a:r>
              <a:rPr lang="en-AU" sz="1200" kern="1200" baseline="0" dirty="0" smtClean="0">
                <a:solidFill>
                  <a:schemeClr val="tx1"/>
                </a:solidFill>
                <a:latin typeface="+mn-lt"/>
                <a:ea typeface="+mn-ea"/>
                <a:cs typeface="+mn-cs"/>
              </a:rPr>
              <a:t> T</a:t>
            </a:r>
            <a:r>
              <a:rPr lang="en-AU" sz="1200" kern="1200" dirty="0" smtClean="0">
                <a:solidFill>
                  <a:schemeClr val="tx1"/>
                </a:solidFill>
                <a:latin typeface="+mn-lt"/>
                <a:ea typeface="+mn-ea"/>
                <a:cs typeface="+mn-cs"/>
              </a:rPr>
              <a:t>he valet may be required to purchase whatever is required</a:t>
            </a:r>
          </a:p>
          <a:p>
            <a:pPr lvl="0">
              <a:buFont typeface="Arial" pitchFamily="34" charset="0"/>
              <a:buChar char="•"/>
            </a:pPr>
            <a:r>
              <a:rPr lang="en-AU" sz="1200" kern="1200" dirty="0" smtClean="0">
                <a:solidFill>
                  <a:schemeClr val="tx1"/>
                </a:solidFill>
                <a:latin typeface="+mn-lt"/>
                <a:ea typeface="+mn-ea"/>
                <a:cs typeface="+mn-cs"/>
              </a:rPr>
              <a:t> Liaise with the guest to determine if they require you to follow-up on the damage, for example, by contacting an airline and seeking compensation.</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94</a:t>
            </a:fld>
            <a:endParaRPr lang="en-US"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Trainer advises trainees that standard security protocols must be adhered to when dealing with guest luggage:</a:t>
            </a:r>
          </a:p>
          <a:p>
            <a:pPr lvl="0">
              <a:buFont typeface="Arial" pitchFamily="34" charset="0"/>
              <a:buChar char="•"/>
            </a:pPr>
            <a:r>
              <a:rPr lang="en-AU" sz="1200" kern="1200" dirty="0" smtClean="0">
                <a:solidFill>
                  <a:schemeClr val="tx1"/>
                </a:solidFill>
                <a:latin typeface="+mn-lt"/>
                <a:ea typeface="+mn-ea"/>
                <a:cs typeface="+mn-cs"/>
              </a:rPr>
              <a:t> Never allow anyone apart from authorised people to handle or take items of luggage</a:t>
            </a:r>
          </a:p>
          <a:p>
            <a:pPr lvl="0">
              <a:buFont typeface="Arial" pitchFamily="34" charset="0"/>
              <a:buChar char="•"/>
            </a:pPr>
            <a:r>
              <a:rPr lang="en-AU" sz="1200" kern="1200" dirty="0" smtClean="0">
                <a:solidFill>
                  <a:schemeClr val="tx1"/>
                </a:solidFill>
                <a:latin typeface="+mn-lt"/>
                <a:ea typeface="+mn-ea"/>
                <a:cs typeface="+mn-cs"/>
              </a:rPr>
              <a:t> Restrict access to areas where guest luggage is stored or being unpacked.</a:t>
            </a:r>
            <a:r>
              <a:rPr lang="en-AU" sz="1200" kern="1200" baseline="0" dirty="0" smtClean="0">
                <a:solidFill>
                  <a:schemeClr val="tx1"/>
                </a:solidFill>
                <a:latin typeface="+mn-lt"/>
                <a:ea typeface="+mn-ea"/>
                <a:cs typeface="+mn-cs"/>
              </a:rPr>
              <a:t> </a:t>
            </a:r>
            <a:r>
              <a:rPr lang="en-AU" sz="1200" kern="1200" baseline="0" dirty="0" err="1" smtClean="0">
                <a:solidFill>
                  <a:schemeClr val="tx1"/>
                </a:solidFill>
                <a:latin typeface="+mn-lt"/>
                <a:ea typeface="+mn-ea"/>
                <a:cs typeface="+mn-cs"/>
              </a:rPr>
              <a:t>C</a:t>
            </a:r>
            <a:r>
              <a:rPr lang="en-AU" sz="1200" kern="1200" dirty="0" err="1" smtClean="0">
                <a:solidFill>
                  <a:schemeClr val="tx1"/>
                </a:solidFill>
                <a:latin typeface="+mn-lt"/>
                <a:ea typeface="+mn-ea"/>
                <a:cs typeface="+mn-cs"/>
              </a:rPr>
              <a:t>ose</a:t>
            </a:r>
            <a:r>
              <a:rPr lang="en-AU" sz="1200" kern="1200" dirty="0" smtClean="0">
                <a:solidFill>
                  <a:schemeClr val="tx1"/>
                </a:solidFill>
                <a:latin typeface="+mn-lt"/>
                <a:ea typeface="+mn-ea"/>
                <a:cs typeface="+mn-cs"/>
              </a:rPr>
              <a:t> and lock doors to guest room</a:t>
            </a:r>
            <a:r>
              <a:rPr lang="en-AU" sz="1200" kern="1200" baseline="0" dirty="0" smtClean="0">
                <a:solidFill>
                  <a:schemeClr val="tx1"/>
                </a:solidFill>
                <a:latin typeface="+mn-lt"/>
                <a:ea typeface="+mn-ea"/>
                <a:cs typeface="+mn-cs"/>
              </a:rPr>
              <a:t> or </a:t>
            </a:r>
            <a:r>
              <a:rPr lang="en-AU" sz="1200" kern="1200" dirty="0" smtClean="0">
                <a:solidFill>
                  <a:schemeClr val="tx1"/>
                </a:solidFill>
                <a:latin typeface="+mn-lt"/>
                <a:ea typeface="+mn-ea"/>
                <a:cs typeface="+mn-cs"/>
              </a:rPr>
              <a:t>suite</a:t>
            </a:r>
          </a:p>
          <a:p>
            <a:pPr lvl="0">
              <a:buFont typeface="Arial" pitchFamily="34" charset="0"/>
              <a:buChar char="•"/>
            </a:pPr>
            <a:r>
              <a:rPr lang="en-AU" sz="1200" kern="1200" dirty="0" smtClean="0">
                <a:solidFill>
                  <a:schemeClr val="tx1"/>
                </a:solidFill>
                <a:latin typeface="+mn-lt"/>
                <a:ea typeface="+mn-ea"/>
                <a:cs typeface="+mn-cs"/>
              </a:rPr>
              <a:t> Notify the guest or their staff as to where luggage has been taken for storage</a:t>
            </a:r>
          </a:p>
          <a:p>
            <a:pPr lvl="0">
              <a:buFont typeface="Arial" pitchFamily="34" charset="0"/>
              <a:buChar char="•"/>
            </a:pPr>
            <a:r>
              <a:rPr lang="en-AU" sz="1200" kern="1200" dirty="0" smtClean="0">
                <a:solidFill>
                  <a:schemeClr val="tx1"/>
                </a:solidFill>
                <a:latin typeface="+mn-lt"/>
                <a:ea typeface="+mn-ea"/>
                <a:cs typeface="+mn-cs"/>
              </a:rPr>
              <a:t> Check tags on bags (as attached by guest or their staff) are intact.</a:t>
            </a:r>
            <a:r>
              <a:rPr lang="en-AU" sz="1200" kern="1200" baseline="0" dirty="0" smtClean="0">
                <a:solidFill>
                  <a:schemeClr val="tx1"/>
                </a:solidFill>
                <a:latin typeface="+mn-lt"/>
                <a:ea typeface="+mn-ea"/>
                <a:cs typeface="+mn-cs"/>
              </a:rPr>
              <a:t> T</a:t>
            </a:r>
            <a:r>
              <a:rPr lang="en-AU" sz="1200" kern="1200" dirty="0" smtClean="0">
                <a:solidFill>
                  <a:schemeClr val="tx1"/>
                </a:solidFill>
                <a:latin typeface="+mn-lt"/>
                <a:ea typeface="+mn-ea"/>
                <a:cs typeface="+mn-cs"/>
              </a:rPr>
              <a:t>ake remedial action as necessary</a:t>
            </a:r>
          </a:p>
          <a:p>
            <a:pPr lvl="0">
              <a:buFont typeface="Arial" pitchFamily="34" charset="0"/>
              <a:buChar char="•"/>
            </a:pPr>
            <a:r>
              <a:rPr lang="en-AU" sz="1200" kern="1200" dirty="0" smtClean="0">
                <a:solidFill>
                  <a:schemeClr val="tx1"/>
                </a:solidFill>
                <a:latin typeface="+mn-lt"/>
                <a:ea typeface="+mn-ea"/>
                <a:cs typeface="+mn-cs"/>
              </a:rPr>
              <a:t> Verify locks on bags are fully operational and</a:t>
            </a:r>
            <a:r>
              <a:rPr lang="en-AU" sz="1200" kern="1200" baseline="0" dirty="0" smtClean="0">
                <a:solidFill>
                  <a:schemeClr val="tx1"/>
                </a:solidFill>
                <a:latin typeface="+mn-lt"/>
                <a:ea typeface="+mn-ea"/>
                <a:cs typeface="+mn-cs"/>
              </a:rPr>
              <a:t> </a:t>
            </a:r>
            <a:r>
              <a:rPr lang="en-AU" sz="1200" kern="1200" dirty="0" smtClean="0">
                <a:solidFill>
                  <a:schemeClr val="tx1"/>
                </a:solidFill>
                <a:latin typeface="+mn-lt"/>
                <a:ea typeface="+mn-ea"/>
                <a:cs typeface="+mn-cs"/>
              </a:rPr>
              <a:t>advise where locks are damaged or missing</a:t>
            </a:r>
          </a:p>
          <a:p>
            <a:pPr lvl="0">
              <a:buFont typeface="Arial" pitchFamily="34" charset="0"/>
              <a:buChar char="•"/>
            </a:pPr>
            <a:r>
              <a:rPr lang="en-AU" sz="1200" kern="1200" dirty="0" smtClean="0">
                <a:solidFill>
                  <a:schemeClr val="tx1"/>
                </a:solidFill>
                <a:latin typeface="+mn-lt"/>
                <a:ea typeface="+mn-ea"/>
                <a:cs typeface="+mn-cs"/>
              </a:rPr>
              <a:t> Look for evidence of tampering and advise where this is detected.</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95</a:t>
            </a:fld>
            <a:endParaRPr lang="en-US"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Trainer</a:t>
            </a:r>
            <a:r>
              <a:rPr lang="en-US" baseline="0" dirty="0" smtClean="0"/>
              <a:t> instructs trainees that there is a need for sensitivity when unpacking guest luggage as guests have just arrived and may be tired and irritable:</a:t>
            </a:r>
          </a:p>
          <a:p>
            <a:pPr>
              <a:buFont typeface="Arial" pitchFamily="34" charset="0"/>
              <a:buChar char="•"/>
            </a:pPr>
            <a:r>
              <a:rPr lang="en-US" baseline="0" dirty="0" smtClean="0"/>
              <a:t> Never force guests to receive valet service – it is their decision about what occurs, not the valet’s decision</a:t>
            </a:r>
          </a:p>
          <a:p>
            <a:pPr>
              <a:buFont typeface="Arial" pitchFamily="34" charset="0"/>
              <a:buChar char="•"/>
            </a:pPr>
            <a:r>
              <a:rPr lang="en-US" baseline="0" dirty="0" smtClean="0"/>
              <a:t> Work quickly – allow guests private time as soon as possible</a:t>
            </a:r>
          </a:p>
          <a:p>
            <a:pPr>
              <a:buFont typeface="Arial" pitchFamily="34" charset="0"/>
              <a:buChar char="•"/>
            </a:pPr>
            <a:r>
              <a:rPr lang="en-US" baseline="0" dirty="0" smtClean="0"/>
              <a:t> Some guests will want to unpack all their bags – allow them to do so</a:t>
            </a:r>
          </a:p>
          <a:p>
            <a:pPr>
              <a:buFont typeface="Arial" pitchFamily="34" charset="0"/>
              <a:buChar char="•"/>
            </a:pPr>
            <a:r>
              <a:rPr lang="en-US" baseline="0" dirty="0" smtClean="0"/>
              <a:t> Some guests will want unpack bags containing their personal items but will be happy for valets to unpack the other bags</a:t>
            </a:r>
          </a:p>
          <a:p>
            <a:pPr>
              <a:buFont typeface="Arial" pitchFamily="34" charset="0"/>
              <a:buChar char="•"/>
            </a:pPr>
            <a:r>
              <a:rPr lang="en-US" baseline="0" dirty="0" smtClean="0"/>
              <a:t> Be aware guests may not be at their best when they have just arrived after a long trip and are surrounded by people they do not know.</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96</a:t>
            </a:fld>
            <a:endParaRPr lang="en-US" dirty="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kern="1200" dirty="0" smtClean="0">
                <a:solidFill>
                  <a:schemeClr val="tx1"/>
                </a:solidFill>
                <a:latin typeface="+mn-lt"/>
                <a:ea typeface="+mn-ea"/>
                <a:cs typeface="+mn-cs"/>
              </a:rPr>
              <a:t>Trainer states to trainees that a major part of delivering valet services is the need to deal with guest clothes reminding them guest requirements and preferences must be complied with at all times.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AU"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kern="1200" dirty="0" smtClean="0">
                <a:solidFill>
                  <a:schemeClr val="tx1"/>
                </a:solidFill>
                <a:latin typeface="+mn-lt"/>
                <a:ea typeface="+mn-ea"/>
                <a:cs typeface="+mn-cs"/>
              </a:rPr>
              <a:t>Trainer advises trainees this large section will look at: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200" kern="1200" dirty="0" smtClean="0">
                <a:solidFill>
                  <a:schemeClr val="tx1"/>
                </a:solidFill>
                <a:latin typeface="+mn-lt"/>
                <a:ea typeface="+mn-ea"/>
                <a:cs typeface="+mn-cs"/>
              </a:rPr>
              <a:t> Preparing guest clothes including laying it out ready for wear</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200" kern="1200" dirty="0" smtClean="0">
                <a:solidFill>
                  <a:schemeClr val="tx1"/>
                </a:solidFill>
                <a:latin typeface="+mn-lt"/>
                <a:ea typeface="+mn-ea"/>
                <a:cs typeface="+mn-cs"/>
              </a:rPr>
              <a:t> Pressing guest clothing</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200" kern="1200" dirty="0" smtClean="0">
                <a:solidFill>
                  <a:schemeClr val="tx1"/>
                </a:solidFill>
                <a:latin typeface="+mn-lt"/>
                <a:ea typeface="+mn-ea"/>
                <a:cs typeface="+mn-cs"/>
              </a:rPr>
              <a:t> Repairing clothes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200" kern="1200" dirty="0" smtClean="0">
                <a:solidFill>
                  <a:schemeClr val="tx1"/>
                </a:solidFill>
                <a:latin typeface="+mn-lt"/>
                <a:ea typeface="+mn-ea"/>
                <a:cs typeface="+mn-cs"/>
              </a:rPr>
              <a:t> Cleaning clothing</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200" kern="1200" dirty="0" smtClean="0">
                <a:solidFill>
                  <a:schemeClr val="tx1"/>
                </a:solidFill>
                <a:latin typeface="+mn-lt"/>
                <a:ea typeface="+mn-ea"/>
                <a:cs typeface="+mn-cs"/>
              </a:rPr>
              <a:t> Cleaning</a:t>
            </a:r>
            <a:r>
              <a:rPr lang="en-AU" sz="1200" kern="1200" baseline="0" dirty="0" smtClean="0">
                <a:solidFill>
                  <a:schemeClr val="tx1"/>
                </a:solidFill>
                <a:latin typeface="+mn-lt"/>
                <a:ea typeface="+mn-ea"/>
                <a:cs typeface="+mn-cs"/>
              </a:rPr>
              <a:t> footwear</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200" kern="1200" baseline="0" dirty="0" smtClean="0">
                <a:solidFill>
                  <a:schemeClr val="tx1"/>
                </a:solidFill>
                <a:latin typeface="+mn-lt"/>
                <a:ea typeface="+mn-ea"/>
                <a:cs typeface="+mn-cs"/>
              </a:rPr>
              <a:t> Purchasing items for the guest – clothing and footwear.</a:t>
            </a:r>
            <a:endParaRPr lang="en-AU" sz="1200" kern="1200" dirty="0" smtClean="0">
              <a:solidFill>
                <a:schemeClr val="tx1"/>
              </a:solidFill>
              <a:latin typeface="+mn-lt"/>
              <a:ea typeface="+mn-ea"/>
              <a:cs typeface="+mn-cs"/>
            </a:endParaRP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97</a:t>
            </a:fld>
            <a:endParaRPr lang="en-US" dirty="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Trainer provides instruction to trainees regarding the preparing of guest clothing:</a:t>
            </a:r>
          </a:p>
          <a:p>
            <a:pPr>
              <a:buFont typeface="Arial" pitchFamily="34" charset="0"/>
              <a:buChar char="•"/>
            </a:pPr>
            <a:r>
              <a:rPr lang="en-US" dirty="0" smtClean="0"/>
              <a:t> Follow guest advice and/or instruction about what they want to wear</a:t>
            </a:r>
            <a:r>
              <a:rPr lang="en-US" baseline="0" dirty="0" smtClean="0"/>
              <a:t>. The more advice/direction the guest gives in this regard, the better</a:t>
            </a:r>
          </a:p>
          <a:p>
            <a:pPr>
              <a:buFont typeface="Arial" pitchFamily="34" charset="0"/>
              <a:buChar char="•"/>
            </a:pPr>
            <a:r>
              <a:rPr lang="en-US" baseline="0" dirty="0" smtClean="0"/>
              <a:t> Ensure all items are presentable – clean, tidy, pressed, no rips or tears, no missing buttons, no loose stitches, no loose hems, no marks or stains</a:t>
            </a:r>
          </a:p>
          <a:p>
            <a:pPr>
              <a:buFont typeface="Arial" pitchFamily="34" charset="0"/>
              <a:buChar char="•"/>
            </a:pPr>
            <a:r>
              <a:rPr lang="en-US" baseline="0" dirty="0" smtClean="0"/>
              <a:t> Lay out the items  so the guest knows what has been selected or prepared for them and can quickly dress</a:t>
            </a:r>
          </a:p>
          <a:p>
            <a:pPr>
              <a:buFont typeface="Arial" pitchFamily="34" charset="0"/>
              <a:buChar char="•"/>
            </a:pPr>
            <a:r>
              <a:rPr lang="en-US" baseline="0" dirty="0" smtClean="0"/>
              <a:t> Compliment the guest on their appearance and on their choice of clothes.</a:t>
            </a:r>
            <a:endParaRPr lang="en-US" dirty="0" smtClean="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98</a:t>
            </a:fld>
            <a:endParaRPr lang="en-US" dirty="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Trainer provides instruction to trainees regarding the pressing of guest clothing recommending before they undertake this</a:t>
            </a:r>
            <a:r>
              <a:rPr lang="en-US" baseline="0" dirty="0" smtClean="0"/>
              <a:t> task for a guest they must</a:t>
            </a:r>
            <a:r>
              <a:rPr lang="en-US" dirty="0" smtClean="0"/>
              <a:t>:</a:t>
            </a:r>
          </a:p>
          <a:p>
            <a:pPr lvl="0">
              <a:buFont typeface="Arial" pitchFamily="34" charset="0"/>
              <a:buChar char="•"/>
            </a:pPr>
            <a:r>
              <a:rPr lang="en-AU" sz="1200" kern="1200" dirty="0" smtClean="0">
                <a:solidFill>
                  <a:schemeClr val="tx1"/>
                </a:solidFill>
                <a:latin typeface="+mn-lt"/>
                <a:ea typeface="+mn-ea"/>
                <a:cs typeface="+mn-cs"/>
              </a:rPr>
              <a:t> Receive instruction – from senior and experienced laundry staff in the venue</a:t>
            </a:r>
          </a:p>
          <a:p>
            <a:pPr lvl="0">
              <a:buFont typeface="Arial" pitchFamily="34" charset="0"/>
              <a:buChar char="•"/>
            </a:pPr>
            <a:r>
              <a:rPr lang="en-AU" sz="1200" kern="1200" dirty="0" smtClean="0">
                <a:solidFill>
                  <a:schemeClr val="tx1"/>
                </a:solidFill>
                <a:latin typeface="+mn-lt"/>
                <a:ea typeface="+mn-ea"/>
                <a:cs typeface="+mn-cs"/>
              </a:rPr>
              <a:t> Practice – so you gain confidence and competence.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smtClean="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99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F96675B-16CB-449C-AA64-20E2E057E166}" type="datetime1">
              <a:rPr lang="en-US" smtClean="0"/>
              <a:pPr/>
              <a:t>1/5/2012</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90BDF71C-F485-43AE-8825-5070AF1EA8C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C8BABC8-BFBF-4030-9C7D-70F812C9AAE4}" type="datetime1">
              <a:rPr lang="en-US" smtClean="0"/>
              <a:pPr/>
              <a:t>1/5/2012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BDF71C-F485-43AE-8825-5070AF1EA8C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CF46A6-0262-42FF-B093-039AED07B7AD}" type="datetime1">
              <a:rPr lang="en-US" smtClean="0"/>
              <a:pPr/>
              <a:t>1/5/2012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BDF71C-F485-43AE-8825-5070AF1EA8C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646F223-D3A2-44F5-8051-829B2F23C0D4}" type="datetime1">
              <a:rPr lang="en-US" smtClean="0"/>
              <a:pPr/>
              <a:t>1/5/2012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BDF71C-F485-43AE-8825-5070AF1EA8C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A33FE7D-417D-483E-A327-7AED21196679}" type="datetime1">
              <a:rPr lang="en-US" smtClean="0"/>
              <a:pPr/>
              <a:t>1/5/2012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BDF71C-F485-43AE-8825-5070AF1EA8C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BBE8DDC-366E-4D96-B475-59755FBFA064}" type="datetime1">
              <a:rPr lang="en-US" smtClean="0"/>
              <a:pPr/>
              <a:t>1/5/2012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BDF71C-F485-43AE-8825-5070AF1EA8C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FB5C968-0B16-4ADF-91B3-C8ECABCFDA29}" type="datetime1">
              <a:rPr lang="en-US" smtClean="0"/>
              <a:pPr/>
              <a:t>1/5/2012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0BDF71C-F485-43AE-8825-5070AF1EA8C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F3921DEA-061C-49D7-974B-38721BC66A5F}" type="datetime1">
              <a:rPr lang="en-US" smtClean="0"/>
              <a:pPr/>
              <a:t>1/5/2012</a:t>
            </a:fld>
            <a:endParaRPr lang="en-US" dirty="0"/>
          </a:p>
        </p:txBody>
      </p:sp>
      <p:sp>
        <p:nvSpPr>
          <p:cNvPr id="8" name="Slide Number Placeholder 7"/>
          <p:cNvSpPr>
            <a:spLocks noGrp="1"/>
          </p:cNvSpPr>
          <p:nvPr>
            <p:ph type="sldNum" sz="quarter" idx="11"/>
          </p:nvPr>
        </p:nvSpPr>
        <p:spPr/>
        <p:txBody>
          <a:bodyPr/>
          <a:lstStyle/>
          <a:p>
            <a:fld id="{90BDF71C-F485-43AE-8825-5070AF1EA8C9}"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7EFC2B-FC2E-46FA-B53A-48A270754B05}" type="datetime1">
              <a:rPr lang="en-US" smtClean="0"/>
              <a:pPr/>
              <a:t>1/5/2012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0BDF71C-F485-43AE-8825-5070AF1EA8C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1873B9F-1886-41EB-8596-DFD2474565B7}" type="datetime1">
              <a:rPr lang="en-US" smtClean="0"/>
              <a:pPr/>
              <a:t>1/5/2012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156448" y="6422064"/>
            <a:ext cx="762000" cy="365125"/>
          </a:xfrm>
        </p:spPr>
        <p:txBody>
          <a:bodyPr/>
          <a:lstStyle/>
          <a:p>
            <a:fld id="{90BDF71C-F485-43AE-8825-5070AF1EA8C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5A6D77F6-049E-4E03-BBEC-9C9525B9448E}" type="datetime1">
              <a:rPr lang="en-US" smtClean="0"/>
              <a:pPr/>
              <a:t>1/5/2012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BDF71C-F485-43AE-8825-5070AF1EA8C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60B9F9CF-7D2C-460C-8F3E-F6213A54EF65}" type="datetime1">
              <a:rPr lang="en-US" smtClean="0"/>
              <a:pPr/>
              <a:t>1/5/2012</a:t>
            </a:fld>
            <a:endParaRPr lang="en-US" dirty="0"/>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dirty="0"/>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90BDF71C-F485-43AE-8825-5070AF1EA8C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7704" y="764704"/>
            <a:ext cx="6480048" cy="1285884"/>
          </a:xfrm>
        </p:spPr>
        <p:txBody>
          <a:bodyPr>
            <a:normAutofit fontScale="90000"/>
          </a:bodyPr>
          <a:lstStyle/>
          <a:p>
            <a:r>
              <a:rPr lang="en-US" sz="4000" dirty="0" smtClean="0">
                <a:ln w="5000" cmpd="sng">
                  <a:noFill/>
                  <a:prstDash val="solid"/>
                </a:ln>
                <a:solidFill>
                  <a:srgbClr val="FF6600"/>
                </a:solidFill>
                <a:latin typeface="Helvetica" pitchFamily="34" charset="0"/>
              </a:rPr>
              <a:t>PROVIDE VALET SERVICES TO GUESTS</a:t>
            </a:r>
            <a:endParaRPr lang="en-US" sz="4000" dirty="0">
              <a:ln w="5000" cmpd="sng">
                <a:noFill/>
                <a:prstDash val="solid"/>
              </a:ln>
              <a:solidFill>
                <a:srgbClr val="FF6600"/>
              </a:solidFill>
              <a:latin typeface="Helvetica" pitchFamily="34" charset="0"/>
            </a:endParaRPr>
          </a:p>
        </p:txBody>
      </p:sp>
      <p:sp>
        <p:nvSpPr>
          <p:cNvPr id="3" name="Subtitle 2"/>
          <p:cNvSpPr>
            <a:spLocks noGrp="1"/>
          </p:cNvSpPr>
          <p:nvPr>
            <p:ph type="subTitle" idx="1"/>
          </p:nvPr>
        </p:nvSpPr>
        <p:spPr>
          <a:xfrm>
            <a:off x="3563888" y="1988840"/>
            <a:ext cx="4895872" cy="715520"/>
          </a:xfrm>
        </p:spPr>
        <p:txBody>
          <a:bodyPr>
            <a:normAutofit/>
          </a:bodyPr>
          <a:lstStyle/>
          <a:p>
            <a:r>
              <a:rPr lang="en-US" sz="2400" b="1" dirty="0" smtClean="0">
                <a:latin typeface="Helvetica" pitchFamily="34" charset="0"/>
              </a:rPr>
              <a:t>Unit Code: </a:t>
            </a:r>
            <a:r>
              <a:rPr lang="en-AU" sz="2400" b="1" dirty="0" smtClean="0">
                <a:latin typeface="Helvetica" pitchFamily="34" charset="0"/>
              </a:rPr>
              <a:t>D1.HHK.CL3.06</a:t>
            </a:r>
            <a:endParaRPr lang="en-US" sz="2400" b="1"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a:t>
            </a:fld>
            <a:endParaRPr lang="en-US" dirty="0"/>
          </a:p>
        </p:txBody>
      </p:sp>
      <p:pic>
        <p:nvPicPr>
          <p:cNvPr id="5" name="Picture 4" descr="Service Bell.jpg"/>
          <p:cNvPicPr>
            <a:picLocks noChangeAspect="1"/>
          </p:cNvPicPr>
          <p:nvPr/>
        </p:nvPicPr>
        <p:blipFill>
          <a:blip r:embed="rId3" cstate="print"/>
          <a:stretch>
            <a:fillRect/>
          </a:stretch>
        </p:blipFill>
        <p:spPr>
          <a:xfrm>
            <a:off x="1259632" y="3068960"/>
            <a:ext cx="4248472" cy="281898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Describe the services delivered by a valet</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lvl="0">
              <a:spcBef>
                <a:spcPts val="1200"/>
              </a:spcBef>
              <a:spcAft>
                <a:spcPts val="1200"/>
              </a:spcAft>
            </a:pPr>
            <a:r>
              <a:rPr lang="en-AU" sz="2200" b="1" dirty="0" smtClean="0">
                <a:latin typeface="Helvetica" pitchFamily="34" charset="0"/>
              </a:rPr>
              <a:t>Packing guest luggage</a:t>
            </a:r>
          </a:p>
          <a:p>
            <a:pPr lvl="0">
              <a:spcBef>
                <a:spcPts val="1200"/>
              </a:spcBef>
              <a:spcAft>
                <a:spcPts val="1200"/>
              </a:spcAft>
            </a:pPr>
            <a:r>
              <a:rPr lang="en-AU" sz="2200" b="1" dirty="0" smtClean="0">
                <a:latin typeface="Helvetica" pitchFamily="34" charset="0"/>
              </a:rPr>
              <a:t>Cleaning &amp; polishing shoes</a:t>
            </a:r>
          </a:p>
          <a:p>
            <a:pPr lvl="0">
              <a:spcBef>
                <a:spcPts val="1200"/>
              </a:spcBef>
              <a:spcAft>
                <a:spcPts val="1200"/>
              </a:spcAft>
            </a:pPr>
            <a:r>
              <a:rPr lang="en-AU" sz="2200" b="1" dirty="0" smtClean="0">
                <a:latin typeface="Helvetica" pitchFamily="34" charset="0"/>
              </a:rPr>
              <a:t>Repairing clothes &amp; other items</a:t>
            </a:r>
          </a:p>
          <a:p>
            <a:pPr lvl="0">
              <a:spcBef>
                <a:spcPts val="1200"/>
              </a:spcBef>
              <a:spcAft>
                <a:spcPts val="1200"/>
              </a:spcAft>
            </a:pPr>
            <a:r>
              <a:rPr lang="en-AU" sz="2200" b="1" dirty="0" smtClean="0">
                <a:latin typeface="Helvetica" pitchFamily="34" charset="0"/>
              </a:rPr>
              <a:t>Providing assistance in relation to organisation of guest needs &amp; requests </a:t>
            </a:r>
          </a:p>
          <a:p>
            <a:pPr marL="360000" indent="-360000">
              <a:spcBef>
                <a:spcPts val="1200"/>
              </a:spcBef>
              <a:spcAft>
                <a:spcPts val="1200"/>
              </a:spcAft>
              <a:buNone/>
            </a:pPr>
            <a:r>
              <a:rPr lang="en-US" sz="2200" b="1" dirty="0" smtClean="0">
                <a:latin typeface="Helvetica" pitchFamily="34" charset="0"/>
              </a:rPr>
              <a:t>(Continued)</a:t>
            </a:r>
          </a:p>
          <a:p>
            <a:pPr marL="360000" indent="-360000">
              <a:spcBef>
                <a:spcPts val="600"/>
              </a:spcBef>
              <a:spcAft>
                <a:spcPts val="1200"/>
              </a:spcAft>
              <a:buNone/>
            </a:pPr>
            <a:endParaRPr lang="en-US" sz="2200" b="1"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10</a:t>
            </a:fld>
            <a:endParaRPr lang="en-US" dirty="0"/>
          </a:p>
        </p:txBody>
      </p:sp>
      <p:pic>
        <p:nvPicPr>
          <p:cNvPr id="5" name="Picture 4" descr="MP900385219[1].JPG"/>
          <p:cNvPicPr/>
          <p:nvPr/>
        </p:nvPicPr>
        <p:blipFill>
          <a:blip r:embed="rId3" cstate="print"/>
          <a:stretch>
            <a:fillRect/>
          </a:stretch>
        </p:blipFill>
        <p:spPr>
          <a:xfrm>
            <a:off x="6300192" y="4221088"/>
            <a:ext cx="1966187" cy="1438806"/>
          </a:xfrm>
          <a:prstGeom prst="rect">
            <a:avLst/>
          </a:prstGeom>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Deal with guest clothes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1200"/>
              </a:spcBef>
              <a:spcAft>
                <a:spcPts val="1200"/>
              </a:spcAft>
              <a:buNone/>
            </a:pPr>
            <a:r>
              <a:rPr lang="en-US" sz="2200" b="1" dirty="0" smtClean="0">
                <a:latin typeface="Helvetica" pitchFamily="34" charset="0"/>
              </a:rPr>
              <a:t>Three basic options for pressing guest clothes:</a:t>
            </a:r>
          </a:p>
          <a:p>
            <a:pPr marL="360000" indent="-360000">
              <a:spcBef>
                <a:spcPts val="1200"/>
              </a:spcBef>
              <a:spcAft>
                <a:spcPts val="1200"/>
              </a:spcAft>
            </a:pPr>
            <a:r>
              <a:rPr lang="en-US" sz="2200" b="1" dirty="0" smtClean="0">
                <a:latin typeface="Helvetica" pitchFamily="34" charset="0"/>
              </a:rPr>
              <a:t>Valet irons them, in-room</a:t>
            </a:r>
          </a:p>
          <a:p>
            <a:pPr marL="360000" indent="-360000">
              <a:spcBef>
                <a:spcPts val="1200"/>
              </a:spcBef>
              <a:spcAft>
                <a:spcPts val="1200"/>
              </a:spcAft>
            </a:pPr>
            <a:r>
              <a:rPr lang="en-US" sz="2200" b="1" dirty="0" smtClean="0">
                <a:latin typeface="Helvetica" pitchFamily="34" charset="0"/>
              </a:rPr>
              <a:t>Items are sent to on-premises laundry</a:t>
            </a:r>
          </a:p>
          <a:p>
            <a:pPr marL="360000" indent="-360000">
              <a:spcBef>
                <a:spcPts val="1200"/>
              </a:spcBef>
              <a:spcAft>
                <a:spcPts val="1200"/>
              </a:spcAft>
            </a:pPr>
            <a:r>
              <a:rPr lang="en-US" sz="2200" b="1" dirty="0" smtClean="0">
                <a:latin typeface="Helvetica" pitchFamily="34" charset="0"/>
              </a:rPr>
              <a:t>Laundry staff come to guest room &amp; press </a:t>
            </a:r>
            <a:br>
              <a:rPr lang="en-US" sz="2200" b="1" dirty="0" smtClean="0">
                <a:latin typeface="Helvetica" pitchFamily="34" charset="0"/>
              </a:rPr>
            </a:br>
            <a:r>
              <a:rPr lang="en-US" sz="2200" b="1" dirty="0" smtClean="0">
                <a:latin typeface="Helvetica" pitchFamily="34" charset="0"/>
              </a:rPr>
              <a:t>them in-room.</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100</a:t>
            </a:fld>
            <a:endParaRPr lang="en-US" dirty="0"/>
          </a:p>
        </p:txBody>
      </p:sp>
      <p:pic>
        <p:nvPicPr>
          <p:cNvPr id="5" name="Picture 4" descr="MP900430545[1].JPG"/>
          <p:cNvPicPr/>
          <p:nvPr/>
        </p:nvPicPr>
        <p:blipFill>
          <a:blip r:embed="rId3" cstate="print"/>
          <a:stretch>
            <a:fillRect/>
          </a:stretch>
        </p:blipFill>
        <p:spPr>
          <a:xfrm>
            <a:off x="6948264" y="3140968"/>
            <a:ext cx="1368152" cy="1944216"/>
          </a:xfrm>
          <a:prstGeom prst="rect">
            <a:avLst/>
          </a:prstGeom>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Deal with guest clothes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1200"/>
              </a:spcBef>
              <a:spcAft>
                <a:spcPts val="1200"/>
              </a:spcAft>
              <a:buNone/>
            </a:pPr>
            <a:r>
              <a:rPr lang="en-US" sz="2200" b="1" dirty="0" smtClean="0">
                <a:latin typeface="Helvetica" pitchFamily="34" charset="0"/>
              </a:rPr>
              <a:t>When ironing guest clothes:</a:t>
            </a:r>
          </a:p>
          <a:p>
            <a:pPr marL="360000" indent="-360000">
              <a:spcBef>
                <a:spcPts val="1200"/>
              </a:spcBef>
              <a:spcAft>
                <a:spcPts val="1200"/>
              </a:spcAft>
            </a:pPr>
            <a:r>
              <a:rPr lang="en-US" sz="2200" b="1" dirty="0" smtClean="0">
                <a:latin typeface="Helvetica" pitchFamily="34" charset="0"/>
              </a:rPr>
              <a:t>Shake them out before ironing them</a:t>
            </a:r>
          </a:p>
          <a:p>
            <a:pPr marL="360000" indent="-360000">
              <a:spcBef>
                <a:spcPts val="1200"/>
              </a:spcBef>
              <a:spcAft>
                <a:spcPts val="1200"/>
              </a:spcAft>
            </a:pPr>
            <a:r>
              <a:rPr lang="en-US" sz="2200" b="1" dirty="0" smtClean="0">
                <a:latin typeface="Helvetica" pitchFamily="34" charset="0"/>
              </a:rPr>
              <a:t>Read ‘care labels’</a:t>
            </a:r>
          </a:p>
          <a:p>
            <a:pPr marL="360000" indent="-360000">
              <a:spcBef>
                <a:spcPts val="1200"/>
              </a:spcBef>
              <a:spcAft>
                <a:spcPts val="1200"/>
              </a:spcAft>
            </a:pPr>
            <a:r>
              <a:rPr lang="en-US" sz="2200" b="1" dirty="0" smtClean="0">
                <a:latin typeface="Helvetica" pitchFamily="34" charset="0"/>
              </a:rPr>
              <a:t>Never iron directly onto a hard surface.</a:t>
            </a:r>
          </a:p>
          <a:p>
            <a:pPr marL="360000" indent="-360000">
              <a:spcBef>
                <a:spcPts val="1200"/>
              </a:spcBef>
              <a:spcAft>
                <a:spcPts val="1200"/>
              </a:spcAft>
              <a:buNone/>
            </a:pPr>
            <a:endParaRPr lang="en-US" sz="2200" b="1"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101</a:t>
            </a:fld>
            <a:endParaRPr lang="en-US" dirty="0"/>
          </a:p>
        </p:txBody>
      </p:sp>
      <p:pic>
        <p:nvPicPr>
          <p:cNvPr id="5" name="Picture 4" descr="MP900409097[1].JPG"/>
          <p:cNvPicPr/>
          <p:nvPr/>
        </p:nvPicPr>
        <p:blipFill>
          <a:blip r:embed="rId3" cstate="print"/>
          <a:stretch>
            <a:fillRect/>
          </a:stretch>
        </p:blipFill>
        <p:spPr>
          <a:xfrm>
            <a:off x="6300192" y="3717032"/>
            <a:ext cx="2086787" cy="1389888"/>
          </a:xfrm>
          <a:prstGeom prst="rect">
            <a:avLst/>
          </a:prstGeom>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Deal with guest clothes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360000" indent="-360000">
              <a:spcBef>
                <a:spcPts val="1200"/>
              </a:spcBef>
              <a:spcAft>
                <a:spcPts val="1200"/>
              </a:spcAft>
            </a:pPr>
            <a:r>
              <a:rPr lang="en-US" sz="2200" b="1" dirty="0" smtClean="0">
                <a:latin typeface="Helvetica" pitchFamily="34" charset="0"/>
              </a:rPr>
              <a:t>Check iron is clean</a:t>
            </a:r>
          </a:p>
          <a:p>
            <a:pPr marL="360000" indent="-360000">
              <a:spcBef>
                <a:spcPts val="1200"/>
              </a:spcBef>
              <a:spcAft>
                <a:spcPts val="1200"/>
              </a:spcAft>
            </a:pPr>
            <a:r>
              <a:rPr lang="en-US" sz="2200" b="1" dirty="0" smtClean="0">
                <a:latin typeface="Helvetica" pitchFamily="34" charset="0"/>
              </a:rPr>
              <a:t>Set iron to correct temperature</a:t>
            </a:r>
          </a:p>
          <a:p>
            <a:pPr marL="360000" indent="-360000">
              <a:spcBef>
                <a:spcPts val="1200"/>
              </a:spcBef>
              <a:spcAft>
                <a:spcPts val="1200"/>
              </a:spcAft>
            </a:pPr>
            <a:r>
              <a:rPr lang="en-AU" sz="2200" b="1" dirty="0" smtClean="0">
                <a:latin typeface="Helvetica" pitchFamily="34" charset="0"/>
              </a:rPr>
              <a:t>Use ironing aids or chemicals as appropriate.</a:t>
            </a:r>
            <a:endParaRPr lang="en-US" sz="2200" b="1" dirty="0" smtClean="0">
              <a:latin typeface="Helvetica" pitchFamily="34" charset="0"/>
            </a:endParaRPr>
          </a:p>
          <a:p>
            <a:pPr marL="360000" indent="-360000">
              <a:spcBef>
                <a:spcPts val="1200"/>
              </a:spcBef>
              <a:spcAft>
                <a:spcPts val="1200"/>
              </a:spcAft>
              <a:buNone/>
            </a:pPr>
            <a:endParaRPr lang="en-US" sz="2200" b="1"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102</a:t>
            </a:fld>
            <a:endParaRPr lang="en-US" dirty="0"/>
          </a:p>
        </p:txBody>
      </p:sp>
      <p:pic>
        <p:nvPicPr>
          <p:cNvPr id="5" name="Picture 4" descr="MP900387002[1].JPG"/>
          <p:cNvPicPr/>
          <p:nvPr/>
        </p:nvPicPr>
        <p:blipFill>
          <a:blip r:embed="rId3" cstate="print"/>
          <a:stretch>
            <a:fillRect/>
          </a:stretch>
        </p:blipFill>
        <p:spPr>
          <a:xfrm>
            <a:off x="6948264" y="3212976"/>
            <a:ext cx="1368152" cy="1872208"/>
          </a:xfrm>
          <a:prstGeom prst="rect">
            <a:avLst/>
          </a:prstGeom>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Deal with guest clothes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1200"/>
              </a:spcBef>
              <a:spcAft>
                <a:spcPts val="1200"/>
              </a:spcAft>
              <a:buNone/>
            </a:pPr>
            <a:r>
              <a:rPr lang="en-US" sz="2200" b="1" dirty="0" smtClean="0">
                <a:latin typeface="Helvetica" pitchFamily="34" charset="0"/>
              </a:rPr>
              <a:t>When repairing guest clothes:</a:t>
            </a:r>
          </a:p>
          <a:p>
            <a:pPr marL="360000" indent="-360000">
              <a:spcBef>
                <a:spcPts val="1200"/>
              </a:spcBef>
              <a:spcAft>
                <a:spcPts val="1200"/>
              </a:spcAft>
            </a:pPr>
            <a:r>
              <a:rPr lang="en-US" sz="2200" b="1" dirty="0" smtClean="0">
                <a:latin typeface="Helvetica" pitchFamily="34" charset="0"/>
              </a:rPr>
              <a:t>Look for things requiring repairs</a:t>
            </a:r>
          </a:p>
          <a:p>
            <a:pPr marL="360000" indent="-360000">
              <a:spcBef>
                <a:spcPts val="1200"/>
              </a:spcBef>
              <a:spcAft>
                <a:spcPts val="1200"/>
              </a:spcAft>
            </a:pPr>
            <a:r>
              <a:rPr lang="en-US" sz="2200" b="1" dirty="0" smtClean="0">
                <a:latin typeface="Helvetica" pitchFamily="34" charset="0"/>
              </a:rPr>
              <a:t>Make small repairs yourself</a:t>
            </a:r>
          </a:p>
          <a:p>
            <a:pPr marL="360000" indent="-360000">
              <a:spcBef>
                <a:spcPts val="1200"/>
              </a:spcBef>
              <a:spcAft>
                <a:spcPts val="1200"/>
              </a:spcAft>
            </a:pPr>
            <a:r>
              <a:rPr lang="en-US" sz="2200" b="1" dirty="0" smtClean="0">
                <a:latin typeface="Helvetica" pitchFamily="34" charset="0"/>
              </a:rPr>
              <a:t>Make arrangements for bigger repairs:</a:t>
            </a:r>
          </a:p>
          <a:p>
            <a:pPr marL="720000" indent="-360000">
              <a:spcBef>
                <a:spcPts val="1200"/>
              </a:spcBef>
              <a:spcAft>
                <a:spcPts val="1200"/>
              </a:spcAft>
              <a:buClr>
                <a:schemeClr val="accent1">
                  <a:lumMod val="75000"/>
                </a:schemeClr>
              </a:buClr>
              <a:buSzPct val="100000"/>
              <a:buFont typeface="Arial" pitchFamily="34" charset="0"/>
              <a:buChar char="•"/>
            </a:pPr>
            <a:r>
              <a:rPr lang="en-US" sz="2200" b="1" dirty="0" smtClean="0">
                <a:latin typeface="Helvetica" pitchFamily="34" charset="0"/>
              </a:rPr>
              <a:t>Internally</a:t>
            </a:r>
          </a:p>
          <a:p>
            <a:pPr marL="720000" indent="-360000">
              <a:spcBef>
                <a:spcPts val="1200"/>
              </a:spcBef>
              <a:spcAft>
                <a:spcPts val="1200"/>
              </a:spcAft>
              <a:buClr>
                <a:schemeClr val="accent1">
                  <a:lumMod val="75000"/>
                </a:schemeClr>
              </a:buClr>
              <a:buSzPct val="100000"/>
              <a:buFont typeface="Arial" pitchFamily="34" charset="0"/>
              <a:buChar char="•"/>
            </a:pPr>
            <a:r>
              <a:rPr lang="en-US" sz="2200" b="1" dirty="0" smtClean="0">
                <a:latin typeface="Helvetica" pitchFamily="34" charset="0"/>
              </a:rPr>
              <a:t>Externally.</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103</a:t>
            </a:fld>
            <a:endParaRPr lang="en-US" dirty="0"/>
          </a:p>
        </p:txBody>
      </p:sp>
      <p:pic>
        <p:nvPicPr>
          <p:cNvPr id="5" name="Picture 4" descr="MP900385499[1].JPG"/>
          <p:cNvPicPr/>
          <p:nvPr/>
        </p:nvPicPr>
        <p:blipFill>
          <a:blip r:embed="rId3" cstate="print"/>
          <a:stretch>
            <a:fillRect/>
          </a:stretch>
        </p:blipFill>
        <p:spPr>
          <a:xfrm>
            <a:off x="6228184" y="3645024"/>
            <a:ext cx="2180615" cy="1550823"/>
          </a:xfrm>
          <a:prstGeom prst="rect">
            <a:avLst/>
          </a:prstGeom>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Deal with guest clothes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1200"/>
              </a:spcBef>
              <a:spcAft>
                <a:spcPts val="1200"/>
              </a:spcAft>
              <a:buNone/>
            </a:pPr>
            <a:r>
              <a:rPr lang="en-US" sz="2200" b="1" dirty="0" smtClean="0">
                <a:latin typeface="Helvetica" pitchFamily="34" charset="0"/>
              </a:rPr>
              <a:t>Cleaning of guest clothes:</a:t>
            </a:r>
          </a:p>
          <a:p>
            <a:pPr marL="360000" indent="-360000">
              <a:spcBef>
                <a:spcPts val="1200"/>
              </a:spcBef>
              <a:spcAft>
                <a:spcPts val="1200"/>
              </a:spcAft>
            </a:pPr>
            <a:r>
              <a:rPr lang="en-US" sz="2200" b="1" dirty="0" smtClean="0">
                <a:latin typeface="Helvetica" pitchFamily="34" charset="0"/>
              </a:rPr>
              <a:t>Guest may require laundering and/or dry cleaning</a:t>
            </a:r>
          </a:p>
          <a:p>
            <a:pPr marL="360000" indent="-360000">
              <a:spcBef>
                <a:spcPts val="1200"/>
              </a:spcBef>
              <a:spcAft>
                <a:spcPts val="1200"/>
              </a:spcAft>
            </a:pPr>
            <a:r>
              <a:rPr lang="en-US" sz="2200" b="1" dirty="0" smtClean="0">
                <a:latin typeface="Helvetica" pitchFamily="34" charset="0"/>
              </a:rPr>
              <a:t>May involve internal and/or external services</a:t>
            </a:r>
          </a:p>
          <a:p>
            <a:pPr marL="360000" indent="-360000">
              <a:spcBef>
                <a:spcPts val="1200"/>
              </a:spcBef>
              <a:spcAft>
                <a:spcPts val="1200"/>
              </a:spcAft>
            </a:pPr>
            <a:r>
              <a:rPr lang="en-US" sz="2200" b="1" dirty="0" smtClean="0">
                <a:latin typeface="Helvetica" pitchFamily="34" charset="0"/>
              </a:rPr>
              <a:t>Count &amp; record the items to be cleaned</a:t>
            </a:r>
          </a:p>
          <a:p>
            <a:pPr marL="360000" indent="-360000">
              <a:spcBef>
                <a:spcPts val="1200"/>
              </a:spcBef>
              <a:spcAft>
                <a:spcPts val="1200"/>
              </a:spcAft>
            </a:pPr>
            <a:r>
              <a:rPr lang="en-US" sz="2200" b="1" dirty="0" smtClean="0">
                <a:latin typeface="Helvetica" pitchFamily="34" charset="0"/>
              </a:rPr>
              <a:t>Identify special attention required</a:t>
            </a:r>
          </a:p>
          <a:p>
            <a:pPr marL="360000" indent="-360000">
              <a:spcBef>
                <a:spcPts val="1200"/>
              </a:spcBef>
              <a:spcAft>
                <a:spcPts val="1200"/>
              </a:spcAft>
            </a:pPr>
            <a:r>
              <a:rPr lang="en-US" sz="2200" b="1" dirty="0" smtClean="0">
                <a:latin typeface="Helvetica" pitchFamily="34" charset="0"/>
              </a:rPr>
              <a:t>Identify &amp; record damage</a:t>
            </a:r>
          </a:p>
          <a:p>
            <a:pPr marL="360000" indent="-360000">
              <a:spcBef>
                <a:spcPts val="1200"/>
              </a:spcBef>
              <a:spcAft>
                <a:spcPts val="1200"/>
              </a:spcAft>
              <a:buNone/>
            </a:pPr>
            <a:r>
              <a:rPr lang="en-US" sz="2200" b="1" dirty="0" smtClean="0">
                <a:latin typeface="Helvetica" pitchFamily="34" charset="0"/>
              </a:rPr>
              <a:t>(Continued)</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104</a:t>
            </a:fld>
            <a:endParaRPr lang="en-US" dirty="0"/>
          </a:p>
        </p:txBody>
      </p:sp>
      <p:pic>
        <p:nvPicPr>
          <p:cNvPr id="27650" name="Picture 2" descr="C:\Documents and Settings\maiv\Local Settings\Temporary Internet Files\Content.IE5\XBB4NDLH\MC900021544[1].wmf"/>
          <p:cNvPicPr>
            <a:picLocks noChangeAspect="1" noChangeArrowheads="1"/>
          </p:cNvPicPr>
          <p:nvPr/>
        </p:nvPicPr>
        <p:blipFill>
          <a:blip r:embed="rId3" cstate="print"/>
          <a:srcRect/>
          <a:stretch>
            <a:fillRect/>
          </a:stretch>
        </p:blipFill>
        <p:spPr bwMode="auto">
          <a:xfrm>
            <a:off x="6804248" y="3212976"/>
            <a:ext cx="1512168" cy="1959931"/>
          </a:xfrm>
          <a:prstGeom prst="rect">
            <a:avLst/>
          </a:prstGeom>
          <a:noFill/>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Deal with guest clothes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360000" indent="-360000">
              <a:spcBef>
                <a:spcPts val="1200"/>
              </a:spcBef>
              <a:spcAft>
                <a:spcPts val="1200"/>
              </a:spcAft>
            </a:pPr>
            <a:r>
              <a:rPr lang="en-US" sz="2200" b="1" dirty="0" smtClean="0">
                <a:latin typeface="Helvetica" pitchFamily="34" charset="0"/>
              </a:rPr>
              <a:t>Check the pockets</a:t>
            </a:r>
          </a:p>
          <a:p>
            <a:pPr marL="360000" indent="-360000">
              <a:spcBef>
                <a:spcPts val="1200"/>
              </a:spcBef>
              <a:spcAft>
                <a:spcPts val="1200"/>
              </a:spcAft>
            </a:pPr>
            <a:r>
              <a:rPr lang="en-US" sz="2200" b="1" dirty="0" smtClean="0">
                <a:latin typeface="Helvetica" pitchFamily="34" charset="0"/>
              </a:rPr>
              <a:t>Check the garments</a:t>
            </a:r>
          </a:p>
          <a:p>
            <a:pPr marL="360000" indent="-360000">
              <a:spcBef>
                <a:spcPts val="1200"/>
              </a:spcBef>
              <a:spcAft>
                <a:spcPts val="1200"/>
              </a:spcAft>
            </a:pPr>
            <a:r>
              <a:rPr lang="en-US" sz="2200" b="1" dirty="0" smtClean="0">
                <a:latin typeface="Helvetica" pitchFamily="34" charset="0"/>
              </a:rPr>
              <a:t>Complete documentation</a:t>
            </a:r>
          </a:p>
          <a:p>
            <a:pPr marL="360000" indent="-360000">
              <a:spcBef>
                <a:spcPts val="1200"/>
              </a:spcBef>
              <a:spcAft>
                <a:spcPts val="1200"/>
              </a:spcAft>
            </a:pPr>
            <a:r>
              <a:rPr lang="en-US" sz="2200" b="1" dirty="0" smtClean="0">
                <a:latin typeface="Helvetica" pitchFamily="34" charset="0"/>
              </a:rPr>
              <a:t>Arrange for pick-up of items for treatment</a:t>
            </a:r>
          </a:p>
          <a:p>
            <a:pPr marL="360000" indent="-360000">
              <a:spcBef>
                <a:spcPts val="1200"/>
              </a:spcBef>
              <a:spcAft>
                <a:spcPts val="1200"/>
              </a:spcAft>
            </a:pPr>
            <a:r>
              <a:rPr lang="en-US" sz="2200" b="1" dirty="0" smtClean="0">
                <a:latin typeface="Helvetica" pitchFamily="34" charset="0"/>
              </a:rPr>
              <a:t>Specify time required for return of items.</a:t>
            </a:r>
          </a:p>
          <a:p>
            <a:pPr marL="360000" indent="-360000">
              <a:spcBef>
                <a:spcPts val="1200"/>
              </a:spcBef>
              <a:spcAft>
                <a:spcPts val="1200"/>
              </a:spcAft>
              <a:buNone/>
            </a:pPr>
            <a:endParaRPr lang="en-US" sz="2200" b="1"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105</a:t>
            </a:fld>
            <a:endParaRPr lang="en-US" dirty="0"/>
          </a:p>
        </p:txBody>
      </p:sp>
      <p:pic>
        <p:nvPicPr>
          <p:cNvPr id="28674" name="Picture 2" descr="C:\Documents and Settings\maiv\Local Settings\Temporary Internet Files\Content.IE5\A8BAWIUD\MC900027537[1].wmf"/>
          <p:cNvPicPr>
            <a:picLocks noChangeAspect="1" noChangeArrowheads="1"/>
          </p:cNvPicPr>
          <p:nvPr/>
        </p:nvPicPr>
        <p:blipFill>
          <a:blip r:embed="rId3" cstate="print"/>
          <a:srcRect/>
          <a:stretch>
            <a:fillRect/>
          </a:stretch>
        </p:blipFill>
        <p:spPr bwMode="auto">
          <a:xfrm>
            <a:off x="6804248" y="3501008"/>
            <a:ext cx="1541015" cy="1632416"/>
          </a:xfrm>
          <a:prstGeom prst="rect">
            <a:avLst/>
          </a:prstGeom>
          <a:noFill/>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Deal with guest clothes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lnSpcReduction="10000"/>
          </a:bodyPr>
          <a:lstStyle/>
          <a:p>
            <a:pPr marL="0" indent="0">
              <a:spcBef>
                <a:spcPts val="1200"/>
              </a:spcBef>
              <a:spcAft>
                <a:spcPts val="1200"/>
              </a:spcAft>
              <a:buNone/>
            </a:pPr>
            <a:r>
              <a:rPr lang="en-US" sz="2200" b="1" dirty="0" smtClean="0">
                <a:latin typeface="Helvetica" pitchFamily="34" charset="0"/>
              </a:rPr>
              <a:t>When cleaning guest shoes:</a:t>
            </a:r>
          </a:p>
          <a:p>
            <a:pPr marL="360000" indent="-360000">
              <a:spcBef>
                <a:spcPts val="1200"/>
              </a:spcBef>
              <a:spcAft>
                <a:spcPts val="1200"/>
              </a:spcAft>
            </a:pPr>
            <a:r>
              <a:rPr lang="en-US" sz="2200" b="1" dirty="0" smtClean="0">
                <a:latin typeface="Helvetica" pitchFamily="34" charset="0"/>
              </a:rPr>
              <a:t>Ensure you have been trained in house techniques for cleaning various shoes</a:t>
            </a:r>
          </a:p>
          <a:p>
            <a:pPr marL="360000" indent="-360000">
              <a:spcBef>
                <a:spcPts val="1200"/>
              </a:spcBef>
              <a:spcAft>
                <a:spcPts val="1200"/>
              </a:spcAft>
            </a:pPr>
            <a:r>
              <a:rPr lang="en-US" sz="2200" b="1" dirty="0" smtClean="0">
                <a:latin typeface="Helvetica" pitchFamily="34" charset="0"/>
              </a:rPr>
              <a:t>Practice</a:t>
            </a:r>
          </a:p>
          <a:p>
            <a:pPr marL="360000" indent="-360000">
              <a:spcBef>
                <a:spcPts val="1200"/>
              </a:spcBef>
              <a:spcAft>
                <a:spcPts val="1200"/>
              </a:spcAft>
            </a:pPr>
            <a:r>
              <a:rPr lang="en-US" sz="2200" b="1" dirty="0" smtClean="0">
                <a:latin typeface="Helvetica" pitchFamily="34" charset="0"/>
              </a:rPr>
              <a:t>Use guest materials when necessary</a:t>
            </a:r>
          </a:p>
          <a:p>
            <a:pPr marL="360000" indent="-360000">
              <a:spcBef>
                <a:spcPts val="1200"/>
              </a:spcBef>
              <a:spcAft>
                <a:spcPts val="1200"/>
              </a:spcAft>
            </a:pPr>
            <a:r>
              <a:rPr lang="en-US" sz="2200" b="1" dirty="0" smtClean="0">
                <a:latin typeface="Helvetica" pitchFamily="34" charset="0"/>
              </a:rPr>
              <a:t>Clean the brushes</a:t>
            </a:r>
          </a:p>
          <a:p>
            <a:pPr marL="360000" indent="-360000">
              <a:spcBef>
                <a:spcPts val="1200"/>
              </a:spcBef>
              <a:spcAft>
                <a:spcPts val="1200"/>
              </a:spcAft>
            </a:pPr>
            <a:r>
              <a:rPr lang="en-US" sz="2200" b="1" dirty="0" smtClean="0">
                <a:latin typeface="Helvetica" pitchFamily="34" charset="0"/>
              </a:rPr>
              <a:t>Keep cleaning materials together</a:t>
            </a:r>
          </a:p>
          <a:p>
            <a:pPr marL="360000" indent="-360000">
              <a:spcBef>
                <a:spcPts val="1200"/>
              </a:spcBef>
              <a:spcAft>
                <a:spcPts val="1200"/>
              </a:spcAft>
              <a:buNone/>
            </a:pPr>
            <a:r>
              <a:rPr lang="en-US" sz="2200" b="1" dirty="0" smtClean="0">
                <a:latin typeface="Helvetica" pitchFamily="34" charset="0"/>
              </a:rPr>
              <a:t>(Continued)</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106</a:t>
            </a:fld>
            <a:endParaRPr lang="en-US" dirty="0"/>
          </a:p>
        </p:txBody>
      </p:sp>
      <p:pic>
        <p:nvPicPr>
          <p:cNvPr id="5" name="Picture 4" descr="MP900385219[1].JPG"/>
          <p:cNvPicPr/>
          <p:nvPr/>
        </p:nvPicPr>
        <p:blipFill>
          <a:blip r:embed="rId3" cstate="print"/>
          <a:stretch>
            <a:fillRect/>
          </a:stretch>
        </p:blipFill>
        <p:spPr>
          <a:xfrm>
            <a:off x="6444208" y="3717032"/>
            <a:ext cx="1822171" cy="1294790"/>
          </a:xfrm>
          <a:prstGeom prst="rect">
            <a:avLst/>
          </a:prstGeom>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Deal with guest clothes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360000" indent="-360000">
              <a:spcBef>
                <a:spcPts val="1200"/>
              </a:spcBef>
              <a:spcAft>
                <a:spcPts val="1200"/>
              </a:spcAft>
            </a:pPr>
            <a:r>
              <a:rPr lang="en-US" sz="2200" b="1" dirty="0" smtClean="0">
                <a:latin typeface="Helvetica" pitchFamily="34" charset="0"/>
              </a:rPr>
              <a:t>Use a shoe tree for leather shoes</a:t>
            </a:r>
          </a:p>
          <a:p>
            <a:pPr marL="360000" indent="-360000">
              <a:spcBef>
                <a:spcPts val="1200"/>
              </a:spcBef>
              <a:spcAft>
                <a:spcPts val="1200"/>
              </a:spcAft>
            </a:pPr>
            <a:r>
              <a:rPr lang="en-US" sz="2200" b="1" dirty="0" smtClean="0">
                <a:latin typeface="Helvetica" pitchFamily="34" charset="0"/>
              </a:rPr>
              <a:t>Remove dirt</a:t>
            </a:r>
          </a:p>
          <a:p>
            <a:pPr marL="360000" indent="-360000">
              <a:spcBef>
                <a:spcPts val="1200"/>
              </a:spcBef>
              <a:spcAft>
                <a:spcPts val="1200"/>
              </a:spcAft>
            </a:pPr>
            <a:r>
              <a:rPr lang="en-US" sz="2200" b="1" dirty="0" smtClean="0">
                <a:latin typeface="Helvetica" pitchFamily="34" charset="0"/>
              </a:rPr>
              <a:t>Remove laces</a:t>
            </a:r>
          </a:p>
          <a:p>
            <a:pPr marL="360000" indent="-360000">
              <a:spcBef>
                <a:spcPts val="1200"/>
              </a:spcBef>
              <a:spcAft>
                <a:spcPts val="1200"/>
              </a:spcAft>
            </a:pPr>
            <a:r>
              <a:rPr lang="en-US" sz="2200" b="1" dirty="0" smtClean="0">
                <a:latin typeface="Helvetica" pitchFamily="34" charset="0"/>
              </a:rPr>
              <a:t>Apply polish &amp; buff the shoes</a:t>
            </a:r>
          </a:p>
          <a:p>
            <a:pPr marL="360000" indent="-360000">
              <a:spcBef>
                <a:spcPts val="1200"/>
              </a:spcBef>
              <a:spcAft>
                <a:spcPts val="1200"/>
              </a:spcAft>
            </a:pPr>
            <a:r>
              <a:rPr lang="en-US" sz="2200" b="1" dirty="0" smtClean="0">
                <a:latin typeface="Helvetica" pitchFamily="34" charset="0"/>
              </a:rPr>
              <a:t>Check &amp; replace laces.</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107</a:t>
            </a:fld>
            <a:endParaRPr lang="en-US" dirty="0"/>
          </a:p>
        </p:txBody>
      </p:sp>
      <p:pic>
        <p:nvPicPr>
          <p:cNvPr id="29699" name="Picture 3" descr="C:\Documents and Settings\maiv\Local Settings\Temporary Internet Files\Content.IE5\XBB4NDLH\MC900355217[1].wmf"/>
          <p:cNvPicPr>
            <a:picLocks noChangeAspect="1" noChangeArrowheads="1"/>
          </p:cNvPicPr>
          <p:nvPr/>
        </p:nvPicPr>
        <p:blipFill>
          <a:blip r:embed="rId3" cstate="print"/>
          <a:srcRect/>
          <a:stretch>
            <a:fillRect/>
          </a:stretch>
        </p:blipFill>
        <p:spPr bwMode="auto">
          <a:xfrm>
            <a:off x="6588224" y="3356992"/>
            <a:ext cx="1828800" cy="1829714"/>
          </a:xfrm>
          <a:prstGeom prst="rect">
            <a:avLst/>
          </a:prstGeom>
          <a:noFill/>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Deal with guest clothes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560840" cy="4525963"/>
          </a:xfrm>
        </p:spPr>
        <p:txBody>
          <a:bodyPr>
            <a:normAutofit/>
          </a:bodyPr>
          <a:lstStyle/>
          <a:p>
            <a:pPr marL="0" indent="0">
              <a:spcBef>
                <a:spcPts val="1200"/>
              </a:spcBef>
              <a:spcAft>
                <a:spcPts val="1200"/>
              </a:spcAft>
              <a:buNone/>
            </a:pPr>
            <a:r>
              <a:rPr lang="en-US" sz="2200" b="1" dirty="0" smtClean="0">
                <a:latin typeface="Helvetica" pitchFamily="34" charset="0"/>
              </a:rPr>
              <a:t>When buying clothes/shoes for a guest:</a:t>
            </a:r>
          </a:p>
          <a:p>
            <a:pPr marL="360000" indent="-360000">
              <a:spcBef>
                <a:spcPts val="1200"/>
              </a:spcBef>
              <a:spcAft>
                <a:spcPts val="1200"/>
              </a:spcAft>
            </a:pPr>
            <a:r>
              <a:rPr lang="en-US" sz="2200" b="1" dirty="0" smtClean="0">
                <a:latin typeface="Helvetica" pitchFamily="34" charset="0"/>
              </a:rPr>
              <a:t>Obtain as much information as possible about what is required</a:t>
            </a:r>
          </a:p>
          <a:p>
            <a:pPr marL="360000" indent="-360000">
              <a:spcBef>
                <a:spcPts val="1200"/>
              </a:spcBef>
              <a:spcAft>
                <a:spcPts val="1200"/>
              </a:spcAft>
            </a:pPr>
            <a:r>
              <a:rPr lang="en-US" sz="2200" b="1" dirty="0" smtClean="0">
                <a:latin typeface="Helvetica" pitchFamily="34" charset="0"/>
              </a:rPr>
              <a:t>Obtain a sample or a photograph</a:t>
            </a:r>
          </a:p>
          <a:p>
            <a:pPr marL="360000" indent="-360000">
              <a:spcBef>
                <a:spcPts val="1200"/>
              </a:spcBef>
              <a:spcAft>
                <a:spcPts val="1200"/>
              </a:spcAft>
            </a:pPr>
            <a:r>
              <a:rPr lang="en-US" sz="2200" b="1" dirty="0" smtClean="0">
                <a:latin typeface="Helvetica" pitchFamily="34" charset="0"/>
              </a:rPr>
              <a:t>Does guest have preference for shops </a:t>
            </a:r>
            <a:br>
              <a:rPr lang="en-US" sz="2200" b="1" dirty="0" smtClean="0">
                <a:latin typeface="Helvetica" pitchFamily="34" charset="0"/>
              </a:rPr>
            </a:br>
            <a:r>
              <a:rPr lang="en-US" sz="2200" b="1" dirty="0" smtClean="0">
                <a:latin typeface="Helvetica" pitchFamily="34" charset="0"/>
              </a:rPr>
              <a:t>and/or brands?</a:t>
            </a:r>
          </a:p>
          <a:p>
            <a:pPr marL="360000" indent="-360000">
              <a:spcBef>
                <a:spcPts val="1200"/>
              </a:spcBef>
              <a:spcAft>
                <a:spcPts val="1200"/>
              </a:spcAft>
            </a:pPr>
            <a:r>
              <a:rPr lang="en-US" sz="2200" b="1" dirty="0" smtClean="0">
                <a:latin typeface="Helvetica" pitchFamily="34" charset="0"/>
              </a:rPr>
              <a:t>Identify amount to be spent</a:t>
            </a:r>
          </a:p>
          <a:p>
            <a:pPr marL="360000" indent="-360000">
              <a:spcBef>
                <a:spcPts val="1200"/>
              </a:spcBef>
              <a:spcAft>
                <a:spcPts val="1200"/>
              </a:spcAft>
              <a:buNone/>
            </a:pPr>
            <a:r>
              <a:rPr lang="en-US" sz="2200" b="1" dirty="0" smtClean="0">
                <a:latin typeface="Helvetica" pitchFamily="34" charset="0"/>
              </a:rPr>
              <a:t>(Continued)</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108</a:t>
            </a:fld>
            <a:endParaRPr lang="en-US" dirty="0"/>
          </a:p>
        </p:txBody>
      </p:sp>
      <p:pic>
        <p:nvPicPr>
          <p:cNvPr id="5" name="Picture 4" descr="MP900177786[1].JPG"/>
          <p:cNvPicPr/>
          <p:nvPr/>
        </p:nvPicPr>
        <p:blipFill>
          <a:blip r:embed="rId3" cstate="print"/>
          <a:stretch>
            <a:fillRect/>
          </a:stretch>
        </p:blipFill>
        <p:spPr>
          <a:xfrm>
            <a:off x="7092280" y="3356992"/>
            <a:ext cx="1296144" cy="1800200"/>
          </a:xfrm>
          <a:prstGeom prst="rect">
            <a:avLst/>
          </a:prstGeom>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Deal with guest clothes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360000" indent="-360000">
              <a:spcBef>
                <a:spcPts val="1200"/>
              </a:spcBef>
              <a:spcAft>
                <a:spcPts val="1200"/>
              </a:spcAft>
            </a:pPr>
            <a:r>
              <a:rPr lang="en-US" sz="2200" b="1" dirty="0" smtClean="0">
                <a:latin typeface="Helvetica" pitchFamily="34" charset="0"/>
              </a:rPr>
              <a:t>Try to get suppliers to come to guest room to display items</a:t>
            </a:r>
          </a:p>
          <a:p>
            <a:pPr marL="360000" indent="-360000">
              <a:spcBef>
                <a:spcPts val="1200"/>
              </a:spcBef>
              <a:spcAft>
                <a:spcPts val="1200"/>
              </a:spcAft>
            </a:pPr>
            <a:r>
              <a:rPr lang="en-US" sz="2200" b="1" dirty="0" smtClean="0">
                <a:latin typeface="Helvetica" pitchFamily="34" charset="0"/>
              </a:rPr>
              <a:t>Ensure suppliers will take items back if they are not what is required</a:t>
            </a:r>
          </a:p>
          <a:p>
            <a:pPr marL="360000" indent="-360000">
              <a:spcBef>
                <a:spcPts val="1200"/>
              </a:spcBef>
              <a:spcAft>
                <a:spcPts val="1200"/>
              </a:spcAft>
            </a:pPr>
            <a:r>
              <a:rPr lang="en-US" sz="2200" b="1" dirty="0" smtClean="0">
                <a:latin typeface="Helvetica" pitchFamily="34" charset="0"/>
              </a:rPr>
              <a:t>Obtain multiple items ‘on approval’</a:t>
            </a:r>
          </a:p>
          <a:p>
            <a:pPr marL="360000" indent="-360000">
              <a:spcBef>
                <a:spcPts val="1200"/>
              </a:spcBef>
              <a:spcAft>
                <a:spcPts val="1200"/>
              </a:spcAft>
            </a:pPr>
            <a:r>
              <a:rPr lang="en-US" sz="2200" b="1" dirty="0" smtClean="0">
                <a:latin typeface="Helvetica" pitchFamily="34" charset="0"/>
              </a:rPr>
              <a:t>Keep all receipts.</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109</a:t>
            </a:fld>
            <a:endParaRPr lang="en-US" dirty="0"/>
          </a:p>
        </p:txBody>
      </p:sp>
      <p:pic>
        <p:nvPicPr>
          <p:cNvPr id="8" name="Picture 7" descr="MP900409695[1].JPG"/>
          <p:cNvPicPr/>
          <p:nvPr/>
        </p:nvPicPr>
        <p:blipFill>
          <a:blip r:embed="rId3" cstate="print"/>
          <a:stretch>
            <a:fillRect/>
          </a:stretch>
        </p:blipFill>
        <p:spPr>
          <a:xfrm>
            <a:off x="6876256" y="3068960"/>
            <a:ext cx="1584176" cy="230425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Describe the services delivered by a valet</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lvl="0">
              <a:spcBef>
                <a:spcPts val="1200"/>
              </a:spcBef>
              <a:spcAft>
                <a:spcPts val="1200"/>
              </a:spcAft>
            </a:pPr>
            <a:r>
              <a:rPr lang="en-AU" sz="2200" b="1" dirty="0" smtClean="0">
                <a:latin typeface="Helvetica" pitchFamily="34" charset="0"/>
              </a:rPr>
              <a:t>Monitoring provision of services to the guest</a:t>
            </a:r>
          </a:p>
          <a:p>
            <a:pPr lvl="0">
              <a:spcBef>
                <a:spcPts val="1200"/>
              </a:spcBef>
              <a:spcAft>
                <a:spcPts val="1200"/>
              </a:spcAft>
            </a:pPr>
            <a:r>
              <a:rPr lang="en-AU" sz="2200" b="1" dirty="0" smtClean="0">
                <a:latin typeface="Helvetica" pitchFamily="34" charset="0"/>
              </a:rPr>
              <a:t>Recording services delivered</a:t>
            </a:r>
          </a:p>
          <a:p>
            <a:pPr lvl="0">
              <a:spcBef>
                <a:spcPts val="1200"/>
              </a:spcBef>
              <a:spcAft>
                <a:spcPts val="1200"/>
              </a:spcAft>
            </a:pPr>
            <a:r>
              <a:rPr lang="en-AU" sz="2200" b="1" dirty="0" smtClean="0">
                <a:latin typeface="Helvetica" pitchFamily="34" charset="0"/>
              </a:rPr>
              <a:t>Preparing room(s) before guest arrives</a:t>
            </a:r>
          </a:p>
          <a:p>
            <a:pPr lvl="0">
              <a:spcBef>
                <a:spcPts val="1200"/>
              </a:spcBef>
              <a:spcAft>
                <a:spcPts val="1200"/>
              </a:spcAft>
            </a:pPr>
            <a:r>
              <a:rPr lang="en-AU" sz="2200" b="1" dirty="0" smtClean="0">
                <a:latin typeface="Helvetica" pitchFamily="34" charset="0"/>
              </a:rPr>
              <a:t>Looking after guest laundry &amp; dry cleaning needs</a:t>
            </a:r>
          </a:p>
          <a:p>
            <a:pPr marL="360000" indent="-360000">
              <a:spcBef>
                <a:spcPts val="1200"/>
              </a:spcBef>
              <a:spcAft>
                <a:spcPts val="1200"/>
              </a:spcAft>
              <a:buNone/>
            </a:pPr>
            <a:r>
              <a:rPr lang="en-US" sz="2200" b="1" dirty="0" smtClean="0">
                <a:latin typeface="Helvetica" pitchFamily="34" charset="0"/>
              </a:rPr>
              <a:t>(Continued)</a:t>
            </a:r>
          </a:p>
          <a:p>
            <a:pPr marL="360000" indent="-360000">
              <a:spcBef>
                <a:spcPts val="600"/>
              </a:spcBef>
              <a:spcAft>
                <a:spcPts val="1200"/>
              </a:spcAft>
              <a:buNone/>
            </a:pPr>
            <a:endParaRPr lang="en-US" sz="2200" b="1"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11</a:t>
            </a:fld>
            <a:endParaRPr lang="en-US" dirty="0"/>
          </a:p>
        </p:txBody>
      </p:sp>
      <p:pic>
        <p:nvPicPr>
          <p:cNvPr id="5" name="Picture 4" descr="MP900409097[1].JPG"/>
          <p:cNvPicPr/>
          <p:nvPr/>
        </p:nvPicPr>
        <p:blipFill>
          <a:blip r:embed="rId3" cstate="print"/>
          <a:stretch>
            <a:fillRect/>
          </a:stretch>
        </p:blipFill>
        <p:spPr>
          <a:xfrm>
            <a:off x="6372200" y="4365104"/>
            <a:ext cx="1941424" cy="1294791"/>
          </a:xfrm>
          <a:prstGeom prst="rect">
            <a:avLst/>
          </a:prstGeom>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Deal with guest clothes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1200"/>
              </a:spcBef>
              <a:spcAft>
                <a:spcPts val="1200"/>
              </a:spcAft>
              <a:buNone/>
            </a:pPr>
            <a:r>
              <a:rPr lang="en-US" sz="2200" b="1" dirty="0" smtClean="0">
                <a:latin typeface="Helvetica" pitchFamily="34" charset="0"/>
              </a:rPr>
              <a:t>Disbursements = money paid by the venue for purchases on behalf of the guest:</a:t>
            </a:r>
          </a:p>
          <a:p>
            <a:pPr marL="360000" indent="-360000">
              <a:spcBef>
                <a:spcPts val="1200"/>
              </a:spcBef>
              <a:spcAft>
                <a:spcPts val="1200"/>
              </a:spcAft>
            </a:pPr>
            <a:r>
              <a:rPr lang="en-US" sz="2200" b="1" dirty="0" smtClean="0">
                <a:latin typeface="Helvetica" pitchFamily="34" charset="0"/>
              </a:rPr>
              <a:t>Means valets can buy items for guest without need for cash from guest</a:t>
            </a:r>
          </a:p>
          <a:p>
            <a:pPr marL="360000" indent="-360000">
              <a:spcBef>
                <a:spcPts val="1200"/>
              </a:spcBef>
              <a:spcAft>
                <a:spcPts val="1200"/>
              </a:spcAft>
            </a:pPr>
            <a:r>
              <a:rPr lang="en-US" sz="2200" b="1" dirty="0" smtClean="0">
                <a:latin typeface="Helvetica" pitchFamily="34" charset="0"/>
              </a:rPr>
              <a:t>Money is recouped from guest through charges to their account</a:t>
            </a:r>
          </a:p>
          <a:p>
            <a:pPr marL="360000" indent="-360000">
              <a:spcBef>
                <a:spcPts val="1200"/>
              </a:spcBef>
              <a:spcAft>
                <a:spcPts val="1200"/>
              </a:spcAft>
            </a:pPr>
            <a:r>
              <a:rPr lang="en-US" sz="2200" b="1" dirty="0" smtClean="0">
                <a:latin typeface="Helvetica" pitchFamily="34" charset="0"/>
              </a:rPr>
              <a:t>Disbursements can be made for flowers, </a:t>
            </a:r>
            <a:br>
              <a:rPr lang="en-US" sz="2200" b="1" dirty="0" smtClean="0">
                <a:latin typeface="Helvetica" pitchFamily="34" charset="0"/>
              </a:rPr>
            </a:br>
            <a:r>
              <a:rPr lang="en-US" sz="2200" b="1" dirty="0" smtClean="0">
                <a:latin typeface="Helvetica" pitchFamily="34" charset="0"/>
              </a:rPr>
              <a:t>taxi fares, tickets, clothes.</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110</a:t>
            </a:fld>
            <a:endParaRPr lang="en-US" dirty="0"/>
          </a:p>
        </p:txBody>
      </p:sp>
      <p:pic>
        <p:nvPicPr>
          <p:cNvPr id="5" name="Picture 4" descr="MPj04224430000[1]"/>
          <p:cNvPicPr/>
          <p:nvPr/>
        </p:nvPicPr>
        <p:blipFill>
          <a:blip r:embed="rId3" cstate="print"/>
          <a:srcRect/>
          <a:stretch>
            <a:fillRect/>
          </a:stretch>
        </p:blipFill>
        <p:spPr bwMode="auto">
          <a:xfrm>
            <a:off x="6732240" y="4149080"/>
            <a:ext cx="1673631" cy="1492300"/>
          </a:xfrm>
          <a:prstGeom prst="rect">
            <a:avLst/>
          </a:prstGeom>
          <a:noFill/>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Deal with guest requests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1200"/>
              </a:spcBef>
              <a:spcAft>
                <a:spcPts val="1200"/>
              </a:spcAft>
              <a:buNone/>
            </a:pPr>
            <a:r>
              <a:rPr lang="en-US" sz="2200" b="1" dirty="0" smtClean="0">
                <a:latin typeface="Helvetica" pitchFamily="34" charset="0"/>
              </a:rPr>
              <a:t>In relation to requests from guests:</a:t>
            </a:r>
          </a:p>
          <a:p>
            <a:pPr marL="360000" indent="-360000">
              <a:spcBef>
                <a:spcPts val="1200"/>
              </a:spcBef>
              <a:spcAft>
                <a:spcPts val="1200"/>
              </a:spcAft>
            </a:pPr>
            <a:r>
              <a:rPr lang="en-US" sz="2200" b="1" dirty="0" smtClean="0">
                <a:latin typeface="Helvetica" pitchFamily="34" charset="0"/>
              </a:rPr>
              <a:t>Never do anything illegal</a:t>
            </a:r>
          </a:p>
          <a:p>
            <a:pPr marL="360000" indent="-360000">
              <a:spcBef>
                <a:spcPts val="1200"/>
              </a:spcBef>
              <a:spcAft>
                <a:spcPts val="1200"/>
              </a:spcAft>
            </a:pPr>
            <a:r>
              <a:rPr lang="en-US" sz="2200" b="1" dirty="0" smtClean="0">
                <a:latin typeface="Helvetica" pitchFamily="34" charset="0"/>
              </a:rPr>
              <a:t>Never put personal safety at risk</a:t>
            </a:r>
          </a:p>
          <a:p>
            <a:pPr marL="360000" indent="-360000">
              <a:spcBef>
                <a:spcPts val="1200"/>
              </a:spcBef>
              <a:spcAft>
                <a:spcPts val="1200"/>
              </a:spcAft>
            </a:pPr>
            <a:r>
              <a:rPr lang="en-US" sz="2200" b="1" dirty="0" smtClean="0">
                <a:latin typeface="Helvetica" pitchFamily="34" charset="0"/>
              </a:rPr>
              <a:t>Never agree to do anything which would </a:t>
            </a:r>
            <a:br>
              <a:rPr lang="en-US" sz="2200" b="1" dirty="0" smtClean="0">
                <a:latin typeface="Helvetica" pitchFamily="34" charset="0"/>
              </a:rPr>
            </a:br>
            <a:r>
              <a:rPr lang="en-US" sz="2200" b="1" dirty="0" smtClean="0">
                <a:latin typeface="Helvetica" pitchFamily="34" charset="0"/>
              </a:rPr>
              <a:t>damage equipment or property.</a:t>
            </a:r>
          </a:p>
          <a:p>
            <a:pPr marL="360000" indent="-360000" algn="ctr">
              <a:spcBef>
                <a:spcPts val="1200"/>
              </a:spcBef>
              <a:spcAft>
                <a:spcPts val="1200"/>
              </a:spcAft>
              <a:buNone/>
            </a:pPr>
            <a:r>
              <a:rPr lang="en-US" sz="2200" b="1" i="1" dirty="0" smtClean="0">
                <a:latin typeface="Helvetica" pitchFamily="34" charset="0"/>
              </a:rPr>
              <a:t>Nothing is too much trouble!</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111</a:t>
            </a:fld>
            <a:endParaRPr lang="en-US" dirty="0"/>
          </a:p>
        </p:txBody>
      </p:sp>
      <p:pic>
        <p:nvPicPr>
          <p:cNvPr id="7" name="Picture 6" descr="Risk sign.jpg"/>
          <p:cNvPicPr>
            <a:picLocks noChangeAspect="1"/>
          </p:cNvPicPr>
          <p:nvPr/>
        </p:nvPicPr>
        <p:blipFill>
          <a:blip r:embed="rId3" cstate="print"/>
          <a:stretch>
            <a:fillRect/>
          </a:stretch>
        </p:blipFill>
        <p:spPr>
          <a:xfrm>
            <a:off x="7020272" y="3501008"/>
            <a:ext cx="1268799" cy="1516955"/>
          </a:xfrm>
          <a:prstGeom prst="rect">
            <a:avLst/>
          </a:prstGeom>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Deal with guest requests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1200"/>
              </a:spcBef>
              <a:spcAft>
                <a:spcPts val="1200"/>
              </a:spcAft>
              <a:buNone/>
            </a:pPr>
            <a:r>
              <a:rPr lang="en-US" sz="2200" b="1" dirty="0" smtClean="0">
                <a:latin typeface="Helvetica" pitchFamily="34" charset="0"/>
              </a:rPr>
              <a:t>Organising repairs to items on behalf of guests:</a:t>
            </a:r>
          </a:p>
          <a:p>
            <a:pPr marL="360000" indent="-360000">
              <a:spcBef>
                <a:spcPts val="1200"/>
              </a:spcBef>
              <a:spcAft>
                <a:spcPts val="1200"/>
              </a:spcAft>
            </a:pPr>
            <a:r>
              <a:rPr lang="en-US" sz="2200" b="1" dirty="0" smtClean="0">
                <a:latin typeface="Helvetica" pitchFamily="34" charset="0"/>
              </a:rPr>
              <a:t>Do so when asked and look for items needing repair</a:t>
            </a:r>
          </a:p>
          <a:p>
            <a:pPr marL="360000" indent="-360000">
              <a:spcBef>
                <a:spcPts val="1200"/>
              </a:spcBef>
              <a:spcAft>
                <a:spcPts val="1200"/>
              </a:spcAft>
            </a:pPr>
            <a:r>
              <a:rPr lang="en-US" sz="2200" b="1" dirty="0" smtClean="0">
                <a:latin typeface="Helvetica" pitchFamily="34" charset="0"/>
              </a:rPr>
              <a:t>Use external (‘preferred’) providers</a:t>
            </a:r>
          </a:p>
          <a:p>
            <a:pPr marL="360000" indent="-360000">
              <a:spcBef>
                <a:spcPts val="1200"/>
              </a:spcBef>
              <a:spcAft>
                <a:spcPts val="1200"/>
              </a:spcAft>
            </a:pPr>
            <a:r>
              <a:rPr lang="en-US" sz="2200" b="1" dirty="0" smtClean="0">
                <a:latin typeface="Helvetica" pitchFamily="34" charset="0"/>
              </a:rPr>
              <a:t>Identify monetary limit to spending</a:t>
            </a:r>
          </a:p>
          <a:p>
            <a:pPr marL="360000" indent="-360000">
              <a:spcBef>
                <a:spcPts val="1200"/>
              </a:spcBef>
              <a:spcAft>
                <a:spcPts val="1200"/>
              </a:spcAft>
            </a:pPr>
            <a:r>
              <a:rPr lang="en-US" sz="2200" b="1" dirty="0" smtClean="0">
                <a:latin typeface="Helvetica" pitchFamily="34" charset="0"/>
              </a:rPr>
              <a:t>Determine when guest needs the item</a:t>
            </a:r>
          </a:p>
          <a:p>
            <a:pPr marL="360000" indent="-360000">
              <a:spcBef>
                <a:spcPts val="1200"/>
              </a:spcBef>
              <a:spcAft>
                <a:spcPts val="1200"/>
              </a:spcAft>
            </a:pPr>
            <a:r>
              <a:rPr lang="en-US" sz="2200" b="1" dirty="0" smtClean="0">
                <a:latin typeface="Helvetica" pitchFamily="34" charset="0"/>
              </a:rPr>
              <a:t>Get things moving.</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112</a:t>
            </a:fld>
            <a:endParaRPr lang="en-US" dirty="0"/>
          </a:p>
        </p:txBody>
      </p:sp>
      <p:pic>
        <p:nvPicPr>
          <p:cNvPr id="5" name="Picture 4" descr="MP900422406[1].JPG"/>
          <p:cNvPicPr/>
          <p:nvPr/>
        </p:nvPicPr>
        <p:blipFill>
          <a:blip r:embed="rId3" cstate="print"/>
          <a:stretch>
            <a:fillRect/>
          </a:stretch>
        </p:blipFill>
        <p:spPr>
          <a:xfrm>
            <a:off x="6588224" y="4005064"/>
            <a:ext cx="1831695" cy="1221639"/>
          </a:xfrm>
          <a:prstGeom prst="rect">
            <a:avLst/>
          </a:prstGeom>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Deal with guest requests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1200"/>
              </a:spcBef>
              <a:spcAft>
                <a:spcPts val="1200"/>
              </a:spcAft>
              <a:buNone/>
            </a:pPr>
            <a:r>
              <a:rPr lang="en-US" sz="2200" b="1" dirty="0" smtClean="0">
                <a:latin typeface="Helvetica" pitchFamily="34" charset="0"/>
              </a:rPr>
              <a:t>When making bookings for guest:</a:t>
            </a:r>
          </a:p>
          <a:p>
            <a:pPr marL="360000" indent="-360000">
              <a:spcBef>
                <a:spcPts val="1200"/>
              </a:spcBef>
              <a:spcAft>
                <a:spcPts val="1200"/>
              </a:spcAft>
            </a:pPr>
            <a:r>
              <a:rPr lang="en-US" sz="2200" b="1" dirty="0" smtClean="0">
                <a:latin typeface="Helvetica" pitchFamily="34" charset="0"/>
              </a:rPr>
              <a:t>Obtain necessary guest details – destination, time, numbers, budget &amp; preferences</a:t>
            </a:r>
          </a:p>
          <a:p>
            <a:pPr marL="360000" indent="-360000">
              <a:spcBef>
                <a:spcPts val="1200"/>
              </a:spcBef>
              <a:spcAft>
                <a:spcPts val="1200"/>
              </a:spcAft>
            </a:pPr>
            <a:r>
              <a:rPr lang="en-US" sz="2200" b="1" dirty="0" smtClean="0">
                <a:latin typeface="Helvetica" pitchFamily="34" charset="0"/>
              </a:rPr>
              <a:t>Contact business &amp; make enquiries/bookings, confirm reservations, pay &amp; obtain documentation</a:t>
            </a:r>
          </a:p>
          <a:p>
            <a:pPr marL="360000" indent="-360000">
              <a:spcBef>
                <a:spcPts val="1200"/>
              </a:spcBef>
              <a:spcAft>
                <a:spcPts val="1200"/>
              </a:spcAft>
            </a:pPr>
            <a:r>
              <a:rPr lang="en-US" sz="2200" b="1" dirty="0" smtClean="0">
                <a:latin typeface="Helvetica" pitchFamily="34" charset="0"/>
              </a:rPr>
              <a:t>Forward documentation – to guest, support </a:t>
            </a:r>
            <a:br>
              <a:rPr lang="en-US" sz="2200" b="1" dirty="0" smtClean="0">
                <a:latin typeface="Helvetica" pitchFamily="34" charset="0"/>
              </a:rPr>
            </a:br>
            <a:r>
              <a:rPr lang="en-US" sz="2200" b="1" dirty="0" smtClean="0">
                <a:latin typeface="Helvetica" pitchFamily="34" charset="0"/>
              </a:rPr>
              <a:t>staff and/or venue accounts department.</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113</a:t>
            </a:fld>
            <a:endParaRPr lang="en-US" dirty="0"/>
          </a:p>
        </p:txBody>
      </p:sp>
      <p:pic>
        <p:nvPicPr>
          <p:cNvPr id="5" name="Picture 4" descr="Typing.jpg"/>
          <p:cNvPicPr>
            <a:picLocks noChangeAspect="1"/>
          </p:cNvPicPr>
          <p:nvPr/>
        </p:nvPicPr>
        <p:blipFill>
          <a:blip r:embed="rId3" cstate="print"/>
          <a:stretch>
            <a:fillRect/>
          </a:stretch>
        </p:blipFill>
        <p:spPr>
          <a:xfrm>
            <a:off x="6804248" y="4509120"/>
            <a:ext cx="1627840" cy="1080120"/>
          </a:xfrm>
          <a:prstGeom prst="rect">
            <a:avLst/>
          </a:prstGeom>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Deal with guest requests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1200"/>
              </a:spcBef>
              <a:spcAft>
                <a:spcPts val="1200"/>
              </a:spcAft>
              <a:buNone/>
            </a:pPr>
            <a:r>
              <a:rPr lang="en-US" sz="2200" b="1" dirty="0" smtClean="0">
                <a:latin typeface="Helvetica" pitchFamily="34" charset="0"/>
              </a:rPr>
              <a:t>Other requests may include:</a:t>
            </a:r>
          </a:p>
          <a:p>
            <a:pPr marL="360000" indent="-360000">
              <a:spcBef>
                <a:spcPts val="1200"/>
              </a:spcBef>
              <a:spcAft>
                <a:spcPts val="1200"/>
              </a:spcAft>
            </a:pPr>
            <a:r>
              <a:rPr lang="en-US" sz="2200" b="1" dirty="0" smtClean="0">
                <a:latin typeface="Helvetica" pitchFamily="34" charset="0"/>
              </a:rPr>
              <a:t>Making sundry purchases</a:t>
            </a:r>
          </a:p>
          <a:p>
            <a:pPr marL="360000" indent="-360000">
              <a:spcBef>
                <a:spcPts val="1200"/>
              </a:spcBef>
              <a:spcAft>
                <a:spcPts val="1200"/>
              </a:spcAft>
            </a:pPr>
            <a:r>
              <a:rPr lang="en-US" sz="2200" b="1" dirty="0" smtClean="0">
                <a:latin typeface="Helvetica" pitchFamily="34" charset="0"/>
              </a:rPr>
              <a:t>Responding to unusual circumstances</a:t>
            </a:r>
          </a:p>
          <a:p>
            <a:pPr marL="360000" indent="-360000">
              <a:spcBef>
                <a:spcPts val="1200"/>
              </a:spcBef>
              <a:spcAft>
                <a:spcPts val="1200"/>
              </a:spcAft>
            </a:pPr>
            <a:r>
              <a:rPr lang="en-US" sz="2200" b="1" dirty="0" smtClean="0">
                <a:latin typeface="Helvetica" pitchFamily="34" charset="0"/>
              </a:rPr>
              <a:t>Arranging for room service.</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114</a:t>
            </a:fld>
            <a:endParaRPr lang="en-US" dirty="0"/>
          </a:p>
        </p:txBody>
      </p:sp>
      <p:pic>
        <p:nvPicPr>
          <p:cNvPr id="31746" name="Picture 2" descr="C:\Documents and Settings\maiv\Local Settings\Temporary Internet Files\Content.IE5\XBB4NDLH\MP900185079[1].jpg"/>
          <p:cNvPicPr>
            <a:picLocks noChangeAspect="1" noChangeArrowheads="1"/>
          </p:cNvPicPr>
          <p:nvPr/>
        </p:nvPicPr>
        <p:blipFill>
          <a:blip r:embed="rId3" cstate="print"/>
          <a:srcRect/>
          <a:stretch>
            <a:fillRect/>
          </a:stretch>
        </p:blipFill>
        <p:spPr bwMode="auto">
          <a:xfrm>
            <a:off x="6588784" y="2471163"/>
            <a:ext cx="1799640" cy="2686029"/>
          </a:xfrm>
          <a:prstGeom prst="rect">
            <a:avLst/>
          </a:prstGeom>
          <a:noFill/>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Deliver enterprise-specific VIP treatment &amp; services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560840" cy="4824536"/>
          </a:xfrm>
        </p:spPr>
        <p:txBody>
          <a:bodyPr>
            <a:normAutofit/>
          </a:bodyPr>
          <a:lstStyle/>
          <a:p>
            <a:pPr marL="0" indent="0">
              <a:spcBef>
                <a:spcPts val="1200"/>
              </a:spcBef>
              <a:spcAft>
                <a:spcPts val="1200"/>
              </a:spcAft>
              <a:buNone/>
            </a:pPr>
            <a:r>
              <a:rPr lang="en-US" sz="2200" b="1" dirty="0" smtClean="0">
                <a:latin typeface="Helvetica" pitchFamily="34" charset="0"/>
              </a:rPr>
              <a:t>All valet-serviced guests are VIPs who get special treatment &amp; services:</a:t>
            </a:r>
          </a:p>
          <a:p>
            <a:pPr marL="360000" indent="-360000">
              <a:spcBef>
                <a:spcPts val="1200"/>
              </a:spcBef>
              <a:spcAft>
                <a:spcPts val="1200"/>
              </a:spcAft>
            </a:pPr>
            <a:r>
              <a:rPr lang="en-US" sz="2200" b="1" dirty="0" smtClean="0">
                <a:latin typeface="Helvetica" pitchFamily="34" charset="0"/>
              </a:rPr>
              <a:t>They do not have to request the VIP services &amp; treatment – they are provided automatically</a:t>
            </a:r>
          </a:p>
          <a:p>
            <a:pPr marL="360000" indent="-360000">
              <a:spcBef>
                <a:spcPts val="1200"/>
              </a:spcBef>
              <a:spcAft>
                <a:spcPts val="1200"/>
              </a:spcAft>
            </a:pPr>
            <a:r>
              <a:rPr lang="en-US" sz="2200" b="1" dirty="0" smtClean="0">
                <a:latin typeface="Helvetica" pitchFamily="34" charset="0"/>
              </a:rPr>
              <a:t>VIP treatment may or may not extend to their party</a:t>
            </a:r>
          </a:p>
          <a:p>
            <a:pPr marL="360000" indent="-360000">
              <a:spcBef>
                <a:spcPts val="1200"/>
              </a:spcBef>
              <a:spcAft>
                <a:spcPts val="1200"/>
              </a:spcAft>
            </a:pPr>
            <a:r>
              <a:rPr lang="en-US" sz="2200" b="1" dirty="0" smtClean="0">
                <a:latin typeface="Helvetica" pitchFamily="34" charset="0"/>
              </a:rPr>
              <a:t>Types &amp; nature of VIP service varies </a:t>
            </a:r>
            <a:br>
              <a:rPr lang="en-US" sz="2200" b="1" dirty="0" smtClean="0">
                <a:latin typeface="Helvetica" pitchFamily="34" charset="0"/>
              </a:rPr>
            </a:br>
            <a:r>
              <a:rPr lang="en-US" sz="2200" b="1" dirty="0" smtClean="0">
                <a:latin typeface="Helvetica" pitchFamily="34" charset="0"/>
              </a:rPr>
              <a:t>between venues</a:t>
            </a:r>
          </a:p>
          <a:p>
            <a:pPr marL="360000" indent="-360000">
              <a:spcBef>
                <a:spcPts val="1200"/>
              </a:spcBef>
              <a:spcAft>
                <a:spcPts val="1200"/>
              </a:spcAft>
            </a:pPr>
            <a:r>
              <a:rPr lang="en-US" sz="2200" b="1" dirty="0" smtClean="0">
                <a:latin typeface="Helvetica" pitchFamily="34" charset="0"/>
              </a:rPr>
              <a:t>Valet-serviced guests are usually advised </a:t>
            </a:r>
            <a:br>
              <a:rPr lang="en-US" sz="2200" b="1" dirty="0" smtClean="0">
                <a:latin typeface="Helvetica" pitchFamily="34" charset="0"/>
              </a:rPr>
            </a:br>
            <a:r>
              <a:rPr lang="en-US" sz="2200" b="1" dirty="0" smtClean="0">
                <a:latin typeface="Helvetica" pitchFamily="34" charset="0"/>
              </a:rPr>
              <a:t>in advance of the VIP treatment they </a:t>
            </a:r>
            <a:br>
              <a:rPr lang="en-US" sz="2200" b="1" dirty="0" smtClean="0">
                <a:latin typeface="Helvetica" pitchFamily="34" charset="0"/>
              </a:rPr>
            </a:br>
            <a:r>
              <a:rPr lang="en-US" sz="2200" b="1" dirty="0" smtClean="0">
                <a:latin typeface="Helvetica" pitchFamily="34" charset="0"/>
              </a:rPr>
              <a:t>will receive.</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115</a:t>
            </a:fld>
            <a:endParaRPr lang="en-US" dirty="0"/>
          </a:p>
        </p:txBody>
      </p:sp>
      <p:pic>
        <p:nvPicPr>
          <p:cNvPr id="5" name="Picture 4" descr="MP900174929[1].JPG"/>
          <p:cNvPicPr/>
          <p:nvPr/>
        </p:nvPicPr>
        <p:blipFill>
          <a:blip r:embed="rId3" cstate="print"/>
          <a:stretch>
            <a:fillRect/>
          </a:stretch>
        </p:blipFill>
        <p:spPr>
          <a:xfrm>
            <a:off x="7092280" y="4005064"/>
            <a:ext cx="1368152" cy="1944216"/>
          </a:xfrm>
          <a:prstGeom prst="rect">
            <a:avLst/>
          </a:prstGeom>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Deliver enterprise-specific VIP treatment &amp; services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1200"/>
              </a:spcBef>
              <a:spcAft>
                <a:spcPts val="1200"/>
              </a:spcAft>
              <a:buNone/>
            </a:pPr>
            <a:r>
              <a:rPr lang="en-US" sz="2200" b="1" dirty="0" smtClean="0">
                <a:latin typeface="Helvetica" pitchFamily="34" charset="0"/>
              </a:rPr>
              <a:t>VIP treatment &amp; services for valet-serviced guests may include:</a:t>
            </a:r>
          </a:p>
          <a:p>
            <a:pPr marL="360000" indent="-360000">
              <a:spcBef>
                <a:spcPts val="1200"/>
              </a:spcBef>
              <a:spcAft>
                <a:spcPts val="1200"/>
              </a:spcAft>
            </a:pPr>
            <a:r>
              <a:rPr lang="en-US" sz="2200" b="1" dirty="0" smtClean="0">
                <a:latin typeface="Helvetica" pitchFamily="34" charset="0"/>
              </a:rPr>
              <a:t>Provision of turn down service</a:t>
            </a:r>
          </a:p>
          <a:p>
            <a:pPr marL="360000" indent="-360000">
              <a:spcBef>
                <a:spcPts val="1200"/>
              </a:spcBef>
              <a:spcAft>
                <a:spcPts val="1200"/>
              </a:spcAft>
            </a:pPr>
            <a:r>
              <a:rPr lang="en-US" sz="2200" b="1" dirty="0" smtClean="0">
                <a:latin typeface="Helvetica" pitchFamily="34" charset="0"/>
              </a:rPr>
              <a:t>Provision of fruit basket</a:t>
            </a:r>
          </a:p>
          <a:p>
            <a:pPr marL="360000" indent="-360000">
              <a:spcBef>
                <a:spcPts val="1200"/>
              </a:spcBef>
              <a:spcAft>
                <a:spcPts val="1200"/>
              </a:spcAft>
            </a:pPr>
            <a:r>
              <a:rPr lang="en-US" sz="2200" b="1" dirty="0" smtClean="0">
                <a:latin typeface="Helvetica" pitchFamily="34" charset="0"/>
              </a:rPr>
              <a:t>Provision of confectionaries</a:t>
            </a:r>
          </a:p>
          <a:p>
            <a:pPr marL="360000" indent="-360000">
              <a:spcBef>
                <a:spcPts val="1200"/>
              </a:spcBef>
              <a:spcAft>
                <a:spcPts val="1200"/>
              </a:spcAft>
              <a:buNone/>
            </a:pPr>
            <a:r>
              <a:rPr lang="en-US" sz="2200" b="1" dirty="0" smtClean="0">
                <a:latin typeface="Helvetica" pitchFamily="34" charset="0"/>
              </a:rPr>
              <a:t>(Continued)</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116</a:t>
            </a:fld>
            <a:endParaRPr lang="en-US" dirty="0"/>
          </a:p>
        </p:txBody>
      </p:sp>
      <p:pic>
        <p:nvPicPr>
          <p:cNvPr id="5" name="Picture 4" descr="j0442435.jpg"/>
          <p:cNvPicPr/>
          <p:nvPr/>
        </p:nvPicPr>
        <p:blipFill>
          <a:blip r:embed="rId3" cstate="print"/>
          <a:stretch>
            <a:fillRect/>
          </a:stretch>
        </p:blipFill>
        <p:spPr>
          <a:xfrm>
            <a:off x="6948264" y="3140968"/>
            <a:ext cx="1551531" cy="2304256"/>
          </a:xfrm>
          <a:prstGeom prst="rect">
            <a:avLst/>
          </a:prstGeom>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Deliver enterprise-specific VIP treatment &amp; services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360000" indent="-360000">
              <a:spcBef>
                <a:spcPts val="1200"/>
              </a:spcBef>
              <a:spcAft>
                <a:spcPts val="1200"/>
              </a:spcAft>
            </a:pPr>
            <a:r>
              <a:rPr lang="en-US" sz="2200" b="1" dirty="0" smtClean="0">
                <a:latin typeface="Helvetica" pitchFamily="34" charset="0"/>
              </a:rPr>
              <a:t>Preferential treatment within the venue</a:t>
            </a:r>
          </a:p>
          <a:p>
            <a:pPr marL="360000" indent="-360000">
              <a:spcBef>
                <a:spcPts val="1200"/>
              </a:spcBef>
              <a:spcAft>
                <a:spcPts val="1200"/>
              </a:spcAft>
            </a:pPr>
            <a:r>
              <a:rPr lang="en-US" sz="2200" b="1" dirty="0" smtClean="0">
                <a:latin typeface="Helvetica" pitchFamily="34" charset="0"/>
              </a:rPr>
              <a:t>Preferential seating and booking privileges</a:t>
            </a:r>
          </a:p>
          <a:p>
            <a:pPr marL="360000" indent="-360000">
              <a:spcBef>
                <a:spcPts val="1200"/>
              </a:spcBef>
              <a:spcAft>
                <a:spcPts val="1200"/>
              </a:spcAft>
            </a:pPr>
            <a:r>
              <a:rPr lang="en-US" sz="2200" b="1" dirty="0" smtClean="0">
                <a:latin typeface="Helvetica" pitchFamily="34" charset="0"/>
              </a:rPr>
              <a:t>Provision of valet parking</a:t>
            </a:r>
          </a:p>
          <a:p>
            <a:pPr marL="360000" indent="-360000">
              <a:spcBef>
                <a:spcPts val="1200"/>
              </a:spcBef>
              <a:spcAft>
                <a:spcPts val="1200"/>
              </a:spcAft>
              <a:buNone/>
            </a:pPr>
            <a:r>
              <a:rPr lang="en-US" sz="2200" b="1" dirty="0" smtClean="0">
                <a:latin typeface="Helvetica" pitchFamily="34" charset="0"/>
              </a:rPr>
              <a:t>(Continued)</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117</a:t>
            </a:fld>
            <a:endParaRPr lang="en-US" dirty="0"/>
          </a:p>
        </p:txBody>
      </p:sp>
      <p:pic>
        <p:nvPicPr>
          <p:cNvPr id="5" name="Picture 4" descr="MP900443993[1].JPG"/>
          <p:cNvPicPr/>
          <p:nvPr/>
        </p:nvPicPr>
        <p:blipFill>
          <a:blip r:embed="rId3" cstate="print"/>
          <a:stretch>
            <a:fillRect/>
          </a:stretch>
        </p:blipFill>
        <p:spPr>
          <a:xfrm>
            <a:off x="5940152" y="3645024"/>
            <a:ext cx="2589936" cy="1726387"/>
          </a:xfrm>
          <a:prstGeom prst="rect">
            <a:avLst/>
          </a:prstGeom>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Deliver enterprise-specific VIP treatment &amp; services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360000" indent="-360000">
              <a:spcBef>
                <a:spcPts val="1200"/>
              </a:spcBef>
              <a:spcAft>
                <a:spcPts val="1200"/>
              </a:spcAft>
            </a:pPr>
            <a:r>
              <a:rPr lang="en-US" sz="2200" b="1" dirty="0" smtClean="0">
                <a:latin typeface="Helvetica" pitchFamily="34" charset="0"/>
              </a:rPr>
              <a:t>Provision  of escort or guide</a:t>
            </a:r>
          </a:p>
          <a:p>
            <a:pPr marL="360000" indent="-360000">
              <a:spcBef>
                <a:spcPts val="1200"/>
              </a:spcBef>
              <a:spcAft>
                <a:spcPts val="1200"/>
              </a:spcAft>
            </a:pPr>
            <a:r>
              <a:rPr lang="en-US" sz="2200" b="1" dirty="0" smtClean="0">
                <a:latin typeface="Helvetica" pitchFamily="34" charset="0"/>
              </a:rPr>
              <a:t>Provision of additional rooms.</a:t>
            </a:r>
          </a:p>
          <a:p>
            <a:pPr marL="360000" indent="-360000">
              <a:spcBef>
                <a:spcPts val="1200"/>
              </a:spcBef>
              <a:spcAft>
                <a:spcPts val="1200"/>
              </a:spcAft>
              <a:buNone/>
            </a:pPr>
            <a:endParaRPr lang="en-US" sz="2200" b="1"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118</a:t>
            </a:fld>
            <a:endParaRPr lang="en-US" dirty="0"/>
          </a:p>
        </p:txBody>
      </p:sp>
      <p:pic>
        <p:nvPicPr>
          <p:cNvPr id="5" name="Picture 4" descr="MP900442347[1].JPG"/>
          <p:cNvPicPr/>
          <p:nvPr/>
        </p:nvPicPr>
        <p:blipFill>
          <a:blip r:embed="rId3" cstate="print"/>
          <a:stretch>
            <a:fillRect/>
          </a:stretch>
        </p:blipFill>
        <p:spPr>
          <a:xfrm>
            <a:off x="6444208" y="3933056"/>
            <a:ext cx="2036521" cy="1360627"/>
          </a:xfrm>
          <a:prstGeom prst="rect">
            <a:avLst/>
          </a:prstGeom>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Adjust service delivery to suit guest needs &amp; preferences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1200"/>
              </a:spcBef>
              <a:spcAft>
                <a:spcPts val="1200"/>
              </a:spcAft>
              <a:buNone/>
            </a:pPr>
            <a:r>
              <a:rPr lang="en-US" sz="2200" b="1" dirty="0" smtClean="0">
                <a:latin typeface="Helvetica" pitchFamily="34" charset="0"/>
              </a:rPr>
              <a:t>Adjusting service delivery to VIPs</a:t>
            </a:r>
          </a:p>
          <a:p>
            <a:pPr marL="0" indent="0">
              <a:spcBef>
                <a:spcPts val="1200"/>
              </a:spcBef>
              <a:spcAft>
                <a:spcPts val="1200"/>
              </a:spcAft>
              <a:buNone/>
            </a:pPr>
            <a:r>
              <a:rPr lang="en-US" sz="2200" b="1" dirty="0" smtClean="0">
                <a:latin typeface="Helvetica" pitchFamily="34" charset="0"/>
              </a:rPr>
              <a:t>The keys are:</a:t>
            </a:r>
          </a:p>
          <a:p>
            <a:pPr marL="360000" indent="-360000">
              <a:spcBef>
                <a:spcPts val="1200"/>
              </a:spcBef>
              <a:spcAft>
                <a:spcPts val="1200"/>
              </a:spcAft>
            </a:pPr>
            <a:r>
              <a:rPr lang="en-US" sz="2200" b="1" dirty="0" smtClean="0">
                <a:latin typeface="Helvetica" pitchFamily="34" charset="0"/>
              </a:rPr>
              <a:t>Identify required changes</a:t>
            </a:r>
          </a:p>
          <a:p>
            <a:pPr marL="360000" indent="-360000">
              <a:spcBef>
                <a:spcPts val="1200"/>
              </a:spcBef>
              <a:spcAft>
                <a:spcPts val="1200"/>
              </a:spcAft>
            </a:pPr>
            <a:r>
              <a:rPr lang="en-US" sz="2200" b="1" dirty="0" smtClean="0">
                <a:latin typeface="Helvetica" pitchFamily="34" charset="0"/>
              </a:rPr>
              <a:t>Advise relevant people of need to adjust</a:t>
            </a:r>
          </a:p>
          <a:p>
            <a:pPr marL="360000" indent="-360000">
              <a:spcBef>
                <a:spcPts val="1200"/>
              </a:spcBef>
              <a:spcAft>
                <a:spcPts val="1200"/>
              </a:spcAft>
            </a:pPr>
            <a:r>
              <a:rPr lang="en-US" sz="2200" b="1" dirty="0" smtClean="0">
                <a:latin typeface="Helvetica" pitchFamily="34" charset="0"/>
              </a:rPr>
              <a:t>Monitor changes to service or product delivery</a:t>
            </a:r>
          </a:p>
          <a:p>
            <a:pPr marL="360000" indent="-360000">
              <a:spcBef>
                <a:spcPts val="1200"/>
              </a:spcBef>
              <a:spcAft>
                <a:spcPts val="1200"/>
              </a:spcAft>
            </a:pPr>
            <a:r>
              <a:rPr lang="en-US" sz="2200" b="1" dirty="0" smtClean="0">
                <a:latin typeface="Helvetica" pitchFamily="34" charset="0"/>
              </a:rPr>
              <a:t>Take further corrective action as, or if, required.</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119</a:t>
            </a:fld>
            <a:endParaRPr lang="en-US" dirty="0"/>
          </a:p>
        </p:txBody>
      </p:sp>
      <p:pic>
        <p:nvPicPr>
          <p:cNvPr id="5" name="Picture 4" descr="MP900424431[1].JPG"/>
          <p:cNvPicPr/>
          <p:nvPr/>
        </p:nvPicPr>
        <p:blipFill>
          <a:blip r:embed="rId3" cstate="print"/>
          <a:stretch>
            <a:fillRect/>
          </a:stretch>
        </p:blipFill>
        <p:spPr>
          <a:xfrm>
            <a:off x="6876256" y="1772816"/>
            <a:ext cx="1356208" cy="202631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Describe the services delivered by a valet</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lvl="0">
              <a:spcBef>
                <a:spcPts val="1200"/>
              </a:spcBef>
              <a:spcAft>
                <a:spcPts val="1200"/>
              </a:spcAft>
            </a:pPr>
            <a:r>
              <a:rPr lang="en-AU" sz="2200" b="1" dirty="0" smtClean="0">
                <a:latin typeface="Helvetica" pitchFamily="34" charset="0"/>
              </a:rPr>
              <a:t>Organising &amp; processing secretarial duties on request</a:t>
            </a:r>
          </a:p>
          <a:p>
            <a:pPr lvl="0">
              <a:spcBef>
                <a:spcPts val="1200"/>
              </a:spcBef>
              <a:spcAft>
                <a:spcPts val="1200"/>
              </a:spcAft>
            </a:pPr>
            <a:r>
              <a:rPr lang="en-AU" sz="2200" b="1" dirty="0" smtClean="0">
                <a:latin typeface="Helvetica" pitchFamily="34" charset="0"/>
              </a:rPr>
              <a:t>Arranging bookings &amp; making purchases</a:t>
            </a:r>
          </a:p>
          <a:p>
            <a:pPr lvl="0">
              <a:spcBef>
                <a:spcPts val="1200"/>
              </a:spcBef>
              <a:spcAft>
                <a:spcPts val="1200"/>
              </a:spcAft>
            </a:pPr>
            <a:r>
              <a:rPr lang="en-AU" sz="2200" b="1" dirty="0" smtClean="0">
                <a:latin typeface="Helvetica" pitchFamily="34" charset="0"/>
              </a:rPr>
              <a:t>Organising activities to meet guest needs</a:t>
            </a:r>
          </a:p>
          <a:p>
            <a:pPr lvl="0">
              <a:spcBef>
                <a:spcPts val="1200"/>
              </a:spcBef>
              <a:spcAft>
                <a:spcPts val="1200"/>
              </a:spcAft>
            </a:pPr>
            <a:r>
              <a:rPr lang="en-AU" sz="2200" b="1" dirty="0" smtClean="0">
                <a:latin typeface="Helvetica" pitchFamily="34" charset="0"/>
              </a:rPr>
              <a:t>Providing of local advice</a:t>
            </a:r>
          </a:p>
          <a:p>
            <a:pPr lvl="0">
              <a:spcBef>
                <a:spcPts val="1200"/>
              </a:spcBef>
              <a:spcAft>
                <a:spcPts val="1200"/>
              </a:spcAft>
            </a:pPr>
            <a:r>
              <a:rPr lang="en-AU" sz="2200" b="1" dirty="0" smtClean="0">
                <a:latin typeface="Helvetica" pitchFamily="34" charset="0"/>
              </a:rPr>
              <a:t>Dealing with travel arrangements.</a:t>
            </a: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12</a:t>
            </a:fld>
            <a:endParaRPr lang="en-US" dirty="0"/>
          </a:p>
        </p:txBody>
      </p:sp>
      <p:pic>
        <p:nvPicPr>
          <p:cNvPr id="5" name="Picture 4" descr="j0401750.jpg"/>
          <p:cNvPicPr/>
          <p:nvPr/>
        </p:nvPicPr>
        <p:blipFill>
          <a:blip r:embed="rId3" cstate="print"/>
          <a:stretch>
            <a:fillRect/>
          </a:stretch>
        </p:blipFill>
        <p:spPr>
          <a:xfrm>
            <a:off x="6300192" y="4149080"/>
            <a:ext cx="2026918" cy="1402230"/>
          </a:xfrm>
          <a:prstGeom prst="rect">
            <a:avLst/>
          </a:prstGeom>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Adjust service delivery to suit guest needs &amp; preferences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1200"/>
              </a:spcBef>
              <a:spcAft>
                <a:spcPts val="1200"/>
              </a:spcAft>
              <a:buNone/>
            </a:pPr>
            <a:r>
              <a:rPr lang="en-US" sz="2200" b="1" dirty="0" smtClean="0">
                <a:latin typeface="Helvetica" pitchFamily="34" charset="0"/>
              </a:rPr>
              <a:t>Changes may be required for:</a:t>
            </a:r>
          </a:p>
          <a:p>
            <a:pPr marL="360000" indent="-360000">
              <a:spcBef>
                <a:spcPts val="1200"/>
              </a:spcBef>
              <a:spcAft>
                <a:spcPts val="1200"/>
              </a:spcAft>
            </a:pPr>
            <a:r>
              <a:rPr lang="en-US" sz="2200" b="1" dirty="0" smtClean="0">
                <a:latin typeface="Helvetica" pitchFamily="34" charset="0"/>
              </a:rPr>
              <a:t>Wake-up &amp; reminder calls</a:t>
            </a:r>
          </a:p>
          <a:p>
            <a:pPr marL="360000" indent="-360000">
              <a:spcBef>
                <a:spcPts val="1200"/>
              </a:spcBef>
              <a:spcAft>
                <a:spcPts val="1200"/>
              </a:spcAft>
            </a:pPr>
            <a:r>
              <a:rPr lang="en-US" sz="2200" b="1" dirty="0" smtClean="0">
                <a:latin typeface="Helvetica" pitchFamily="34" charset="0"/>
              </a:rPr>
              <a:t>Breakfast arrangements</a:t>
            </a:r>
          </a:p>
          <a:p>
            <a:pPr marL="360000" indent="-360000">
              <a:spcBef>
                <a:spcPts val="1200"/>
              </a:spcBef>
              <a:spcAft>
                <a:spcPts val="1200"/>
              </a:spcAft>
            </a:pPr>
            <a:r>
              <a:rPr lang="en-US" sz="2200" b="1" dirty="0" smtClean="0">
                <a:latin typeface="Helvetica" pitchFamily="34" charset="0"/>
              </a:rPr>
              <a:t>Transportation arrangements</a:t>
            </a:r>
          </a:p>
          <a:p>
            <a:pPr marL="360000" indent="-360000">
              <a:spcBef>
                <a:spcPts val="1200"/>
              </a:spcBef>
              <a:spcAft>
                <a:spcPts val="1200"/>
              </a:spcAft>
              <a:buNone/>
            </a:pPr>
            <a:r>
              <a:rPr lang="en-US" sz="2200" b="1" dirty="0" smtClean="0">
                <a:latin typeface="Helvetica" pitchFamily="34" charset="0"/>
              </a:rPr>
              <a:t>(Continued)</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120</a:t>
            </a:fld>
            <a:endParaRPr lang="en-US" dirty="0"/>
          </a:p>
        </p:txBody>
      </p:sp>
      <p:pic>
        <p:nvPicPr>
          <p:cNvPr id="32770" name="Picture 2" descr="C:\Documents and Settings\maiv\Local Settings\Temporary Internet Files\Content.IE5\A8BAWIUD\MP900438367[1].jpg"/>
          <p:cNvPicPr>
            <a:picLocks noChangeAspect="1" noChangeArrowheads="1"/>
          </p:cNvPicPr>
          <p:nvPr/>
        </p:nvPicPr>
        <p:blipFill>
          <a:blip r:embed="rId3" cstate="print"/>
          <a:srcRect/>
          <a:stretch>
            <a:fillRect/>
          </a:stretch>
        </p:blipFill>
        <p:spPr bwMode="auto">
          <a:xfrm>
            <a:off x="5580112" y="3429000"/>
            <a:ext cx="2877747" cy="1926720"/>
          </a:xfrm>
          <a:prstGeom prst="rect">
            <a:avLst/>
          </a:prstGeom>
          <a:noFill/>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Deal with guest requests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1200"/>
              </a:spcBef>
              <a:spcAft>
                <a:spcPts val="1200"/>
              </a:spcAft>
              <a:buNone/>
            </a:pPr>
            <a:r>
              <a:rPr lang="en-US" sz="2200" b="1" dirty="0" smtClean="0">
                <a:latin typeface="Helvetica" pitchFamily="34" charset="0"/>
              </a:rPr>
              <a:t>Other requests may include:</a:t>
            </a:r>
          </a:p>
          <a:p>
            <a:pPr marL="360000" indent="-360000">
              <a:spcBef>
                <a:spcPts val="1200"/>
              </a:spcBef>
              <a:spcAft>
                <a:spcPts val="1200"/>
              </a:spcAft>
            </a:pPr>
            <a:r>
              <a:rPr lang="en-US" sz="2200" b="1" dirty="0" smtClean="0">
                <a:latin typeface="Helvetica" pitchFamily="34" charset="0"/>
              </a:rPr>
              <a:t>Making sundry purchases</a:t>
            </a:r>
          </a:p>
          <a:p>
            <a:pPr marL="360000" indent="-360000">
              <a:spcBef>
                <a:spcPts val="1200"/>
              </a:spcBef>
              <a:spcAft>
                <a:spcPts val="1200"/>
              </a:spcAft>
            </a:pPr>
            <a:r>
              <a:rPr lang="en-US" sz="2200" b="1" dirty="0" smtClean="0">
                <a:latin typeface="Helvetica" pitchFamily="34" charset="0"/>
              </a:rPr>
              <a:t>Responding to unusual circumstances</a:t>
            </a:r>
          </a:p>
          <a:p>
            <a:pPr marL="360000" indent="-360000">
              <a:spcBef>
                <a:spcPts val="1200"/>
              </a:spcBef>
              <a:spcAft>
                <a:spcPts val="1200"/>
              </a:spcAft>
            </a:pPr>
            <a:r>
              <a:rPr lang="en-US" sz="2200" b="1" dirty="0" smtClean="0">
                <a:latin typeface="Helvetica" pitchFamily="34" charset="0"/>
              </a:rPr>
              <a:t>Arranging for room service.</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121</a:t>
            </a:fld>
            <a:endParaRPr lang="en-US" dirty="0"/>
          </a:p>
        </p:txBody>
      </p:sp>
      <p:pic>
        <p:nvPicPr>
          <p:cNvPr id="33794" name="Picture 2" descr="C:\Documents and Settings\maiv\Local Settings\Temporary Internet Files\Content.IE5\XIGBUS4Y\MC900295451[2].wmf"/>
          <p:cNvPicPr>
            <a:picLocks noChangeAspect="1" noChangeArrowheads="1"/>
          </p:cNvPicPr>
          <p:nvPr/>
        </p:nvPicPr>
        <p:blipFill>
          <a:blip r:embed="rId3" cstate="print"/>
          <a:srcRect/>
          <a:stretch>
            <a:fillRect/>
          </a:stretch>
        </p:blipFill>
        <p:spPr bwMode="auto">
          <a:xfrm>
            <a:off x="6300192" y="2564904"/>
            <a:ext cx="2136618" cy="2672281"/>
          </a:xfrm>
          <a:prstGeom prst="rect">
            <a:avLst/>
          </a:prstGeom>
          <a:noFill/>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Adjust service delivery to suit guest needs &amp; preferences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360000" indent="-360000">
              <a:spcBef>
                <a:spcPts val="1200"/>
              </a:spcBef>
              <a:spcAft>
                <a:spcPts val="1200"/>
              </a:spcAft>
            </a:pPr>
            <a:r>
              <a:rPr lang="en-US" sz="2200" b="1" dirty="0" smtClean="0">
                <a:latin typeface="Helvetica" pitchFamily="34" charset="0"/>
              </a:rPr>
              <a:t>Function requests/arrangements</a:t>
            </a:r>
          </a:p>
          <a:p>
            <a:pPr marL="360000" indent="-360000">
              <a:spcBef>
                <a:spcPts val="1200"/>
              </a:spcBef>
              <a:spcAft>
                <a:spcPts val="1200"/>
              </a:spcAft>
            </a:pPr>
            <a:r>
              <a:rPr lang="en-US" sz="2200" b="1" dirty="0" smtClean="0">
                <a:latin typeface="Helvetica" pitchFamily="34" charset="0"/>
              </a:rPr>
              <a:t>Changes to in-room furniture</a:t>
            </a:r>
          </a:p>
          <a:p>
            <a:pPr marL="360000" indent="-360000">
              <a:spcBef>
                <a:spcPts val="1200"/>
              </a:spcBef>
              <a:spcAft>
                <a:spcPts val="1200"/>
              </a:spcAft>
            </a:pPr>
            <a:r>
              <a:rPr lang="en-US" sz="2200" b="1" dirty="0" smtClean="0">
                <a:latin typeface="Helvetica" pitchFamily="34" charset="0"/>
              </a:rPr>
              <a:t>Special requests for bar &amp; beverage items</a:t>
            </a:r>
          </a:p>
          <a:p>
            <a:pPr marL="360000" indent="-360000">
              <a:spcBef>
                <a:spcPts val="1200"/>
              </a:spcBef>
              <a:spcAft>
                <a:spcPts val="1200"/>
              </a:spcAft>
            </a:pPr>
            <a:r>
              <a:rPr lang="en-US" sz="2200" b="1" dirty="0" smtClean="0">
                <a:latin typeface="Helvetica" pitchFamily="34" charset="0"/>
              </a:rPr>
              <a:t>Eliminating nominated aspects of standard </a:t>
            </a:r>
            <a:br>
              <a:rPr lang="en-US" sz="2200" b="1" dirty="0" smtClean="0">
                <a:latin typeface="Helvetica" pitchFamily="34" charset="0"/>
              </a:rPr>
            </a:br>
            <a:r>
              <a:rPr lang="en-US" sz="2200" b="1" dirty="0" smtClean="0">
                <a:latin typeface="Helvetica" pitchFamily="34" charset="0"/>
              </a:rPr>
              <a:t>service provision at guest request.</a:t>
            </a:r>
          </a:p>
          <a:p>
            <a:pPr marL="360000" indent="-360000" algn="ctr">
              <a:spcBef>
                <a:spcPts val="1200"/>
              </a:spcBef>
              <a:spcAft>
                <a:spcPts val="1200"/>
              </a:spcAft>
              <a:buNone/>
            </a:pPr>
            <a:r>
              <a:rPr lang="en-US" sz="2200" b="1" i="1" dirty="0" smtClean="0">
                <a:latin typeface="Helvetica" pitchFamily="34" charset="0"/>
              </a:rPr>
              <a:t>Always advise other personnel or departments of requirements where they are responsible or involved in service delivery.</a:t>
            </a: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122</a:t>
            </a:fld>
            <a:endParaRPr lang="en-US" dirty="0"/>
          </a:p>
        </p:txBody>
      </p:sp>
      <p:pic>
        <p:nvPicPr>
          <p:cNvPr id="34818" name="Picture 2" descr="C:\Documents and Settings\maiv\Local Settings\Temporary Internet Files\Content.IE5\XIGBUS4Y\MP900185079[1].jpg"/>
          <p:cNvPicPr>
            <a:picLocks noChangeAspect="1" noChangeArrowheads="1"/>
          </p:cNvPicPr>
          <p:nvPr/>
        </p:nvPicPr>
        <p:blipFill>
          <a:blip r:embed="rId3" cstate="print"/>
          <a:srcRect/>
          <a:stretch>
            <a:fillRect/>
          </a:stretch>
        </p:blipFill>
        <p:spPr bwMode="auto">
          <a:xfrm>
            <a:off x="7272352" y="1556792"/>
            <a:ext cx="1871648" cy="2793504"/>
          </a:xfrm>
          <a:prstGeom prst="rect">
            <a:avLst/>
          </a:prstGeom>
          <a:noFill/>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Maintain guest privacy &amp; confidentiality</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1200"/>
              </a:spcBef>
              <a:spcAft>
                <a:spcPts val="1200"/>
              </a:spcAft>
              <a:buNone/>
            </a:pPr>
            <a:r>
              <a:rPr lang="en-US" sz="2200" b="1" dirty="0" smtClean="0">
                <a:latin typeface="Helvetica" pitchFamily="34" charset="0"/>
              </a:rPr>
              <a:t>Guest privacy refers to their right to:</a:t>
            </a:r>
          </a:p>
          <a:p>
            <a:pPr marL="360000" indent="-360000">
              <a:spcBef>
                <a:spcPts val="1200"/>
              </a:spcBef>
              <a:spcAft>
                <a:spcPts val="1200"/>
              </a:spcAft>
            </a:pPr>
            <a:r>
              <a:rPr lang="en-US" sz="2200" b="1" dirty="0" smtClean="0">
                <a:latin typeface="Helvetica" pitchFamily="34" charset="0"/>
              </a:rPr>
              <a:t>Enjoy their personal space &amp; freedom while at the venue</a:t>
            </a:r>
          </a:p>
          <a:p>
            <a:pPr marL="360000" indent="-360000">
              <a:spcBef>
                <a:spcPts val="1200"/>
              </a:spcBef>
              <a:spcAft>
                <a:spcPts val="1200"/>
              </a:spcAft>
            </a:pPr>
            <a:r>
              <a:rPr lang="en-US" sz="2200" b="1" dirty="0" smtClean="0">
                <a:latin typeface="Helvetica" pitchFamily="34" charset="0"/>
              </a:rPr>
              <a:t>Be free from unwanted attention, </a:t>
            </a:r>
            <a:br>
              <a:rPr lang="en-US" sz="2200" b="1" dirty="0" smtClean="0">
                <a:latin typeface="Helvetica" pitchFamily="34" charset="0"/>
              </a:rPr>
            </a:br>
            <a:r>
              <a:rPr lang="en-US" sz="2200" b="1" dirty="0" smtClean="0">
                <a:latin typeface="Helvetica" pitchFamily="34" charset="0"/>
              </a:rPr>
              <a:t>interference and/or observation by others.</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123</a:t>
            </a:fld>
            <a:endParaRPr lang="en-US" dirty="0"/>
          </a:p>
        </p:txBody>
      </p:sp>
      <p:pic>
        <p:nvPicPr>
          <p:cNvPr id="5" name="Picture 4" descr="MP900431800[1].JPG"/>
          <p:cNvPicPr/>
          <p:nvPr/>
        </p:nvPicPr>
        <p:blipFill>
          <a:blip r:embed="rId3" cstate="print"/>
          <a:stretch>
            <a:fillRect/>
          </a:stretch>
        </p:blipFill>
        <p:spPr>
          <a:xfrm>
            <a:off x="6948264" y="3212976"/>
            <a:ext cx="1582978" cy="2370125"/>
          </a:xfrm>
          <a:prstGeom prst="rect">
            <a:avLst/>
          </a:prstGeom>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Maintain guest privacy &amp; confidentiality</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1200"/>
              </a:spcBef>
              <a:spcAft>
                <a:spcPts val="1200"/>
              </a:spcAft>
              <a:buNone/>
            </a:pPr>
            <a:r>
              <a:rPr lang="en-US" sz="2200" b="1" dirty="0" smtClean="0">
                <a:latin typeface="Helvetica" pitchFamily="34" charset="0"/>
              </a:rPr>
              <a:t>To optimise guest privacy:</a:t>
            </a:r>
          </a:p>
          <a:p>
            <a:pPr marL="360000" indent="-360000">
              <a:spcBef>
                <a:spcPts val="1200"/>
              </a:spcBef>
              <a:spcAft>
                <a:spcPts val="1200"/>
              </a:spcAft>
            </a:pPr>
            <a:r>
              <a:rPr lang="en-US" sz="2200" b="1" dirty="0" smtClean="0">
                <a:latin typeface="Helvetica" pitchFamily="34" charset="0"/>
              </a:rPr>
              <a:t>Enquire when and if guests want to be left alone</a:t>
            </a:r>
          </a:p>
          <a:p>
            <a:pPr marL="360000" indent="-360000">
              <a:spcBef>
                <a:spcPts val="1200"/>
              </a:spcBef>
              <a:spcAft>
                <a:spcPts val="1200"/>
              </a:spcAft>
            </a:pPr>
            <a:r>
              <a:rPr lang="en-US" sz="2200" b="1" dirty="0" smtClean="0">
                <a:latin typeface="Helvetica" pitchFamily="34" charset="0"/>
              </a:rPr>
              <a:t>Never tell others where VIPs are staying</a:t>
            </a:r>
          </a:p>
          <a:p>
            <a:pPr marL="360000" indent="-360000">
              <a:spcBef>
                <a:spcPts val="1200"/>
              </a:spcBef>
              <a:spcAft>
                <a:spcPts val="1200"/>
              </a:spcAft>
            </a:pPr>
            <a:r>
              <a:rPr lang="en-US" sz="2200" b="1" dirty="0" smtClean="0">
                <a:latin typeface="Helvetica" pitchFamily="34" charset="0"/>
              </a:rPr>
              <a:t>Never let anyone into VIP guest room</a:t>
            </a:r>
          </a:p>
          <a:p>
            <a:pPr marL="360000" indent="-360000">
              <a:spcBef>
                <a:spcPts val="1200"/>
              </a:spcBef>
              <a:spcAft>
                <a:spcPts val="1200"/>
              </a:spcAft>
            </a:pPr>
            <a:r>
              <a:rPr lang="en-US" sz="2200" b="1" dirty="0" smtClean="0">
                <a:latin typeface="Helvetica" pitchFamily="34" charset="0"/>
              </a:rPr>
              <a:t>Divert their telephone when they </a:t>
            </a:r>
            <a:br>
              <a:rPr lang="en-US" sz="2200" b="1" dirty="0" smtClean="0">
                <a:latin typeface="Helvetica" pitchFamily="34" charset="0"/>
              </a:rPr>
            </a:br>
            <a:r>
              <a:rPr lang="en-US" sz="2200" b="1" dirty="0" smtClean="0">
                <a:latin typeface="Helvetica" pitchFamily="34" charset="0"/>
              </a:rPr>
              <a:t>want privacy</a:t>
            </a:r>
          </a:p>
          <a:p>
            <a:pPr marL="360000" indent="-360000">
              <a:spcBef>
                <a:spcPts val="1200"/>
              </a:spcBef>
              <a:spcAft>
                <a:spcPts val="1200"/>
              </a:spcAft>
            </a:pPr>
            <a:r>
              <a:rPr lang="en-US" sz="2200" b="1" dirty="0" smtClean="0">
                <a:latin typeface="Helvetica" pitchFamily="34" charset="0"/>
              </a:rPr>
              <a:t>Liaise with Security staff when </a:t>
            </a:r>
            <a:br>
              <a:rPr lang="en-US" sz="2200" b="1" dirty="0" smtClean="0">
                <a:latin typeface="Helvetica" pitchFamily="34" charset="0"/>
              </a:rPr>
            </a:br>
            <a:r>
              <a:rPr lang="en-US" sz="2200" b="1" dirty="0" smtClean="0">
                <a:latin typeface="Helvetica" pitchFamily="34" charset="0"/>
              </a:rPr>
              <a:t>necessary.</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124</a:t>
            </a:fld>
            <a:endParaRPr lang="en-US" dirty="0"/>
          </a:p>
        </p:txBody>
      </p:sp>
      <p:pic>
        <p:nvPicPr>
          <p:cNvPr id="5" name="Picture 4" descr="Do not disturb sign.jpg"/>
          <p:cNvPicPr>
            <a:picLocks noChangeAspect="1"/>
          </p:cNvPicPr>
          <p:nvPr/>
        </p:nvPicPr>
        <p:blipFill>
          <a:blip r:embed="rId3" cstate="print"/>
          <a:stretch>
            <a:fillRect/>
          </a:stretch>
        </p:blipFill>
        <p:spPr>
          <a:xfrm>
            <a:off x="5868144" y="3933056"/>
            <a:ext cx="2496023" cy="1656184"/>
          </a:xfrm>
          <a:prstGeom prst="rect">
            <a:avLst/>
          </a:prstGeom>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280920" cy="1143000"/>
          </a:xfrm>
        </p:spPr>
        <p:txBody>
          <a:bodyPr>
            <a:normAutofit/>
          </a:bodyPr>
          <a:lstStyle/>
          <a:p>
            <a:r>
              <a:rPr lang="en-US" sz="3400" b="1" dirty="0" smtClean="0">
                <a:solidFill>
                  <a:srgbClr val="FF6600"/>
                </a:solidFill>
                <a:latin typeface="Helvetica" pitchFamily="34" charset="0"/>
              </a:rPr>
              <a:t>Maintain guest privacy &amp; confidentiality</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1200"/>
              </a:spcBef>
              <a:spcAft>
                <a:spcPts val="1200"/>
              </a:spcAft>
              <a:buNone/>
            </a:pPr>
            <a:r>
              <a:rPr lang="en-US" sz="2200" b="1" dirty="0" smtClean="0">
                <a:latin typeface="Helvetica" pitchFamily="34" charset="0"/>
              </a:rPr>
              <a:t>To maintain guest confidences:</a:t>
            </a:r>
          </a:p>
          <a:p>
            <a:pPr marL="360000" indent="-360000">
              <a:spcBef>
                <a:spcPts val="1200"/>
              </a:spcBef>
              <a:spcAft>
                <a:spcPts val="1200"/>
              </a:spcAft>
            </a:pPr>
            <a:r>
              <a:rPr lang="en-US" sz="2200" b="1" dirty="0" smtClean="0">
                <a:latin typeface="Helvetica" pitchFamily="34" charset="0"/>
              </a:rPr>
              <a:t>Never repeat anything you hear from the guest</a:t>
            </a:r>
          </a:p>
          <a:p>
            <a:pPr marL="360000" indent="-360000">
              <a:spcBef>
                <a:spcPts val="1200"/>
              </a:spcBef>
              <a:spcAft>
                <a:spcPts val="1200"/>
              </a:spcAft>
            </a:pPr>
            <a:r>
              <a:rPr lang="en-US" sz="2200" b="1" dirty="0" smtClean="0">
                <a:latin typeface="Helvetica" pitchFamily="34" charset="0"/>
              </a:rPr>
              <a:t>Never reveal anything you see in a </a:t>
            </a:r>
            <a:br>
              <a:rPr lang="en-US" sz="2200" b="1" dirty="0" smtClean="0">
                <a:latin typeface="Helvetica" pitchFamily="34" charset="0"/>
              </a:rPr>
            </a:br>
            <a:r>
              <a:rPr lang="en-US" sz="2200" b="1" dirty="0" smtClean="0">
                <a:latin typeface="Helvetica" pitchFamily="34" charset="0"/>
              </a:rPr>
              <a:t>guest room</a:t>
            </a:r>
          </a:p>
          <a:p>
            <a:pPr marL="360000" indent="-360000">
              <a:spcBef>
                <a:spcPts val="1200"/>
              </a:spcBef>
              <a:spcAft>
                <a:spcPts val="1200"/>
              </a:spcAft>
            </a:pPr>
            <a:r>
              <a:rPr lang="en-US" sz="2200" b="1" dirty="0" smtClean="0">
                <a:latin typeface="Helvetica" pitchFamily="34" charset="0"/>
              </a:rPr>
              <a:t>Never ‘confirm’ or ‘deny’ anything </a:t>
            </a:r>
            <a:br>
              <a:rPr lang="en-US" sz="2200" b="1" dirty="0" smtClean="0">
                <a:latin typeface="Helvetica" pitchFamily="34" charset="0"/>
              </a:rPr>
            </a:br>
            <a:r>
              <a:rPr lang="en-US" sz="2200" b="1" dirty="0" smtClean="0">
                <a:latin typeface="Helvetica" pitchFamily="34" charset="0"/>
              </a:rPr>
              <a:t>relating to a guest.</a:t>
            </a:r>
          </a:p>
          <a:p>
            <a:pPr marL="360000" indent="-360000" algn="ctr">
              <a:spcBef>
                <a:spcPts val="1200"/>
              </a:spcBef>
              <a:spcAft>
                <a:spcPts val="1200"/>
              </a:spcAft>
              <a:buNone/>
            </a:pPr>
            <a:r>
              <a:rPr lang="en-US" sz="2200" b="1" dirty="0" smtClean="0">
                <a:latin typeface="Helvetica" pitchFamily="34" charset="0"/>
              </a:rPr>
              <a:t>I</a:t>
            </a:r>
            <a:r>
              <a:rPr lang="en-US" sz="2200" b="1" i="1" dirty="0" smtClean="0">
                <a:latin typeface="Helvetica" pitchFamily="34" charset="0"/>
              </a:rPr>
              <a:t>f you breach guest privacy or confidentialities you may be sacked and/or sued.</a:t>
            </a: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125</a:t>
            </a:fld>
            <a:endParaRPr lang="en-US" dirty="0"/>
          </a:p>
        </p:txBody>
      </p:sp>
      <p:pic>
        <p:nvPicPr>
          <p:cNvPr id="5" name="Picture 4" descr="receptionjpg.jpg"/>
          <p:cNvPicPr>
            <a:picLocks noChangeAspect="1"/>
          </p:cNvPicPr>
          <p:nvPr/>
        </p:nvPicPr>
        <p:blipFill>
          <a:blip r:embed="rId3" cstate="print"/>
          <a:stretch>
            <a:fillRect/>
          </a:stretch>
        </p:blipFill>
        <p:spPr>
          <a:xfrm>
            <a:off x="6372200" y="2852936"/>
            <a:ext cx="2473466" cy="1646064"/>
          </a:xfrm>
          <a:prstGeom prst="rect">
            <a:avLst/>
          </a:prstGeom>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Assist guests with pre-departure &amp; on-departure services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1200"/>
              </a:spcBef>
              <a:spcAft>
                <a:spcPts val="1200"/>
              </a:spcAft>
              <a:buNone/>
            </a:pPr>
            <a:r>
              <a:rPr lang="en-US" sz="2200" b="1" dirty="0" smtClean="0">
                <a:latin typeface="Helvetica" pitchFamily="34" charset="0"/>
              </a:rPr>
              <a:t>On-departure valets will be expected to:</a:t>
            </a:r>
          </a:p>
          <a:p>
            <a:pPr marL="360000" indent="-360000">
              <a:spcBef>
                <a:spcPts val="1200"/>
              </a:spcBef>
              <a:spcAft>
                <a:spcPts val="1200"/>
              </a:spcAft>
            </a:pPr>
            <a:r>
              <a:rPr lang="en-US" sz="2200" b="1" dirty="0" smtClean="0">
                <a:latin typeface="Helvetica" pitchFamily="34" charset="0"/>
              </a:rPr>
              <a:t>Facilitate check-out</a:t>
            </a:r>
          </a:p>
          <a:p>
            <a:pPr marL="360000" indent="-360000">
              <a:spcBef>
                <a:spcPts val="1200"/>
              </a:spcBef>
              <a:spcAft>
                <a:spcPts val="1200"/>
              </a:spcAft>
            </a:pPr>
            <a:r>
              <a:rPr lang="en-US" sz="2200" b="1" dirty="0" smtClean="0">
                <a:latin typeface="Helvetica" pitchFamily="34" charset="0"/>
              </a:rPr>
              <a:t>Pack luggage</a:t>
            </a:r>
          </a:p>
          <a:p>
            <a:pPr marL="360000" indent="-360000">
              <a:spcBef>
                <a:spcPts val="1200"/>
              </a:spcBef>
              <a:spcAft>
                <a:spcPts val="1200"/>
              </a:spcAft>
            </a:pPr>
            <a:r>
              <a:rPr lang="en-US" sz="2200" b="1" dirty="0" smtClean="0">
                <a:latin typeface="Helvetica" pitchFamily="34" charset="0"/>
              </a:rPr>
              <a:t>Arrange luggage pick-up from rooms</a:t>
            </a:r>
          </a:p>
          <a:p>
            <a:pPr marL="360000" indent="-360000">
              <a:spcBef>
                <a:spcPts val="1200"/>
              </a:spcBef>
              <a:spcAft>
                <a:spcPts val="1200"/>
              </a:spcAft>
            </a:pPr>
            <a:r>
              <a:rPr lang="en-US" sz="2200" b="1" dirty="0" smtClean="0">
                <a:latin typeface="Helvetica" pitchFamily="34" charset="0"/>
              </a:rPr>
              <a:t>Arrange to forward items to guest</a:t>
            </a:r>
          </a:p>
          <a:p>
            <a:pPr marL="360000" indent="-360000">
              <a:spcBef>
                <a:spcPts val="1200"/>
              </a:spcBef>
              <a:spcAft>
                <a:spcPts val="1200"/>
              </a:spcAft>
            </a:pPr>
            <a:r>
              <a:rPr lang="en-US" sz="2200" b="1" dirty="0" smtClean="0">
                <a:latin typeface="Helvetica" pitchFamily="34" charset="0"/>
              </a:rPr>
              <a:t>Arrange accommodation.</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126</a:t>
            </a:fld>
            <a:endParaRPr lang="en-US" dirty="0"/>
          </a:p>
        </p:txBody>
      </p:sp>
      <p:pic>
        <p:nvPicPr>
          <p:cNvPr id="5" name="Picture 2" descr="C:\Documents and Settings\maiv\Local Settings\Temporary Internet Files\Content.IE5\A8BAWIUD\MC900231912[1].wmf"/>
          <p:cNvPicPr>
            <a:picLocks noChangeAspect="1" noChangeArrowheads="1"/>
          </p:cNvPicPr>
          <p:nvPr/>
        </p:nvPicPr>
        <p:blipFill>
          <a:blip r:embed="rId3" cstate="print"/>
          <a:srcRect/>
          <a:stretch>
            <a:fillRect/>
          </a:stretch>
        </p:blipFill>
        <p:spPr bwMode="auto">
          <a:xfrm>
            <a:off x="6466491" y="3080931"/>
            <a:ext cx="1849925" cy="2076261"/>
          </a:xfrm>
          <a:prstGeom prst="rect">
            <a:avLst/>
          </a:prstGeom>
          <a:noFill/>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Assist guests with pre-departure &amp; on-departure services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1200"/>
              </a:spcBef>
              <a:spcAft>
                <a:spcPts val="1200"/>
              </a:spcAft>
              <a:buNone/>
            </a:pPr>
            <a:r>
              <a:rPr lang="en-US" sz="2200" b="1" dirty="0" smtClean="0">
                <a:latin typeface="Helvetica" pitchFamily="34" charset="0"/>
              </a:rPr>
              <a:t>To facilitate guest check-out:</a:t>
            </a:r>
          </a:p>
          <a:p>
            <a:pPr marL="360000" indent="-360000">
              <a:spcBef>
                <a:spcPts val="1200"/>
              </a:spcBef>
              <a:spcAft>
                <a:spcPts val="1200"/>
              </a:spcAft>
            </a:pPr>
            <a:r>
              <a:rPr lang="en-US" sz="2200" b="1" dirty="0" smtClean="0">
                <a:latin typeface="Helvetica" pitchFamily="34" charset="0"/>
              </a:rPr>
              <a:t>Identify who will finalise the account</a:t>
            </a:r>
          </a:p>
          <a:p>
            <a:pPr marL="360000" indent="-360000">
              <a:spcBef>
                <a:spcPts val="1200"/>
              </a:spcBef>
              <a:spcAft>
                <a:spcPts val="1200"/>
              </a:spcAft>
            </a:pPr>
            <a:r>
              <a:rPr lang="en-US" sz="2200" b="1" dirty="0" smtClean="0">
                <a:latin typeface="Helvetica" pitchFamily="34" charset="0"/>
              </a:rPr>
              <a:t>Liaise with Front Office regarding the </a:t>
            </a:r>
            <a:br>
              <a:rPr lang="en-US" sz="2200" b="1" dirty="0" smtClean="0">
                <a:latin typeface="Helvetica" pitchFamily="34" charset="0"/>
              </a:rPr>
            </a:br>
            <a:r>
              <a:rPr lang="en-US" sz="2200" b="1" dirty="0" smtClean="0">
                <a:latin typeface="Helvetica" pitchFamily="34" charset="0"/>
              </a:rPr>
              <a:t>preparation of the final account to ensure </a:t>
            </a:r>
            <a:br>
              <a:rPr lang="en-US" sz="2200" b="1" dirty="0" smtClean="0">
                <a:latin typeface="Helvetica" pitchFamily="34" charset="0"/>
              </a:rPr>
            </a:br>
            <a:r>
              <a:rPr lang="en-US" sz="2200" b="1" dirty="0" smtClean="0">
                <a:latin typeface="Helvetica" pitchFamily="34" charset="0"/>
              </a:rPr>
              <a:t>all charges have been included on </a:t>
            </a:r>
            <a:br>
              <a:rPr lang="en-US" sz="2200" b="1" dirty="0" smtClean="0">
                <a:latin typeface="Helvetica" pitchFamily="34" charset="0"/>
              </a:rPr>
            </a:br>
            <a:r>
              <a:rPr lang="en-US" sz="2200" b="1" dirty="0" smtClean="0">
                <a:latin typeface="Helvetica" pitchFamily="34" charset="0"/>
              </a:rPr>
              <a:t>the account</a:t>
            </a:r>
          </a:p>
          <a:p>
            <a:pPr marL="360000" indent="-360000">
              <a:spcBef>
                <a:spcPts val="1200"/>
              </a:spcBef>
              <a:spcAft>
                <a:spcPts val="1200"/>
              </a:spcAft>
            </a:pPr>
            <a:r>
              <a:rPr lang="en-US" sz="2200" b="1" dirty="0" smtClean="0">
                <a:latin typeface="Helvetica" pitchFamily="34" charset="0"/>
              </a:rPr>
              <a:t>Determine how the account will be </a:t>
            </a:r>
            <a:br>
              <a:rPr lang="en-US" sz="2200" b="1" dirty="0" smtClean="0">
                <a:latin typeface="Helvetica" pitchFamily="34" charset="0"/>
              </a:rPr>
            </a:br>
            <a:r>
              <a:rPr lang="en-US" sz="2200" b="1" dirty="0" smtClean="0">
                <a:latin typeface="Helvetica" pitchFamily="34" charset="0"/>
              </a:rPr>
              <a:t>presented and who will present it.</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127</a:t>
            </a:fld>
            <a:endParaRPr lang="en-US" dirty="0"/>
          </a:p>
        </p:txBody>
      </p:sp>
      <p:pic>
        <p:nvPicPr>
          <p:cNvPr id="5" name="Picture 4" descr="group check out.jpg"/>
          <p:cNvPicPr>
            <a:picLocks noChangeAspect="1"/>
          </p:cNvPicPr>
          <p:nvPr/>
        </p:nvPicPr>
        <p:blipFill>
          <a:blip r:embed="rId3" cstate="print"/>
          <a:stretch>
            <a:fillRect/>
          </a:stretch>
        </p:blipFill>
        <p:spPr>
          <a:xfrm>
            <a:off x="6804248" y="2636912"/>
            <a:ext cx="1725168" cy="2584704"/>
          </a:xfrm>
          <a:prstGeom prst="rect">
            <a:avLst/>
          </a:prstGeom>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Assist guests with pre-departure &amp; on-departure services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1200"/>
              </a:spcBef>
              <a:spcAft>
                <a:spcPts val="1200"/>
              </a:spcAft>
              <a:buNone/>
            </a:pPr>
            <a:r>
              <a:rPr lang="en-US" sz="2200" b="1" dirty="0" smtClean="0">
                <a:latin typeface="Helvetica" pitchFamily="34" charset="0"/>
              </a:rPr>
              <a:t>When packing guest luggage:</a:t>
            </a:r>
          </a:p>
          <a:p>
            <a:pPr marL="360000" indent="-360000">
              <a:spcBef>
                <a:spcPts val="1200"/>
              </a:spcBef>
              <a:spcAft>
                <a:spcPts val="1200"/>
              </a:spcAft>
            </a:pPr>
            <a:r>
              <a:rPr lang="en-US" sz="2200" b="1" dirty="0" smtClean="0">
                <a:latin typeface="Helvetica" pitchFamily="34" charset="0"/>
              </a:rPr>
              <a:t>Obtain empty luggage to pack into</a:t>
            </a:r>
          </a:p>
          <a:p>
            <a:pPr marL="360000" indent="-360000">
              <a:spcBef>
                <a:spcPts val="1200"/>
              </a:spcBef>
              <a:spcAft>
                <a:spcPts val="1200"/>
              </a:spcAft>
            </a:pPr>
            <a:r>
              <a:rPr lang="en-US" sz="2200" b="1" dirty="0" smtClean="0">
                <a:latin typeface="Helvetica" pitchFamily="34" charset="0"/>
              </a:rPr>
              <a:t>Comply with guest requests in this regard</a:t>
            </a:r>
          </a:p>
          <a:p>
            <a:pPr marL="360000" indent="-360000">
              <a:spcBef>
                <a:spcPts val="1200"/>
              </a:spcBef>
              <a:spcAft>
                <a:spcPts val="1200"/>
              </a:spcAft>
            </a:pPr>
            <a:r>
              <a:rPr lang="en-US" sz="2200" b="1" dirty="0" smtClean="0">
                <a:latin typeface="Helvetica" pitchFamily="34" charset="0"/>
              </a:rPr>
              <a:t>Determine what needs to be packed and the luggage available</a:t>
            </a:r>
          </a:p>
          <a:p>
            <a:pPr marL="360000" indent="-360000">
              <a:spcBef>
                <a:spcPts val="1200"/>
              </a:spcBef>
              <a:spcAft>
                <a:spcPts val="1200"/>
              </a:spcAft>
            </a:pPr>
            <a:r>
              <a:rPr lang="en-US" sz="2200" b="1" dirty="0" smtClean="0">
                <a:latin typeface="Helvetica" pitchFamily="34" charset="0"/>
              </a:rPr>
              <a:t>Guests will nearly always want to pack </a:t>
            </a:r>
            <a:br>
              <a:rPr lang="en-US" sz="2200" b="1" dirty="0" smtClean="0">
                <a:latin typeface="Helvetica" pitchFamily="34" charset="0"/>
              </a:rPr>
            </a:br>
            <a:r>
              <a:rPr lang="en-US" sz="2200" b="1" dirty="0" smtClean="0">
                <a:latin typeface="Helvetica" pitchFamily="34" charset="0"/>
              </a:rPr>
              <a:t>some items and/or bags themselves</a:t>
            </a:r>
          </a:p>
          <a:p>
            <a:pPr marL="360000" indent="-360000">
              <a:spcBef>
                <a:spcPts val="1200"/>
              </a:spcBef>
              <a:spcAft>
                <a:spcPts val="1200"/>
              </a:spcAft>
            </a:pPr>
            <a:r>
              <a:rPr lang="en-US" sz="2200" b="1" dirty="0" smtClean="0">
                <a:latin typeface="Helvetica" pitchFamily="34" charset="0"/>
              </a:rPr>
              <a:t>Fold clothes according to house protocols.</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128</a:t>
            </a:fld>
            <a:endParaRPr lang="en-US" dirty="0"/>
          </a:p>
        </p:txBody>
      </p:sp>
      <p:pic>
        <p:nvPicPr>
          <p:cNvPr id="5" name="Picture 3" descr="C:\Documents and Settings\maiv\Local Settings\Temporary Internet Files\Content.IE5\XIGBUS4Y\MC900013658[1].wmf"/>
          <p:cNvPicPr>
            <a:picLocks noChangeAspect="1" noChangeArrowheads="1"/>
          </p:cNvPicPr>
          <p:nvPr/>
        </p:nvPicPr>
        <p:blipFill>
          <a:blip r:embed="rId3" cstate="print"/>
          <a:srcRect/>
          <a:stretch>
            <a:fillRect/>
          </a:stretch>
        </p:blipFill>
        <p:spPr bwMode="auto">
          <a:xfrm>
            <a:off x="6444208" y="3717032"/>
            <a:ext cx="2016224" cy="1492529"/>
          </a:xfrm>
          <a:prstGeom prst="rect">
            <a:avLst/>
          </a:prstGeom>
          <a:noFill/>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Assist guests with pre-departure &amp; on-departure services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848872" cy="4896544"/>
          </a:xfrm>
        </p:spPr>
        <p:txBody>
          <a:bodyPr>
            <a:normAutofit/>
          </a:bodyPr>
          <a:lstStyle/>
          <a:p>
            <a:pPr marL="0" indent="0">
              <a:spcBef>
                <a:spcPts val="1200"/>
              </a:spcBef>
              <a:spcAft>
                <a:spcPts val="1200"/>
              </a:spcAft>
              <a:buNone/>
            </a:pPr>
            <a:r>
              <a:rPr lang="en-US" sz="2200" b="1" dirty="0" smtClean="0">
                <a:latin typeface="Helvetica" pitchFamily="34" charset="0"/>
              </a:rPr>
              <a:t>When packing:</a:t>
            </a:r>
          </a:p>
          <a:p>
            <a:pPr marL="360000" indent="-360000">
              <a:spcBef>
                <a:spcPts val="1200"/>
              </a:spcBef>
              <a:spcAft>
                <a:spcPts val="1200"/>
              </a:spcAft>
            </a:pPr>
            <a:r>
              <a:rPr lang="en-US" sz="2200" b="1" dirty="0" smtClean="0">
                <a:latin typeface="Helvetica" pitchFamily="34" charset="0"/>
              </a:rPr>
              <a:t>Pack shirts in folded pairs</a:t>
            </a:r>
          </a:p>
          <a:p>
            <a:pPr marL="360000" indent="-360000">
              <a:spcBef>
                <a:spcPts val="1200"/>
              </a:spcBef>
              <a:spcAft>
                <a:spcPts val="1200"/>
              </a:spcAft>
            </a:pPr>
            <a:r>
              <a:rPr lang="en-US" sz="2200" b="1" dirty="0" smtClean="0">
                <a:latin typeface="Helvetica" pitchFamily="34" charset="0"/>
              </a:rPr>
              <a:t>Place garments facing to front &amp; top of suitcases</a:t>
            </a:r>
          </a:p>
          <a:p>
            <a:pPr marL="360000" indent="-360000">
              <a:spcBef>
                <a:spcPts val="1200"/>
              </a:spcBef>
              <a:spcAft>
                <a:spcPts val="1200"/>
              </a:spcAft>
            </a:pPr>
            <a:r>
              <a:rPr lang="en-US" sz="2200" b="1" dirty="0" smtClean="0">
                <a:latin typeface="Helvetica" pitchFamily="34" charset="0"/>
              </a:rPr>
              <a:t>Put shoe trees into shoes</a:t>
            </a:r>
          </a:p>
          <a:p>
            <a:pPr marL="360000" indent="-360000">
              <a:spcBef>
                <a:spcPts val="1200"/>
              </a:spcBef>
              <a:spcAft>
                <a:spcPts val="1200"/>
              </a:spcAft>
            </a:pPr>
            <a:r>
              <a:rPr lang="en-US" sz="2200" b="1" dirty="0" smtClean="0">
                <a:latin typeface="Helvetica" pitchFamily="34" charset="0"/>
              </a:rPr>
              <a:t>Put shoes in plastic bags with soles </a:t>
            </a:r>
            <a:br>
              <a:rPr lang="en-US" sz="2200" b="1" dirty="0" smtClean="0">
                <a:latin typeface="Helvetica" pitchFamily="34" charset="0"/>
              </a:rPr>
            </a:br>
            <a:r>
              <a:rPr lang="en-US" sz="2200" b="1" dirty="0" smtClean="0">
                <a:latin typeface="Helvetica" pitchFamily="34" charset="0"/>
              </a:rPr>
              <a:t>flat against sides of luggage</a:t>
            </a:r>
          </a:p>
          <a:p>
            <a:pPr marL="360000" indent="-360000">
              <a:spcBef>
                <a:spcPts val="1200"/>
              </a:spcBef>
              <a:spcAft>
                <a:spcPts val="1200"/>
              </a:spcAft>
            </a:pPr>
            <a:r>
              <a:rPr lang="en-US" sz="2200" b="1" dirty="0" smtClean="0">
                <a:latin typeface="Helvetica" pitchFamily="34" charset="0"/>
              </a:rPr>
              <a:t>Put heavy items at bottom</a:t>
            </a:r>
          </a:p>
          <a:p>
            <a:pPr marL="360000" indent="-360000">
              <a:spcBef>
                <a:spcPts val="1200"/>
              </a:spcBef>
              <a:spcAft>
                <a:spcPts val="1200"/>
              </a:spcAft>
            </a:pPr>
            <a:r>
              <a:rPr lang="en-US" sz="2200" b="1" dirty="0" smtClean="0">
                <a:latin typeface="Helvetica" pitchFamily="34" charset="0"/>
              </a:rPr>
              <a:t>Cover everything with a towel.</a:t>
            </a:r>
          </a:p>
          <a:p>
            <a:pPr marL="360000" indent="-360000">
              <a:spcBef>
                <a:spcPts val="600"/>
              </a:spcBef>
              <a:spcAft>
                <a:spcPts val="1200"/>
              </a:spcAft>
              <a:buNone/>
            </a:pPr>
            <a:endParaRPr lang="en-US" sz="2200" b="1"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129</a:t>
            </a:fld>
            <a:endParaRPr lang="en-US" dirty="0"/>
          </a:p>
        </p:txBody>
      </p:sp>
      <p:pic>
        <p:nvPicPr>
          <p:cNvPr id="5" name="Picture 4" descr="Luggage.jpg"/>
          <p:cNvPicPr>
            <a:picLocks noChangeAspect="1"/>
          </p:cNvPicPr>
          <p:nvPr/>
        </p:nvPicPr>
        <p:blipFill>
          <a:blip r:embed="rId3" cstate="print"/>
          <a:stretch>
            <a:fillRect/>
          </a:stretch>
        </p:blipFill>
        <p:spPr>
          <a:xfrm>
            <a:off x="5940152" y="3789040"/>
            <a:ext cx="2555776" cy="180517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Describe the services delivered by a valet</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1200"/>
              </a:spcBef>
              <a:spcAft>
                <a:spcPts val="1200"/>
              </a:spcAft>
              <a:buNone/>
            </a:pPr>
            <a:r>
              <a:rPr lang="en-US" sz="2200" b="1" dirty="0" smtClean="0">
                <a:latin typeface="Helvetica" pitchFamily="34" charset="0"/>
              </a:rPr>
              <a:t>Before guest arrives:</a:t>
            </a:r>
          </a:p>
          <a:p>
            <a:pPr marL="360000" indent="-360000">
              <a:spcBef>
                <a:spcPts val="1200"/>
              </a:spcBef>
              <a:spcAft>
                <a:spcPts val="1200"/>
              </a:spcAft>
            </a:pPr>
            <a:r>
              <a:rPr lang="en-US" sz="2200" b="1" dirty="0" smtClean="0">
                <a:latin typeface="Helvetica" pitchFamily="34" charset="0"/>
              </a:rPr>
              <a:t>Research the guest </a:t>
            </a:r>
          </a:p>
          <a:p>
            <a:pPr marL="360000" indent="-360000">
              <a:spcBef>
                <a:spcPts val="1200"/>
              </a:spcBef>
              <a:spcAft>
                <a:spcPts val="1200"/>
              </a:spcAft>
            </a:pPr>
            <a:r>
              <a:rPr lang="en-US" sz="2200" b="1" dirty="0" smtClean="0">
                <a:latin typeface="Helvetica" pitchFamily="34" charset="0"/>
              </a:rPr>
              <a:t>Identify their needs, wants &amp; preferences</a:t>
            </a:r>
          </a:p>
          <a:p>
            <a:pPr marL="360000" indent="-360000">
              <a:spcBef>
                <a:spcPts val="1200"/>
              </a:spcBef>
              <a:spcAft>
                <a:spcPts val="1200"/>
              </a:spcAft>
            </a:pPr>
            <a:r>
              <a:rPr lang="en-US" sz="2200" b="1" dirty="0" smtClean="0">
                <a:latin typeface="Helvetica" pitchFamily="34" charset="0"/>
              </a:rPr>
              <a:t>Take action to meet expectations.</a:t>
            </a:r>
          </a:p>
          <a:p>
            <a:pPr marL="360000" indent="-360000">
              <a:spcBef>
                <a:spcPts val="12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13</a:t>
            </a:fld>
            <a:endParaRPr lang="en-US" dirty="0"/>
          </a:p>
        </p:txBody>
      </p:sp>
      <p:pic>
        <p:nvPicPr>
          <p:cNvPr id="6" name="Picture 5" descr="j0409400.jpg"/>
          <p:cNvPicPr/>
          <p:nvPr/>
        </p:nvPicPr>
        <p:blipFill>
          <a:blip r:embed="rId3" cstate="print"/>
          <a:stretch>
            <a:fillRect/>
          </a:stretch>
        </p:blipFill>
        <p:spPr>
          <a:xfrm>
            <a:off x="6372200" y="3789040"/>
            <a:ext cx="1787804" cy="1799539"/>
          </a:xfrm>
          <a:prstGeom prst="rect">
            <a:avLst/>
          </a:prstGeom>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Assist guests with pre-departure &amp; on-departure services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1200"/>
              </a:spcBef>
              <a:spcAft>
                <a:spcPts val="1200"/>
              </a:spcAft>
              <a:buNone/>
            </a:pPr>
            <a:r>
              <a:rPr lang="en-US" sz="2200" b="1" dirty="0" smtClean="0">
                <a:latin typeface="Helvetica" pitchFamily="34" charset="0"/>
              </a:rPr>
              <a:t>Arranging for valet-serviced luggage to be collected from the room involves:</a:t>
            </a:r>
          </a:p>
          <a:p>
            <a:pPr marL="360000" indent="-360000">
              <a:spcBef>
                <a:spcPts val="1200"/>
              </a:spcBef>
              <a:spcAft>
                <a:spcPts val="1200"/>
              </a:spcAft>
            </a:pPr>
            <a:r>
              <a:rPr lang="en-US" sz="2200" b="1" dirty="0" smtClean="0">
                <a:latin typeface="Helvetica" pitchFamily="34" charset="0"/>
              </a:rPr>
              <a:t>Liaising with porters to obtain empty cases</a:t>
            </a:r>
          </a:p>
          <a:p>
            <a:pPr marL="360000" indent="-360000">
              <a:spcBef>
                <a:spcPts val="1200"/>
              </a:spcBef>
              <a:spcAft>
                <a:spcPts val="1200"/>
              </a:spcAft>
            </a:pPr>
            <a:r>
              <a:rPr lang="en-US" sz="2200" b="1" dirty="0" smtClean="0">
                <a:latin typeface="Helvetica" pitchFamily="34" charset="0"/>
              </a:rPr>
              <a:t>Organising staff to collect packed luggage</a:t>
            </a:r>
          </a:p>
          <a:p>
            <a:pPr marL="360000" indent="-360000">
              <a:spcBef>
                <a:spcPts val="1200"/>
              </a:spcBef>
              <a:spcAft>
                <a:spcPts val="1200"/>
              </a:spcAft>
            </a:pPr>
            <a:r>
              <a:rPr lang="en-US" sz="2200" b="1" dirty="0" smtClean="0">
                <a:latin typeface="Helvetica" pitchFamily="34" charset="0"/>
              </a:rPr>
              <a:t>Indicating where luggage is to be taken</a:t>
            </a:r>
          </a:p>
          <a:p>
            <a:pPr marL="360000" indent="-360000">
              <a:spcBef>
                <a:spcPts val="1200"/>
              </a:spcBef>
              <a:spcAft>
                <a:spcPts val="1200"/>
              </a:spcAft>
              <a:buNone/>
            </a:pPr>
            <a:r>
              <a:rPr lang="en-US" sz="2200" b="1" dirty="0" smtClean="0">
                <a:latin typeface="Helvetica" pitchFamily="34" charset="0"/>
              </a:rPr>
              <a:t>(Continued)</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130</a:t>
            </a:fld>
            <a:endParaRPr lang="en-US" dirty="0"/>
          </a:p>
        </p:txBody>
      </p:sp>
      <p:pic>
        <p:nvPicPr>
          <p:cNvPr id="35844" name="Picture 4" descr="C:\Documents and Settings\maiv\Local Settings\Temporary Internet Files\Content.IE5\A8BAWIUD\MC900229499[1].wmf"/>
          <p:cNvPicPr>
            <a:picLocks noChangeAspect="1" noChangeArrowheads="1"/>
          </p:cNvPicPr>
          <p:nvPr/>
        </p:nvPicPr>
        <p:blipFill>
          <a:blip r:embed="rId3" cstate="print"/>
          <a:srcRect/>
          <a:stretch>
            <a:fillRect/>
          </a:stretch>
        </p:blipFill>
        <p:spPr bwMode="auto">
          <a:xfrm>
            <a:off x="6660232" y="3717032"/>
            <a:ext cx="1838858" cy="1328623"/>
          </a:xfrm>
          <a:prstGeom prst="rect">
            <a:avLst/>
          </a:prstGeom>
          <a:noFill/>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Assist guests with pre-departure &amp; on-departure services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360000" indent="-360000">
              <a:spcBef>
                <a:spcPts val="1200"/>
              </a:spcBef>
              <a:spcAft>
                <a:spcPts val="1200"/>
              </a:spcAft>
            </a:pPr>
            <a:r>
              <a:rPr lang="en-US" sz="2200" b="1" dirty="0" smtClean="0">
                <a:latin typeface="Helvetica" pitchFamily="34" charset="0"/>
              </a:rPr>
              <a:t>Removing existing baggage/luggage tags</a:t>
            </a:r>
          </a:p>
          <a:p>
            <a:pPr marL="360000" indent="-360000">
              <a:spcBef>
                <a:spcPts val="1200"/>
              </a:spcBef>
              <a:spcAft>
                <a:spcPts val="1200"/>
              </a:spcAft>
            </a:pPr>
            <a:r>
              <a:rPr lang="en-US" sz="2200" b="1" dirty="0" smtClean="0">
                <a:latin typeface="Helvetica" pitchFamily="34" charset="0"/>
              </a:rPr>
              <a:t>Arranging new luggage tags</a:t>
            </a:r>
          </a:p>
          <a:p>
            <a:pPr marL="360000" indent="-360000">
              <a:spcBef>
                <a:spcPts val="1200"/>
              </a:spcBef>
              <a:spcAft>
                <a:spcPts val="1200"/>
              </a:spcAft>
            </a:pPr>
            <a:r>
              <a:rPr lang="en-US" sz="2200" b="1" dirty="0" smtClean="0">
                <a:latin typeface="Helvetica" pitchFamily="34" charset="0"/>
              </a:rPr>
              <a:t>Double-checking all cases and bags are </a:t>
            </a:r>
            <a:br>
              <a:rPr lang="en-US" sz="2200" b="1" dirty="0" smtClean="0">
                <a:latin typeface="Helvetica" pitchFamily="34" charset="0"/>
              </a:rPr>
            </a:br>
            <a:r>
              <a:rPr lang="en-US" sz="2200" b="1" dirty="0" smtClean="0">
                <a:latin typeface="Helvetica" pitchFamily="34" charset="0"/>
              </a:rPr>
              <a:t>secure – closed &amp; locked.</a:t>
            </a:r>
            <a:br>
              <a:rPr lang="en-US" sz="2200" b="1" dirty="0" smtClean="0">
                <a:latin typeface="Helvetica" pitchFamily="34" charset="0"/>
              </a:rPr>
            </a:br>
            <a:r>
              <a:rPr lang="en-US" sz="2200" b="1" dirty="0" smtClean="0">
                <a:latin typeface="Helvetica" pitchFamily="34" charset="0"/>
              </a:rPr>
              <a:t/>
            </a:r>
            <a:br>
              <a:rPr lang="en-US" sz="2200" b="1" dirty="0" smtClean="0">
                <a:latin typeface="Helvetica" pitchFamily="34" charset="0"/>
              </a:rPr>
            </a:br>
            <a:endParaRPr lang="en-US" sz="2200" b="1" dirty="0" smtClean="0">
              <a:latin typeface="Helvetica" pitchFamily="34" charset="0"/>
            </a:endParaRPr>
          </a:p>
          <a:p>
            <a:pPr marL="360000" indent="-360000" algn="ctr">
              <a:spcBef>
                <a:spcPts val="1200"/>
              </a:spcBef>
              <a:spcAft>
                <a:spcPts val="1200"/>
              </a:spcAft>
              <a:buNone/>
            </a:pPr>
            <a:r>
              <a:rPr lang="en-US" sz="2200" b="1" i="1" dirty="0" smtClean="0">
                <a:latin typeface="Helvetica" pitchFamily="34" charset="0"/>
              </a:rPr>
              <a:t>Always check the room after luggage has been collected to look for ‘forgotten’ items</a:t>
            </a:r>
          </a:p>
          <a:p>
            <a:pPr marL="360000" indent="-360000">
              <a:spcBef>
                <a:spcPts val="600"/>
              </a:spcBef>
              <a:spcAft>
                <a:spcPts val="1200"/>
              </a:spcAft>
              <a:buNone/>
            </a:pPr>
            <a:endParaRPr lang="en-US" sz="2200" b="1"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131</a:t>
            </a:fld>
            <a:endParaRPr lang="en-US" dirty="0"/>
          </a:p>
        </p:txBody>
      </p:sp>
      <p:pic>
        <p:nvPicPr>
          <p:cNvPr id="36867" name="Picture 3" descr="C:\Documents and Settings\maiv\Local Settings\Temporary Internet Files\Content.IE5\XIGBUS4Y\MC900332714[1].wmf"/>
          <p:cNvPicPr>
            <a:picLocks noChangeAspect="1" noChangeArrowheads="1"/>
          </p:cNvPicPr>
          <p:nvPr/>
        </p:nvPicPr>
        <p:blipFill>
          <a:blip r:embed="rId3" cstate="print"/>
          <a:srcRect/>
          <a:stretch>
            <a:fillRect/>
          </a:stretch>
        </p:blipFill>
        <p:spPr bwMode="auto">
          <a:xfrm>
            <a:off x="7236296" y="1844824"/>
            <a:ext cx="1152128" cy="2521908"/>
          </a:xfrm>
          <a:prstGeom prst="rect">
            <a:avLst/>
          </a:prstGeom>
          <a:noFill/>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Assist guests with pre-departure &amp; on-departure services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1200"/>
              </a:spcBef>
              <a:spcAft>
                <a:spcPts val="1200"/>
              </a:spcAft>
              <a:buNone/>
            </a:pPr>
            <a:r>
              <a:rPr lang="en-US" sz="2200" b="1" dirty="0" smtClean="0">
                <a:latin typeface="Helvetica" pitchFamily="34" charset="0"/>
              </a:rPr>
              <a:t>Before guest departs:</a:t>
            </a:r>
          </a:p>
          <a:p>
            <a:pPr marL="360000" indent="-360000">
              <a:spcBef>
                <a:spcPts val="1200"/>
              </a:spcBef>
              <a:spcAft>
                <a:spcPts val="1200"/>
              </a:spcAft>
            </a:pPr>
            <a:r>
              <a:rPr lang="en-US" sz="2200" b="1" dirty="0" smtClean="0">
                <a:latin typeface="Helvetica" pitchFamily="34" charset="0"/>
              </a:rPr>
              <a:t>Obtain a forwarding address</a:t>
            </a:r>
          </a:p>
          <a:p>
            <a:pPr marL="360000" indent="-360000">
              <a:spcBef>
                <a:spcPts val="1200"/>
              </a:spcBef>
              <a:spcAft>
                <a:spcPts val="1200"/>
              </a:spcAft>
            </a:pPr>
            <a:r>
              <a:rPr lang="en-US" sz="2200" b="1" dirty="0" smtClean="0">
                <a:latin typeface="Helvetica" pitchFamily="34" charset="0"/>
              </a:rPr>
              <a:t>Obtain contact details</a:t>
            </a:r>
          </a:p>
          <a:p>
            <a:pPr marL="360000" indent="-360000">
              <a:spcBef>
                <a:spcPts val="1200"/>
              </a:spcBef>
              <a:spcAft>
                <a:spcPts val="1200"/>
              </a:spcAft>
            </a:pPr>
            <a:r>
              <a:rPr lang="en-US" sz="2200" b="1" dirty="0" smtClean="0">
                <a:latin typeface="Helvetica" pitchFamily="34" charset="0"/>
              </a:rPr>
              <a:t>Identify any items that may need to be </a:t>
            </a:r>
            <a:br>
              <a:rPr lang="en-US" sz="2200" b="1" dirty="0" smtClean="0">
                <a:latin typeface="Helvetica" pitchFamily="34" charset="0"/>
              </a:rPr>
            </a:br>
            <a:r>
              <a:rPr lang="en-US" sz="2200" b="1" dirty="0" smtClean="0">
                <a:latin typeface="Helvetica" pitchFamily="34" charset="0"/>
              </a:rPr>
              <a:t>forwarded and how to forward them</a:t>
            </a:r>
          </a:p>
          <a:p>
            <a:pPr marL="360000" indent="-360000">
              <a:spcBef>
                <a:spcPts val="1200"/>
              </a:spcBef>
              <a:spcAft>
                <a:spcPts val="1200"/>
              </a:spcAft>
            </a:pPr>
            <a:r>
              <a:rPr lang="en-US" sz="2200" b="1" dirty="0" smtClean="0">
                <a:latin typeface="Helvetica" pitchFamily="34" charset="0"/>
              </a:rPr>
              <a:t>Explain charges that may be involved.</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132</a:t>
            </a:fld>
            <a:endParaRPr lang="en-US" dirty="0"/>
          </a:p>
        </p:txBody>
      </p:sp>
      <p:pic>
        <p:nvPicPr>
          <p:cNvPr id="37890" name="Picture 2" descr="C:\Documents and Settings\maiv\Local Settings\Temporary Internet Files\Content.IE5\A8BAWIUD\MC900312474[1].wmf"/>
          <p:cNvPicPr>
            <a:picLocks noChangeAspect="1" noChangeArrowheads="1"/>
          </p:cNvPicPr>
          <p:nvPr/>
        </p:nvPicPr>
        <p:blipFill>
          <a:blip r:embed="rId3" cstate="print"/>
          <a:srcRect/>
          <a:stretch>
            <a:fillRect/>
          </a:stretch>
        </p:blipFill>
        <p:spPr bwMode="auto">
          <a:xfrm>
            <a:off x="6732240" y="3140968"/>
            <a:ext cx="1763665" cy="2117048"/>
          </a:xfrm>
          <a:prstGeom prst="rect">
            <a:avLst/>
          </a:prstGeom>
          <a:noFill/>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Assist guests with pre-departure &amp; on-departure services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1200"/>
              </a:spcBef>
              <a:spcAft>
                <a:spcPts val="1200"/>
              </a:spcAft>
              <a:buNone/>
            </a:pPr>
            <a:r>
              <a:rPr lang="en-US" sz="2200" b="1" dirty="0" smtClean="0">
                <a:latin typeface="Helvetica" pitchFamily="34" charset="0"/>
              </a:rPr>
              <a:t>When seeking to accommodate a departing guest:</a:t>
            </a:r>
          </a:p>
          <a:p>
            <a:pPr marL="360000" indent="-360000">
              <a:spcBef>
                <a:spcPts val="1200"/>
              </a:spcBef>
              <a:spcAft>
                <a:spcPts val="1200"/>
              </a:spcAft>
            </a:pPr>
            <a:r>
              <a:rPr lang="en-US" sz="2200" b="1" dirty="0" smtClean="0">
                <a:latin typeface="Helvetica" pitchFamily="34" charset="0"/>
              </a:rPr>
              <a:t>Try to room them in a related property</a:t>
            </a:r>
          </a:p>
          <a:p>
            <a:pPr marL="360000" indent="-360000">
              <a:spcBef>
                <a:spcPts val="1200"/>
              </a:spcBef>
              <a:spcAft>
                <a:spcPts val="1200"/>
              </a:spcAft>
            </a:pPr>
            <a:r>
              <a:rPr lang="en-US" sz="2200" b="1" dirty="0" smtClean="0">
                <a:latin typeface="Helvetica" pitchFamily="34" charset="0"/>
              </a:rPr>
              <a:t>Obtain applicable and legitimate discounts for the guest</a:t>
            </a:r>
          </a:p>
          <a:p>
            <a:pPr marL="360000" indent="-360000">
              <a:spcBef>
                <a:spcPts val="1200"/>
              </a:spcBef>
              <a:spcAft>
                <a:spcPts val="1200"/>
              </a:spcAft>
            </a:pPr>
            <a:r>
              <a:rPr lang="en-US" sz="2200" b="1" dirty="0" smtClean="0">
                <a:latin typeface="Helvetica" pitchFamily="34" charset="0"/>
              </a:rPr>
              <a:t>Capture commissions the venue is </a:t>
            </a:r>
            <a:br>
              <a:rPr lang="en-US" sz="2200" b="1" dirty="0" smtClean="0">
                <a:latin typeface="Helvetica" pitchFamily="34" charset="0"/>
              </a:rPr>
            </a:br>
            <a:r>
              <a:rPr lang="en-US" sz="2200" b="1" dirty="0" smtClean="0">
                <a:latin typeface="Helvetica" pitchFamily="34" charset="0"/>
              </a:rPr>
              <a:t>entitled to receive for booking the </a:t>
            </a:r>
            <a:br>
              <a:rPr lang="en-US" sz="2200" b="1" dirty="0" smtClean="0">
                <a:latin typeface="Helvetica" pitchFamily="34" charset="0"/>
              </a:rPr>
            </a:br>
            <a:r>
              <a:rPr lang="en-US" sz="2200" b="1" dirty="0" smtClean="0">
                <a:latin typeface="Helvetica" pitchFamily="34" charset="0"/>
              </a:rPr>
              <a:t>guest into a venue.</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133</a:t>
            </a:fld>
            <a:endParaRPr lang="en-US" dirty="0"/>
          </a:p>
        </p:txBody>
      </p:sp>
      <p:pic>
        <p:nvPicPr>
          <p:cNvPr id="6" name="Picture 5" descr="Gift voucher.jpg"/>
          <p:cNvPicPr>
            <a:picLocks noChangeAspect="1"/>
          </p:cNvPicPr>
          <p:nvPr/>
        </p:nvPicPr>
        <p:blipFill>
          <a:blip r:embed="rId3" cstate="print"/>
          <a:stretch>
            <a:fillRect/>
          </a:stretch>
        </p:blipFill>
        <p:spPr>
          <a:xfrm>
            <a:off x="6516216" y="4077072"/>
            <a:ext cx="1872208" cy="1118124"/>
          </a:xfrm>
          <a:prstGeom prst="rect">
            <a:avLst/>
          </a:prstGeom>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Assist guests with pre-departure &amp; on-departure services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704856" cy="4525963"/>
          </a:xfrm>
        </p:spPr>
        <p:txBody>
          <a:bodyPr>
            <a:normAutofit/>
          </a:bodyPr>
          <a:lstStyle/>
          <a:p>
            <a:pPr marL="0" indent="0">
              <a:spcBef>
                <a:spcPts val="1200"/>
              </a:spcBef>
              <a:spcAft>
                <a:spcPts val="1200"/>
              </a:spcAft>
              <a:buNone/>
            </a:pPr>
            <a:r>
              <a:rPr lang="en-US" sz="2200" b="1" dirty="0" smtClean="0">
                <a:latin typeface="Helvetica" pitchFamily="34" charset="0"/>
              </a:rPr>
              <a:t>When booking accommodation for departing VIP guest:</a:t>
            </a:r>
          </a:p>
          <a:p>
            <a:pPr marL="360000" indent="-360000">
              <a:spcBef>
                <a:spcPts val="1200"/>
              </a:spcBef>
              <a:spcAft>
                <a:spcPts val="1200"/>
              </a:spcAft>
            </a:pPr>
            <a:r>
              <a:rPr lang="en-US" sz="2200" b="1" dirty="0" smtClean="0">
                <a:latin typeface="Helvetica" pitchFamily="34" charset="0"/>
              </a:rPr>
              <a:t>Obtain necessary details for the reservation</a:t>
            </a:r>
          </a:p>
          <a:p>
            <a:pPr marL="360000" indent="-360000">
              <a:spcBef>
                <a:spcPts val="1200"/>
              </a:spcBef>
              <a:spcAft>
                <a:spcPts val="1200"/>
              </a:spcAft>
            </a:pPr>
            <a:r>
              <a:rPr lang="en-US" sz="2200" b="1" dirty="0" smtClean="0">
                <a:latin typeface="Helvetica" pitchFamily="34" charset="0"/>
              </a:rPr>
              <a:t>Use common sense</a:t>
            </a:r>
          </a:p>
          <a:p>
            <a:pPr marL="360000" indent="-360000">
              <a:spcBef>
                <a:spcPts val="1200"/>
              </a:spcBef>
              <a:spcAft>
                <a:spcPts val="1200"/>
              </a:spcAft>
            </a:pPr>
            <a:r>
              <a:rPr lang="en-US" sz="2200" b="1" dirty="0" smtClean="0">
                <a:latin typeface="Helvetica" pitchFamily="34" charset="0"/>
              </a:rPr>
              <a:t>Check with guest</a:t>
            </a:r>
          </a:p>
          <a:p>
            <a:pPr marL="360000" indent="-360000">
              <a:spcBef>
                <a:spcPts val="1200"/>
              </a:spcBef>
              <a:spcAft>
                <a:spcPts val="1200"/>
              </a:spcAft>
            </a:pPr>
            <a:r>
              <a:rPr lang="en-US" sz="2200" b="1" dirty="0" smtClean="0">
                <a:latin typeface="Helvetica" pitchFamily="34" charset="0"/>
              </a:rPr>
              <a:t>Book into a similar property</a:t>
            </a:r>
          </a:p>
          <a:p>
            <a:pPr marL="360000" indent="-360000">
              <a:spcBef>
                <a:spcPts val="1200"/>
              </a:spcBef>
              <a:spcAft>
                <a:spcPts val="1200"/>
              </a:spcAft>
            </a:pPr>
            <a:r>
              <a:rPr lang="en-US" sz="2200" b="1" dirty="0" smtClean="0">
                <a:latin typeface="Helvetica" pitchFamily="34" charset="0"/>
              </a:rPr>
              <a:t>Get Management advice.</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134</a:t>
            </a:fld>
            <a:endParaRPr lang="en-US" dirty="0"/>
          </a:p>
        </p:txBody>
      </p:sp>
      <p:pic>
        <p:nvPicPr>
          <p:cNvPr id="6" name="Picture 5" descr="presentingaccount.jpg"/>
          <p:cNvPicPr>
            <a:picLocks noChangeAspect="1"/>
          </p:cNvPicPr>
          <p:nvPr/>
        </p:nvPicPr>
        <p:blipFill>
          <a:blip r:embed="rId3" cstate="print"/>
          <a:stretch>
            <a:fillRect/>
          </a:stretch>
        </p:blipFill>
        <p:spPr>
          <a:xfrm>
            <a:off x="6516216" y="3356992"/>
            <a:ext cx="1968988" cy="1963314"/>
          </a:xfrm>
          <a:prstGeom prst="rect">
            <a:avLst/>
          </a:prstGeom>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Assist guests with pre-departure &amp; on-departure services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1200"/>
              </a:spcBef>
              <a:spcAft>
                <a:spcPts val="1200"/>
              </a:spcAft>
              <a:buNone/>
            </a:pPr>
            <a:r>
              <a:rPr lang="en-US" sz="2200" b="1" dirty="0" smtClean="0">
                <a:latin typeface="Helvetica" pitchFamily="34" charset="0"/>
              </a:rPr>
              <a:t>Guests may require ‘general advice’ when departing:</a:t>
            </a:r>
          </a:p>
          <a:p>
            <a:pPr marL="360000" indent="-360000">
              <a:spcBef>
                <a:spcPts val="1200"/>
              </a:spcBef>
              <a:spcAft>
                <a:spcPts val="1200"/>
              </a:spcAft>
            </a:pPr>
            <a:r>
              <a:rPr lang="en-US" sz="2200" b="1" dirty="0" smtClean="0">
                <a:latin typeface="Helvetica" pitchFamily="34" charset="0"/>
              </a:rPr>
              <a:t>Weather &amp; travel times</a:t>
            </a:r>
          </a:p>
          <a:p>
            <a:pPr marL="360000" indent="-360000">
              <a:spcBef>
                <a:spcPts val="1200"/>
              </a:spcBef>
              <a:spcAft>
                <a:spcPts val="1200"/>
              </a:spcAft>
            </a:pPr>
            <a:r>
              <a:rPr lang="en-US" sz="2200" b="1" dirty="0" smtClean="0">
                <a:latin typeface="Helvetica" pitchFamily="34" charset="0"/>
              </a:rPr>
              <a:t>Legal requirements – immigration &amp; customs</a:t>
            </a:r>
          </a:p>
          <a:p>
            <a:pPr marL="360000" indent="-360000">
              <a:spcBef>
                <a:spcPts val="1200"/>
              </a:spcBef>
              <a:spcAft>
                <a:spcPts val="1200"/>
              </a:spcAft>
            </a:pPr>
            <a:r>
              <a:rPr lang="en-US" sz="2200" b="1" dirty="0" smtClean="0">
                <a:latin typeface="Helvetica" pitchFamily="34" charset="0"/>
              </a:rPr>
              <a:t>Taxes</a:t>
            </a:r>
          </a:p>
          <a:p>
            <a:pPr marL="360000" indent="-360000">
              <a:spcBef>
                <a:spcPts val="1200"/>
              </a:spcBef>
              <a:spcAft>
                <a:spcPts val="1200"/>
              </a:spcAft>
            </a:pPr>
            <a:r>
              <a:rPr lang="en-US" sz="2200" b="1" dirty="0" smtClean="0">
                <a:latin typeface="Helvetica" pitchFamily="34" charset="0"/>
              </a:rPr>
              <a:t>Transfers</a:t>
            </a:r>
          </a:p>
          <a:p>
            <a:pPr marL="360000" indent="-360000">
              <a:spcBef>
                <a:spcPts val="1200"/>
              </a:spcBef>
              <a:spcAft>
                <a:spcPts val="1200"/>
              </a:spcAft>
            </a:pPr>
            <a:r>
              <a:rPr lang="en-US" sz="2200" b="1" dirty="0" smtClean="0">
                <a:latin typeface="Helvetica" pitchFamily="34" charset="0"/>
              </a:rPr>
              <a:t>Information about the country to </a:t>
            </a:r>
            <a:r>
              <a:rPr lang="en-US" sz="2200" b="1" dirty="0" smtClean="0">
                <a:latin typeface="Helvetica" pitchFamily="34" charset="0"/>
              </a:rPr>
              <a:t/>
            </a:r>
            <a:br>
              <a:rPr lang="en-US" sz="2200" b="1" dirty="0" smtClean="0">
                <a:latin typeface="Helvetica" pitchFamily="34" charset="0"/>
              </a:rPr>
            </a:br>
            <a:r>
              <a:rPr lang="en-US" sz="2200" b="1" dirty="0" smtClean="0">
                <a:latin typeface="Helvetica" pitchFamily="34" charset="0"/>
              </a:rPr>
              <a:t>be </a:t>
            </a:r>
            <a:r>
              <a:rPr lang="en-US" sz="2200" b="1" dirty="0" smtClean="0">
                <a:latin typeface="Helvetica" pitchFamily="34" charset="0"/>
              </a:rPr>
              <a:t>visited.</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135</a:t>
            </a:fld>
            <a:endParaRPr lang="en-US" dirty="0"/>
          </a:p>
        </p:txBody>
      </p:sp>
      <p:pic>
        <p:nvPicPr>
          <p:cNvPr id="7" name="Picture 6" descr="utilize product knowledge.jpg"/>
          <p:cNvPicPr>
            <a:picLocks noChangeAspect="1"/>
          </p:cNvPicPr>
          <p:nvPr/>
        </p:nvPicPr>
        <p:blipFill>
          <a:blip r:embed="rId3" cstate="print"/>
          <a:stretch>
            <a:fillRect/>
          </a:stretch>
        </p:blipFill>
        <p:spPr>
          <a:xfrm>
            <a:off x="6156176" y="3789040"/>
            <a:ext cx="2286596" cy="2025626"/>
          </a:xfrm>
          <a:prstGeom prst="rect">
            <a:avLst/>
          </a:prstGeom>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Assist guests with pre-departure &amp; on-departure services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1200"/>
              </a:spcBef>
              <a:spcAft>
                <a:spcPts val="1200"/>
              </a:spcAft>
              <a:buNone/>
            </a:pPr>
            <a:r>
              <a:rPr lang="en-US" sz="2200" b="1" dirty="0" smtClean="0">
                <a:latin typeface="Helvetica" pitchFamily="34" charset="0"/>
              </a:rPr>
              <a:t>If asked a question you do not know the answer to:</a:t>
            </a:r>
          </a:p>
          <a:p>
            <a:pPr lvl="0">
              <a:spcBef>
                <a:spcPts val="1200"/>
              </a:spcBef>
              <a:spcAft>
                <a:spcPts val="1200"/>
              </a:spcAft>
            </a:pPr>
            <a:r>
              <a:rPr lang="en-AU" sz="2200" b="1" dirty="0" smtClean="0">
                <a:latin typeface="Helvetica" pitchFamily="34" charset="0"/>
              </a:rPr>
              <a:t>Apologise for not knowing</a:t>
            </a:r>
          </a:p>
          <a:p>
            <a:pPr lvl="0">
              <a:spcBef>
                <a:spcPts val="1200"/>
              </a:spcBef>
              <a:spcAft>
                <a:spcPts val="1200"/>
              </a:spcAft>
            </a:pPr>
            <a:r>
              <a:rPr lang="en-AU" sz="2200" b="1" dirty="0" smtClean="0">
                <a:latin typeface="Helvetica" pitchFamily="34" charset="0"/>
              </a:rPr>
              <a:t>Capture details of what guest wants to know</a:t>
            </a:r>
          </a:p>
          <a:p>
            <a:pPr lvl="0">
              <a:spcBef>
                <a:spcPts val="1200"/>
              </a:spcBef>
              <a:spcAft>
                <a:spcPts val="1200"/>
              </a:spcAft>
            </a:pPr>
            <a:r>
              <a:rPr lang="en-AU" sz="2200" b="1" dirty="0" smtClean="0">
                <a:latin typeface="Helvetica" pitchFamily="34" charset="0"/>
              </a:rPr>
              <a:t>Advise the guest you will make enquiries</a:t>
            </a:r>
          </a:p>
          <a:p>
            <a:pPr lvl="0">
              <a:spcBef>
                <a:spcPts val="1200"/>
              </a:spcBef>
              <a:spcAft>
                <a:spcPts val="1200"/>
              </a:spcAft>
            </a:pPr>
            <a:r>
              <a:rPr lang="en-AU" sz="2200" b="1" dirty="0" smtClean="0">
                <a:latin typeface="Helvetica" pitchFamily="34" charset="0"/>
              </a:rPr>
              <a:t>Do so</a:t>
            </a:r>
          </a:p>
          <a:p>
            <a:pPr lvl="0">
              <a:spcBef>
                <a:spcPts val="1200"/>
              </a:spcBef>
              <a:spcAft>
                <a:spcPts val="1200"/>
              </a:spcAft>
            </a:pPr>
            <a:r>
              <a:rPr lang="en-AU" sz="2200" b="1" dirty="0" smtClean="0">
                <a:latin typeface="Helvetica" pitchFamily="34" charset="0"/>
              </a:rPr>
              <a:t>Report back to the guest.</a:t>
            </a: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136</a:t>
            </a:fld>
            <a:endParaRPr lang="en-US" dirty="0"/>
          </a:p>
        </p:txBody>
      </p:sp>
      <p:pic>
        <p:nvPicPr>
          <p:cNvPr id="5" name="Picture 4" descr="Vibe Hotel_051.jpg"/>
          <p:cNvPicPr>
            <a:picLocks noChangeAspect="1"/>
          </p:cNvPicPr>
          <p:nvPr/>
        </p:nvPicPr>
        <p:blipFill>
          <a:blip r:embed="rId3" cstate="print"/>
          <a:stretch>
            <a:fillRect/>
          </a:stretch>
        </p:blipFill>
        <p:spPr>
          <a:xfrm>
            <a:off x="6804248" y="3429000"/>
            <a:ext cx="1584176" cy="2385583"/>
          </a:xfrm>
          <a:prstGeom prst="rect">
            <a:avLst/>
          </a:prstGeom>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Summary – Element 3 </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600"/>
              </a:spcBef>
              <a:spcAft>
                <a:spcPts val="1200"/>
              </a:spcAft>
              <a:buNone/>
            </a:pPr>
            <a:r>
              <a:rPr lang="en-US" sz="2200" b="1" dirty="0" smtClean="0">
                <a:latin typeface="Helvetica" pitchFamily="34" charset="0"/>
              </a:rPr>
              <a:t>When delivering valet services:</a:t>
            </a:r>
          </a:p>
          <a:p>
            <a:r>
              <a:rPr lang="en-AU" sz="2200" b="1" dirty="0" smtClean="0">
                <a:latin typeface="Helvetica" pitchFamily="34" charset="0"/>
              </a:rPr>
              <a:t>Be present to meet &amp; greet the guest &amp; their party</a:t>
            </a:r>
          </a:p>
          <a:p>
            <a:endParaRPr lang="en-AU" sz="2200" b="1" dirty="0" smtClean="0">
              <a:latin typeface="Helvetica" pitchFamily="34" charset="0"/>
            </a:endParaRPr>
          </a:p>
          <a:p>
            <a:r>
              <a:rPr lang="en-AU" sz="2200" b="1" dirty="0" smtClean="0">
                <a:latin typeface="Helvetica" pitchFamily="34" charset="0"/>
              </a:rPr>
              <a:t>Establish a rapport/relationship from the start</a:t>
            </a:r>
          </a:p>
          <a:p>
            <a:endParaRPr lang="en-AU" sz="2200" b="1" dirty="0" smtClean="0">
              <a:latin typeface="Helvetica" pitchFamily="34" charset="0"/>
            </a:endParaRPr>
          </a:p>
          <a:p>
            <a:r>
              <a:rPr lang="en-AU" sz="2200" b="1" dirty="0" smtClean="0">
                <a:latin typeface="Helvetica" pitchFamily="34" charset="0"/>
              </a:rPr>
              <a:t>Advise guest of your role &amp; what you are </a:t>
            </a:r>
            <a:r>
              <a:rPr lang="en-AU" sz="2200" b="1" dirty="0" smtClean="0">
                <a:latin typeface="Helvetica" pitchFamily="34" charset="0"/>
              </a:rPr>
              <a:t/>
            </a:r>
            <a:br>
              <a:rPr lang="en-AU" sz="2200" b="1" dirty="0" smtClean="0">
                <a:latin typeface="Helvetica" pitchFamily="34" charset="0"/>
              </a:rPr>
            </a:br>
            <a:r>
              <a:rPr lang="en-AU" sz="2200" b="1" dirty="0" smtClean="0">
                <a:latin typeface="Helvetica" pitchFamily="34" charset="0"/>
              </a:rPr>
              <a:t>available </a:t>
            </a:r>
            <a:r>
              <a:rPr lang="en-AU" sz="2200" b="1" dirty="0" smtClean="0">
                <a:latin typeface="Helvetica" pitchFamily="34" charset="0"/>
              </a:rPr>
              <a:t>to do for them</a:t>
            </a:r>
          </a:p>
          <a:p>
            <a:pPr marL="360000" indent="-360000">
              <a:spcBef>
                <a:spcPts val="600"/>
              </a:spcBef>
              <a:spcAft>
                <a:spcPts val="1200"/>
              </a:spcAft>
              <a:buNone/>
            </a:pPr>
            <a:r>
              <a:rPr lang="en-US" sz="2200" b="1" dirty="0" smtClean="0">
                <a:latin typeface="Helvetica" pitchFamily="34" charset="0"/>
              </a:rPr>
              <a:t>(Continued)</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137</a:t>
            </a:fld>
            <a:endParaRPr lang="en-US" dirty="0"/>
          </a:p>
        </p:txBody>
      </p:sp>
      <p:pic>
        <p:nvPicPr>
          <p:cNvPr id="5" name="Picture 3" descr="C:\Documents and Settings\maiv\Local Settings\Temporary Internet Files\Content.IE5\A8BAWIUD\MC900440428[1].wmf"/>
          <p:cNvPicPr>
            <a:picLocks noChangeAspect="1" noChangeArrowheads="1"/>
          </p:cNvPicPr>
          <p:nvPr/>
        </p:nvPicPr>
        <p:blipFill>
          <a:blip r:embed="rId3" cstate="print"/>
          <a:srcRect/>
          <a:stretch>
            <a:fillRect/>
          </a:stretch>
        </p:blipFill>
        <p:spPr bwMode="auto">
          <a:xfrm>
            <a:off x="6732240" y="3645024"/>
            <a:ext cx="1736725" cy="1828800"/>
          </a:xfrm>
          <a:prstGeom prst="rect">
            <a:avLst/>
          </a:prstGeom>
          <a:noFill/>
        </p:spPr>
      </p:pic>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Summary – Element 3 </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r>
              <a:rPr lang="en-AU" sz="2200" b="1" dirty="0" smtClean="0">
                <a:latin typeface="Helvetica" pitchFamily="34" charset="0"/>
              </a:rPr>
              <a:t>Inform guest of services (and products) available to suit their identified &amp; anticipated needs</a:t>
            </a:r>
          </a:p>
          <a:p>
            <a:endParaRPr lang="en-AU" sz="2200" b="1" dirty="0" smtClean="0">
              <a:latin typeface="Helvetica" pitchFamily="34" charset="0"/>
            </a:endParaRPr>
          </a:p>
          <a:p>
            <a:r>
              <a:rPr lang="en-AU" sz="2200" b="1" dirty="0" smtClean="0">
                <a:latin typeface="Helvetica" pitchFamily="34" charset="0"/>
              </a:rPr>
              <a:t>Arrange &amp; monitor the movement of luggage to guest room</a:t>
            </a:r>
          </a:p>
          <a:p>
            <a:endParaRPr lang="en-AU" sz="2200" b="1" dirty="0" smtClean="0">
              <a:latin typeface="Helvetica" pitchFamily="34" charset="0"/>
            </a:endParaRPr>
          </a:p>
          <a:p>
            <a:r>
              <a:rPr lang="en-AU" sz="2200" b="1" dirty="0" smtClean="0">
                <a:latin typeface="Helvetica" pitchFamily="34" charset="0"/>
              </a:rPr>
              <a:t>Unpack guest luggage under direction from </a:t>
            </a:r>
            <a:r>
              <a:rPr lang="en-AU" sz="2200" b="1" dirty="0" smtClean="0">
                <a:latin typeface="Helvetica" pitchFamily="34" charset="0"/>
              </a:rPr>
              <a:t/>
            </a:r>
            <a:br>
              <a:rPr lang="en-AU" sz="2200" b="1" dirty="0" smtClean="0">
                <a:latin typeface="Helvetica" pitchFamily="34" charset="0"/>
              </a:rPr>
            </a:br>
            <a:r>
              <a:rPr lang="en-AU" sz="2200" b="1" dirty="0" smtClean="0">
                <a:latin typeface="Helvetica" pitchFamily="34" charset="0"/>
              </a:rPr>
              <a:t>guest </a:t>
            </a:r>
            <a:r>
              <a:rPr lang="en-AU" sz="2200" b="1" dirty="0" smtClean="0">
                <a:latin typeface="Helvetica" pitchFamily="34" charset="0"/>
              </a:rPr>
              <a:t>– or using initiative &amp; common sense</a:t>
            </a:r>
          </a:p>
          <a:p>
            <a:pPr marL="360000" indent="-360000">
              <a:spcBef>
                <a:spcPts val="600"/>
              </a:spcBef>
              <a:spcAft>
                <a:spcPts val="1200"/>
              </a:spcAft>
              <a:buNone/>
            </a:pPr>
            <a:r>
              <a:rPr lang="en-US" sz="2200" b="1" dirty="0" smtClean="0">
                <a:latin typeface="Helvetica" pitchFamily="34" charset="0"/>
              </a:rPr>
              <a:t>(Continued)</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138</a:t>
            </a:fld>
            <a:endParaRPr lang="en-US" dirty="0"/>
          </a:p>
        </p:txBody>
      </p:sp>
      <p:pic>
        <p:nvPicPr>
          <p:cNvPr id="5" name="Picture 3" descr="C:\Documents and Settings\maiv\Local Settings\Temporary Internet Files\Content.IE5\A8BAWIUD\MC900440428[1].wmf"/>
          <p:cNvPicPr>
            <a:picLocks noChangeAspect="1" noChangeArrowheads="1"/>
          </p:cNvPicPr>
          <p:nvPr/>
        </p:nvPicPr>
        <p:blipFill>
          <a:blip r:embed="rId3" cstate="print"/>
          <a:srcRect/>
          <a:stretch>
            <a:fillRect/>
          </a:stretch>
        </p:blipFill>
        <p:spPr bwMode="auto">
          <a:xfrm>
            <a:off x="6732240" y="3645024"/>
            <a:ext cx="1736725" cy="1828800"/>
          </a:xfrm>
          <a:prstGeom prst="rect">
            <a:avLst/>
          </a:prstGeom>
          <a:noFill/>
        </p:spPr>
      </p:pic>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Summary – Element 3 </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r>
              <a:rPr lang="en-AU" sz="2200" b="1" dirty="0" smtClean="0">
                <a:latin typeface="Helvetica" pitchFamily="34" charset="0"/>
              </a:rPr>
              <a:t>Clean, check &amp; store guest luggage appropriately</a:t>
            </a:r>
          </a:p>
          <a:p>
            <a:endParaRPr lang="en-AU" sz="2200" b="1" dirty="0" smtClean="0">
              <a:latin typeface="Helvetica" pitchFamily="34" charset="0"/>
            </a:endParaRPr>
          </a:p>
          <a:p>
            <a:r>
              <a:rPr lang="en-AU" sz="2200" b="1" dirty="0" smtClean="0">
                <a:latin typeface="Helvetica" pitchFamily="34" charset="0"/>
              </a:rPr>
              <a:t>Maintain &amp; monitor guest security (personal &amp; property) at all times</a:t>
            </a:r>
          </a:p>
          <a:p>
            <a:endParaRPr lang="en-AU" sz="2200" b="1" dirty="0" smtClean="0">
              <a:latin typeface="Helvetica" pitchFamily="34" charset="0"/>
            </a:endParaRPr>
          </a:p>
          <a:p>
            <a:r>
              <a:rPr lang="en-AU" sz="2200" b="1" dirty="0" smtClean="0">
                <a:latin typeface="Helvetica" pitchFamily="34" charset="0"/>
              </a:rPr>
              <a:t>Be sensitive to the need for guests to do </a:t>
            </a:r>
            <a:r>
              <a:rPr lang="en-AU" sz="2200" b="1" dirty="0" smtClean="0">
                <a:latin typeface="Helvetica" pitchFamily="34" charset="0"/>
              </a:rPr>
              <a:t/>
            </a:r>
            <a:br>
              <a:rPr lang="en-AU" sz="2200" b="1" dirty="0" smtClean="0">
                <a:latin typeface="Helvetica" pitchFamily="34" charset="0"/>
              </a:rPr>
            </a:br>
            <a:r>
              <a:rPr lang="en-AU" sz="2200" b="1" dirty="0" smtClean="0">
                <a:latin typeface="Helvetica" pitchFamily="34" charset="0"/>
              </a:rPr>
              <a:t>things </a:t>
            </a:r>
            <a:r>
              <a:rPr lang="en-AU" sz="2200" b="1" dirty="0" smtClean="0">
                <a:latin typeface="Helvetica" pitchFamily="34" charset="0"/>
              </a:rPr>
              <a:t>themselves and/or to be left alone</a:t>
            </a:r>
          </a:p>
          <a:p>
            <a:pPr>
              <a:buNone/>
            </a:pPr>
            <a:r>
              <a:rPr lang="en-AU" sz="2200" b="1" dirty="0" smtClean="0">
                <a:latin typeface="Helvetica" pitchFamily="34" charset="0"/>
              </a:rPr>
              <a:t>(Continued)</a:t>
            </a:r>
          </a:p>
          <a:p>
            <a:pPr marL="360000" indent="-360000">
              <a:spcBef>
                <a:spcPts val="600"/>
              </a:spcBef>
              <a:spcAft>
                <a:spcPts val="1200"/>
              </a:spcAft>
            </a:pPr>
            <a:endParaRPr lang="en-US" sz="2400" dirty="0" smtClean="0">
              <a:latin typeface="Helvetica" pitchFamily="34" charset="0"/>
            </a:endParaRP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139</a:t>
            </a:fld>
            <a:endParaRPr lang="en-US" dirty="0"/>
          </a:p>
        </p:txBody>
      </p:sp>
      <p:pic>
        <p:nvPicPr>
          <p:cNvPr id="5" name="Picture 3" descr="C:\Documents and Settings\maiv\Local Settings\Temporary Internet Files\Content.IE5\A8BAWIUD\MC900440428[1].wmf"/>
          <p:cNvPicPr>
            <a:picLocks noChangeAspect="1" noChangeArrowheads="1"/>
          </p:cNvPicPr>
          <p:nvPr/>
        </p:nvPicPr>
        <p:blipFill>
          <a:blip r:embed="rId3" cstate="print"/>
          <a:srcRect/>
          <a:stretch>
            <a:fillRect/>
          </a:stretch>
        </p:blipFill>
        <p:spPr bwMode="auto">
          <a:xfrm>
            <a:off x="6732240" y="3645024"/>
            <a:ext cx="1736725" cy="18288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Describe the services delivered by a valet</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1200"/>
              </a:spcBef>
              <a:spcAft>
                <a:spcPts val="1200"/>
              </a:spcAft>
              <a:buNone/>
            </a:pPr>
            <a:r>
              <a:rPr lang="en-US" sz="2200" b="1" dirty="0" smtClean="0">
                <a:latin typeface="Helvetica" pitchFamily="34" charset="0"/>
              </a:rPr>
              <a:t>On departure:</a:t>
            </a:r>
          </a:p>
          <a:p>
            <a:pPr marL="360000" indent="-360000">
              <a:spcBef>
                <a:spcPts val="1200"/>
              </a:spcBef>
              <a:spcAft>
                <a:spcPts val="1200"/>
              </a:spcAft>
            </a:pPr>
            <a:r>
              <a:rPr lang="en-US" sz="2200" b="1" dirty="0" smtClean="0">
                <a:latin typeface="Helvetica" pitchFamily="34" charset="0"/>
              </a:rPr>
              <a:t>Process charges to guest account</a:t>
            </a:r>
          </a:p>
          <a:p>
            <a:pPr marL="360000" indent="-360000">
              <a:spcBef>
                <a:spcPts val="1200"/>
              </a:spcBef>
              <a:spcAft>
                <a:spcPts val="1200"/>
              </a:spcAft>
            </a:pPr>
            <a:r>
              <a:rPr lang="en-US" sz="2200" b="1" dirty="0" smtClean="0">
                <a:latin typeface="Helvetica" pitchFamily="34" charset="0"/>
              </a:rPr>
              <a:t>Update guest history</a:t>
            </a:r>
          </a:p>
          <a:p>
            <a:pPr marL="360000" indent="-360000">
              <a:spcBef>
                <a:spcPts val="1200"/>
              </a:spcBef>
              <a:spcAft>
                <a:spcPts val="1200"/>
              </a:spcAft>
            </a:pPr>
            <a:r>
              <a:rPr lang="en-US" sz="2200" b="1" dirty="0" smtClean="0">
                <a:latin typeface="Helvetica" pitchFamily="34" charset="0"/>
              </a:rPr>
              <a:t>De-brief with management.</a:t>
            </a:r>
          </a:p>
          <a:p>
            <a:pPr marL="360000" indent="-360000">
              <a:spcBef>
                <a:spcPts val="600"/>
              </a:spcBef>
              <a:spcAft>
                <a:spcPts val="1200"/>
              </a:spcAft>
              <a:buNone/>
            </a:pPr>
            <a:endParaRPr lang="en-US" sz="2200" b="1"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14</a:t>
            </a:fld>
            <a:endParaRPr lang="en-US" dirty="0"/>
          </a:p>
        </p:txBody>
      </p:sp>
      <p:pic>
        <p:nvPicPr>
          <p:cNvPr id="5" name="Picture 4" descr="utilize product knowledge.jpg"/>
          <p:cNvPicPr>
            <a:picLocks noChangeAspect="1"/>
          </p:cNvPicPr>
          <p:nvPr/>
        </p:nvPicPr>
        <p:blipFill>
          <a:blip r:embed="rId3" cstate="print"/>
          <a:stretch>
            <a:fillRect/>
          </a:stretch>
        </p:blipFill>
        <p:spPr>
          <a:xfrm>
            <a:off x="6156176" y="3717032"/>
            <a:ext cx="2082500" cy="1844824"/>
          </a:xfrm>
          <a:prstGeom prst="rect">
            <a:avLst/>
          </a:prstGeom>
        </p:spPr>
      </p:pic>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Summary – Element 3 </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632848" cy="4525963"/>
          </a:xfrm>
        </p:spPr>
        <p:txBody>
          <a:bodyPr>
            <a:normAutofit/>
          </a:bodyPr>
          <a:lstStyle/>
          <a:p>
            <a:r>
              <a:rPr lang="en-AU" sz="2200" b="1" dirty="0" smtClean="0">
                <a:latin typeface="Helvetica" pitchFamily="34" charset="0"/>
              </a:rPr>
              <a:t>Prepare guest clothing for guests as directed and/or in accordance with accepted standards &amp; protocols</a:t>
            </a:r>
          </a:p>
          <a:p>
            <a:endParaRPr lang="en-AU" sz="2200" b="1" dirty="0" smtClean="0">
              <a:latin typeface="Helvetica" pitchFamily="34" charset="0"/>
            </a:endParaRPr>
          </a:p>
          <a:p>
            <a:r>
              <a:rPr lang="en-AU" sz="2200" b="1" dirty="0" smtClean="0">
                <a:latin typeface="Helvetica" pitchFamily="34" charset="0"/>
              </a:rPr>
              <a:t>Press guest clothes where required or arrange for same</a:t>
            </a:r>
          </a:p>
          <a:p>
            <a:endParaRPr lang="en-AU" sz="2200" b="1" dirty="0" smtClean="0">
              <a:latin typeface="Helvetica" pitchFamily="34" charset="0"/>
            </a:endParaRPr>
          </a:p>
          <a:p>
            <a:r>
              <a:rPr lang="en-AU" sz="2200" b="1" dirty="0" smtClean="0">
                <a:latin typeface="Helvetica" pitchFamily="34" charset="0"/>
              </a:rPr>
              <a:t>Perform basic repairs and/or organise </a:t>
            </a:r>
            <a:r>
              <a:rPr lang="en-AU" sz="2200" b="1" dirty="0" smtClean="0">
                <a:latin typeface="Helvetica" pitchFamily="34" charset="0"/>
              </a:rPr>
              <a:t/>
            </a:r>
            <a:br>
              <a:rPr lang="en-AU" sz="2200" b="1" dirty="0" smtClean="0">
                <a:latin typeface="Helvetica" pitchFamily="34" charset="0"/>
              </a:rPr>
            </a:br>
            <a:r>
              <a:rPr lang="en-AU" sz="2200" b="1" dirty="0" smtClean="0">
                <a:latin typeface="Helvetica" pitchFamily="34" charset="0"/>
              </a:rPr>
              <a:t>for </a:t>
            </a:r>
            <a:r>
              <a:rPr lang="en-AU" sz="2200" b="1" dirty="0" smtClean="0">
                <a:latin typeface="Helvetica" pitchFamily="34" charset="0"/>
              </a:rPr>
              <a:t>repairs to guest clothing</a:t>
            </a:r>
          </a:p>
          <a:p>
            <a:pPr marL="360000" indent="-360000">
              <a:spcBef>
                <a:spcPts val="600"/>
              </a:spcBef>
              <a:spcAft>
                <a:spcPts val="1200"/>
              </a:spcAft>
              <a:buNone/>
            </a:pPr>
            <a:r>
              <a:rPr lang="en-US" sz="2200" b="1" dirty="0" smtClean="0">
                <a:latin typeface="Helvetica" pitchFamily="34" charset="0"/>
              </a:rPr>
              <a:t>(Continued)</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140</a:t>
            </a:fld>
            <a:endParaRPr lang="en-US" dirty="0"/>
          </a:p>
        </p:txBody>
      </p:sp>
      <p:pic>
        <p:nvPicPr>
          <p:cNvPr id="5" name="Picture 3" descr="C:\Documents and Settings\maiv\Local Settings\Temporary Internet Files\Content.IE5\A8BAWIUD\MC900440428[1].wmf"/>
          <p:cNvPicPr>
            <a:picLocks noChangeAspect="1" noChangeArrowheads="1"/>
          </p:cNvPicPr>
          <p:nvPr/>
        </p:nvPicPr>
        <p:blipFill>
          <a:blip r:embed="rId3" cstate="print"/>
          <a:srcRect/>
          <a:stretch>
            <a:fillRect/>
          </a:stretch>
        </p:blipFill>
        <p:spPr bwMode="auto">
          <a:xfrm>
            <a:off x="6732240" y="3645024"/>
            <a:ext cx="1736725" cy="1828800"/>
          </a:xfrm>
          <a:prstGeom prst="rect">
            <a:avLst/>
          </a:prstGeom>
          <a:noFill/>
        </p:spPr>
      </p:pic>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Summary – Element 3 </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8064896" cy="5040560"/>
          </a:xfrm>
        </p:spPr>
        <p:txBody>
          <a:bodyPr>
            <a:normAutofit/>
          </a:bodyPr>
          <a:lstStyle/>
          <a:p>
            <a:pPr>
              <a:spcBef>
                <a:spcPts val="1800"/>
              </a:spcBef>
              <a:spcAft>
                <a:spcPts val="1800"/>
              </a:spcAft>
            </a:pPr>
            <a:r>
              <a:rPr lang="en-AU" sz="2200" b="1" dirty="0" smtClean="0">
                <a:latin typeface="Helvetica" pitchFamily="34" charset="0"/>
              </a:rPr>
              <a:t>Arrange for laundering and/or dry cleaning as required</a:t>
            </a:r>
          </a:p>
          <a:p>
            <a:pPr>
              <a:spcBef>
                <a:spcPts val="1800"/>
              </a:spcBef>
              <a:spcAft>
                <a:spcPts val="1800"/>
              </a:spcAft>
            </a:pPr>
            <a:r>
              <a:rPr lang="en-AU" sz="2200" b="1" dirty="0" smtClean="0">
                <a:latin typeface="Helvetica" pitchFamily="34" charset="0"/>
              </a:rPr>
              <a:t>Clean/polish </a:t>
            </a:r>
            <a:r>
              <a:rPr lang="en-AU" sz="2200" b="1" dirty="0" smtClean="0">
                <a:latin typeface="Helvetica" pitchFamily="34" charset="0"/>
              </a:rPr>
              <a:t>&amp; prepare guest shoes as necessary</a:t>
            </a:r>
          </a:p>
          <a:p>
            <a:pPr>
              <a:spcBef>
                <a:spcPts val="1800"/>
              </a:spcBef>
              <a:spcAft>
                <a:spcPts val="1800"/>
              </a:spcAft>
            </a:pPr>
            <a:r>
              <a:rPr lang="en-AU" sz="2200" b="1" dirty="0" smtClean="0">
                <a:latin typeface="Helvetica" pitchFamily="34" charset="0"/>
              </a:rPr>
              <a:t>Purchase </a:t>
            </a:r>
            <a:r>
              <a:rPr lang="en-AU" sz="2200" b="1" dirty="0" smtClean="0">
                <a:latin typeface="Helvetica" pitchFamily="34" charset="0"/>
              </a:rPr>
              <a:t>clothing &amp; personal items as required </a:t>
            </a:r>
            <a:r>
              <a:rPr lang="en-AU" sz="2200" b="1" dirty="0" smtClean="0">
                <a:latin typeface="Helvetica" pitchFamily="34" charset="0"/>
              </a:rPr>
              <a:t/>
            </a:r>
            <a:br>
              <a:rPr lang="en-AU" sz="2200" b="1" dirty="0" smtClean="0">
                <a:latin typeface="Helvetica" pitchFamily="34" charset="0"/>
              </a:rPr>
            </a:br>
            <a:r>
              <a:rPr lang="en-AU" sz="2200" b="1" dirty="0" smtClean="0">
                <a:latin typeface="Helvetica" pitchFamily="34" charset="0"/>
              </a:rPr>
              <a:t>for </a:t>
            </a:r>
            <a:r>
              <a:rPr lang="en-AU" sz="2200" b="1" dirty="0" smtClean="0">
                <a:latin typeface="Helvetica" pitchFamily="34" charset="0"/>
              </a:rPr>
              <a:t>guest</a:t>
            </a:r>
          </a:p>
          <a:p>
            <a:pPr>
              <a:spcBef>
                <a:spcPts val="1800"/>
              </a:spcBef>
              <a:spcAft>
                <a:spcPts val="1800"/>
              </a:spcAft>
            </a:pPr>
            <a:r>
              <a:rPr lang="en-AU" sz="2200" b="1" dirty="0" smtClean="0">
                <a:latin typeface="Helvetica" pitchFamily="34" charset="0"/>
              </a:rPr>
              <a:t>Deal </a:t>
            </a:r>
            <a:r>
              <a:rPr lang="en-AU" sz="2200" b="1" dirty="0" smtClean="0">
                <a:latin typeface="Helvetica" pitchFamily="34" charset="0"/>
              </a:rPr>
              <a:t>effectively with guest requests </a:t>
            </a:r>
            <a:r>
              <a:rPr lang="en-AU" sz="2200" b="1" dirty="0" smtClean="0">
                <a:latin typeface="Helvetica" pitchFamily="34" charset="0"/>
              </a:rPr>
              <a:t/>
            </a:r>
            <a:br>
              <a:rPr lang="en-AU" sz="2200" b="1" dirty="0" smtClean="0">
                <a:latin typeface="Helvetica" pitchFamily="34" charset="0"/>
              </a:rPr>
            </a:br>
            <a:r>
              <a:rPr lang="en-AU" sz="2200" b="1" dirty="0" smtClean="0">
                <a:latin typeface="Helvetica" pitchFamily="34" charset="0"/>
              </a:rPr>
              <a:t>ensuring </a:t>
            </a:r>
            <a:r>
              <a:rPr lang="en-AU" sz="2200" b="1" dirty="0" smtClean="0">
                <a:latin typeface="Helvetica" pitchFamily="34" charset="0"/>
              </a:rPr>
              <a:t>no laws are broken &amp; personal </a:t>
            </a:r>
            <a:r>
              <a:rPr lang="en-AU" sz="2200" b="1" dirty="0" smtClean="0">
                <a:latin typeface="Helvetica" pitchFamily="34" charset="0"/>
              </a:rPr>
              <a:t/>
            </a:r>
            <a:br>
              <a:rPr lang="en-AU" sz="2200" b="1" dirty="0" smtClean="0">
                <a:latin typeface="Helvetica" pitchFamily="34" charset="0"/>
              </a:rPr>
            </a:br>
            <a:r>
              <a:rPr lang="en-AU" sz="2200" b="1" dirty="0" smtClean="0">
                <a:latin typeface="Helvetica" pitchFamily="34" charset="0"/>
              </a:rPr>
              <a:t>safety </a:t>
            </a:r>
            <a:r>
              <a:rPr lang="en-AU" sz="2200" b="1" dirty="0" smtClean="0">
                <a:latin typeface="Helvetica" pitchFamily="34" charset="0"/>
              </a:rPr>
              <a:t>is not compromised</a:t>
            </a:r>
          </a:p>
          <a:p>
            <a:pPr marL="360000" indent="-360000">
              <a:spcBef>
                <a:spcPts val="1800"/>
              </a:spcBef>
              <a:spcAft>
                <a:spcPts val="1800"/>
              </a:spcAft>
              <a:buNone/>
            </a:pPr>
            <a:r>
              <a:rPr lang="en-US" sz="2200" b="1" dirty="0" smtClean="0">
                <a:latin typeface="Helvetica" pitchFamily="34" charset="0"/>
              </a:rPr>
              <a:t>(Continued)</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141</a:t>
            </a:fld>
            <a:endParaRPr lang="en-US" dirty="0"/>
          </a:p>
        </p:txBody>
      </p:sp>
      <p:pic>
        <p:nvPicPr>
          <p:cNvPr id="5" name="Picture 3" descr="C:\Documents and Settings\maiv\Local Settings\Temporary Internet Files\Content.IE5\A8BAWIUD\MC900440428[1].wmf"/>
          <p:cNvPicPr>
            <a:picLocks noChangeAspect="1" noChangeArrowheads="1"/>
          </p:cNvPicPr>
          <p:nvPr/>
        </p:nvPicPr>
        <p:blipFill>
          <a:blip r:embed="rId3" cstate="print"/>
          <a:srcRect/>
          <a:stretch>
            <a:fillRect/>
          </a:stretch>
        </p:blipFill>
        <p:spPr bwMode="auto">
          <a:xfrm>
            <a:off x="6732240" y="3645024"/>
            <a:ext cx="1736725" cy="1828800"/>
          </a:xfrm>
          <a:prstGeom prst="rect">
            <a:avLst/>
          </a:prstGeom>
          <a:noFill/>
        </p:spPr>
      </p:pic>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Summary – Element 3 </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r>
              <a:rPr lang="en-AU" sz="2200" b="1" dirty="0" smtClean="0">
                <a:latin typeface="Helvetica" pitchFamily="34" charset="0"/>
              </a:rPr>
              <a:t>Make reservations on behalf of the guest as requested</a:t>
            </a:r>
          </a:p>
          <a:p>
            <a:endParaRPr lang="en-AU" sz="2200" b="1" dirty="0" smtClean="0">
              <a:latin typeface="Helvetica" pitchFamily="34" charset="0"/>
            </a:endParaRPr>
          </a:p>
          <a:p>
            <a:r>
              <a:rPr lang="en-AU" sz="2200" b="1" dirty="0" smtClean="0">
                <a:latin typeface="Helvetica" pitchFamily="34" charset="0"/>
              </a:rPr>
              <a:t>Arrange for in-room &amp; in-venue service delivery as required</a:t>
            </a:r>
          </a:p>
          <a:p>
            <a:endParaRPr lang="en-AU" sz="2200" b="1" dirty="0" smtClean="0">
              <a:latin typeface="Helvetica" pitchFamily="34" charset="0"/>
            </a:endParaRPr>
          </a:p>
          <a:p>
            <a:r>
              <a:rPr lang="en-AU" sz="2200" b="1" dirty="0" smtClean="0">
                <a:latin typeface="Helvetica" pitchFamily="34" charset="0"/>
              </a:rPr>
              <a:t>Ensure guest receives VIP treatment </a:t>
            </a:r>
            <a:r>
              <a:rPr lang="en-AU" sz="2200" b="1" dirty="0" smtClean="0">
                <a:latin typeface="Helvetica" pitchFamily="34" charset="0"/>
              </a:rPr>
              <a:t/>
            </a:r>
            <a:br>
              <a:rPr lang="en-AU" sz="2200" b="1" dirty="0" smtClean="0">
                <a:latin typeface="Helvetica" pitchFamily="34" charset="0"/>
              </a:rPr>
            </a:br>
            <a:r>
              <a:rPr lang="en-AU" sz="2200" b="1" dirty="0" smtClean="0">
                <a:latin typeface="Helvetica" pitchFamily="34" charset="0"/>
              </a:rPr>
              <a:t>according </a:t>
            </a:r>
            <a:r>
              <a:rPr lang="en-AU" sz="2200" b="1" dirty="0" smtClean="0">
                <a:latin typeface="Helvetica" pitchFamily="34" charset="0"/>
              </a:rPr>
              <a:t>to venue policies &amp; individual </a:t>
            </a:r>
            <a:r>
              <a:rPr lang="en-AU" sz="2200" b="1" dirty="0" smtClean="0">
                <a:latin typeface="Helvetica" pitchFamily="34" charset="0"/>
              </a:rPr>
              <a:t/>
            </a:r>
            <a:br>
              <a:rPr lang="en-AU" sz="2200" b="1" dirty="0" smtClean="0">
                <a:latin typeface="Helvetica" pitchFamily="34" charset="0"/>
              </a:rPr>
            </a:br>
            <a:r>
              <a:rPr lang="en-AU" sz="2200" b="1" dirty="0" smtClean="0">
                <a:latin typeface="Helvetica" pitchFamily="34" charset="0"/>
              </a:rPr>
              <a:t>guest </a:t>
            </a:r>
            <a:r>
              <a:rPr lang="en-AU" sz="2200" b="1" dirty="0" smtClean="0">
                <a:latin typeface="Helvetica" pitchFamily="34" charset="0"/>
              </a:rPr>
              <a:t>requirements</a:t>
            </a:r>
          </a:p>
          <a:p>
            <a:pPr marL="360000" indent="-360000">
              <a:spcBef>
                <a:spcPts val="600"/>
              </a:spcBef>
              <a:spcAft>
                <a:spcPts val="1200"/>
              </a:spcAft>
              <a:buNone/>
            </a:pPr>
            <a:r>
              <a:rPr lang="en-US" sz="2200" b="1" dirty="0" smtClean="0">
                <a:latin typeface="Helvetica" pitchFamily="34" charset="0"/>
              </a:rPr>
              <a:t>(Continued)</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142</a:t>
            </a:fld>
            <a:endParaRPr lang="en-US" dirty="0"/>
          </a:p>
        </p:txBody>
      </p:sp>
      <p:pic>
        <p:nvPicPr>
          <p:cNvPr id="5" name="Picture 3" descr="C:\Documents and Settings\maiv\Local Settings\Temporary Internet Files\Content.IE5\A8BAWIUD\MC900440428[1].wmf"/>
          <p:cNvPicPr>
            <a:picLocks noChangeAspect="1" noChangeArrowheads="1"/>
          </p:cNvPicPr>
          <p:nvPr/>
        </p:nvPicPr>
        <p:blipFill>
          <a:blip r:embed="rId3" cstate="print"/>
          <a:srcRect/>
          <a:stretch>
            <a:fillRect/>
          </a:stretch>
        </p:blipFill>
        <p:spPr bwMode="auto">
          <a:xfrm>
            <a:off x="6732240" y="3645024"/>
            <a:ext cx="1736725" cy="1828800"/>
          </a:xfrm>
          <a:prstGeom prst="rect">
            <a:avLst/>
          </a:prstGeom>
          <a:noFill/>
        </p:spPr>
      </p:pic>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Summary – Element 3 </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r>
              <a:rPr lang="en-AU" sz="2200" b="1" dirty="0" smtClean="0">
                <a:latin typeface="Helvetica" pitchFamily="34" charset="0"/>
              </a:rPr>
              <a:t>Modify all service delivery to suit notified or obvious guest needs or preferences</a:t>
            </a:r>
          </a:p>
          <a:p>
            <a:endParaRPr lang="en-AU" sz="2200" b="1" dirty="0" smtClean="0">
              <a:latin typeface="Helvetica" pitchFamily="34" charset="0"/>
            </a:endParaRPr>
          </a:p>
          <a:p>
            <a:r>
              <a:rPr lang="en-AU" sz="2200" b="1" dirty="0" smtClean="0">
                <a:latin typeface="Helvetica" pitchFamily="34" charset="0"/>
              </a:rPr>
              <a:t>Maintain guest privacy &amp; confidentiality while they are at the venue &amp; after they have departed</a:t>
            </a:r>
          </a:p>
          <a:p>
            <a:endParaRPr lang="en-AU" sz="2200" b="1" dirty="0" smtClean="0">
              <a:latin typeface="Helvetica" pitchFamily="34" charset="0"/>
            </a:endParaRPr>
          </a:p>
          <a:p>
            <a:r>
              <a:rPr lang="en-AU" sz="2200" b="1" dirty="0" smtClean="0">
                <a:latin typeface="Helvetica" pitchFamily="34" charset="0"/>
              </a:rPr>
              <a:t>Provide departure services such as packing, forward bookings, facilitation of </a:t>
            </a:r>
            <a:r>
              <a:rPr lang="en-AU" sz="2200" b="1" dirty="0" smtClean="0">
                <a:latin typeface="Helvetica" pitchFamily="34" charset="0"/>
              </a:rPr>
              <a:t/>
            </a:r>
            <a:br>
              <a:rPr lang="en-AU" sz="2200" b="1" dirty="0" smtClean="0">
                <a:latin typeface="Helvetica" pitchFamily="34" charset="0"/>
              </a:rPr>
            </a:br>
            <a:r>
              <a:rPr lang="en-AU" sz="2200" b="1" dirty="0" smtClean="0">
                <a:latin typeface="Helvetica" pitchFamily="34" charset="0"/>
              </a:rPr>
              <a:t>account luggage </a:t>
            </a:r>
            <a:r>
              <a:rPr lang="en-AU" sz="2200" b="1" dirty="0" smtClean="0">
                <a:latin typeface="Helvetica" pitchFamily="34" charset="0"/>
              </a:rPr>
              <a:t>movement &amp; </a:t>
            </a:r>
            <a:r>
              <a:rPr lang="en-AU" sz="2200" b="1" dirty="0" smtClean="0">
                <a:latin typeface="Helvetica" pitchFamily="34" charset="0"/>
              </a:rPr>
              <a:t/>
            </a:r>
            <a:br>
              <a:rPr lang="en-AU" sz="2200" b="1" dirty="0" smtClean="0">
                <a:latin typeface="Helvetica" pitchFamily="34" charset="0"/>
              </a:rPr>
            </a:br>
            <a:r>
              <a:rPr lang="en-AU" sz="2200" b="1" dirty="0" smtClean="0">
                <a:latin typeface="Helvetica" pitchFamily="34" charset="0"/>
              </a:rPr>
              <a:t>(</a:t>
            </a:r>
            <a:r>
              <a:rPr lang="en-AU" sz="2200" b="1" dirty="0" smtClean="0">
                <a:latin typeface="Helvetica" pitchFamily="34" charset="0"/>
              </a:rPr>
              <a:t>where applicable) transfers.</a:t>
            </a:r>
            <a:endParaRPr lang="en-US" sz="2200" b="1"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143</a:t>
            </a:fld>
            <a:endParaRPr lang="en-US" dirty="0"/>
          </a:p>
        </p:txBody>
      </p:sp>
      <p:pic>
        <p:nvPicPr>
          <p:cNvPr id="5" name="Picture 3" descr="C:\Documents and Settings\maiv\Local Settings\Temporary Internet Files\Content.IE5\A8BAWIUD\MC900440428[1].wmf"/>
          <p:cNvPicPr>
            <a:picLocks noChangeAspect="1" noChangeArrowheads="1"/>
          </p:cNvPicPr>
          <p:nvPr/>
        </p:nvPicPr>
        <p:blipFill>
          <a:blip r:embed="rId3" cstate="print"/>
          <a:srcRect/>
          <a:stretch>
            <a:fillRect/>
          </a:stretch>
        </p:blipFill>
        <p:spPr bwMode="auto">
          <a:xfrm>
            <a:off x="6732240" y="3645024"/>
            <a:ext cx="1736725" cy="1828800"/>
          </a:xfrm>
          <a:prstGeom prst="rect">
            <a:avLst/>
          </a:prstGeom>
          <a:noFill/>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Record valet services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1200"/>
              </a:spcBef>
              <a:spcAft>
                <a:spcPts val="1200"/>
              </a:spcAft>
              <a:buNone/>
            </a:pPr>
            <a:r>
              <a:rPr lang="en-US" sz="2200" b="1" dirty="0" smtClean="0">
                <a:latin typeface="Helvetica" pitchFamily="34" charset="0"/>
              </a:rPr>
              <a:t>Performance Criteria for this Element are:</a:t>
            </a:r>
          </a:p>
          <a:p>
            <a:pPr marL="360000" indent="-360000">
              <a:spcBef>
                <a:spcPts val="1200"/>
              </a:spcBef>
              <a:spcAft>
                <a:spcPts val="1200"/>
              </a:spcAft>
            </a:pPr>
            <a:r>
              <a:rPr lang="en-US" sz="2200" b="1" dirty="0" smtClean="0">
                <a:latin typeface="Helvetica" pitchFamily="34" charset="0"/>
              </a:rPr>
              <a:t>Process billable charges</a:t>
            </a:r>
          </a:p>
          <a:p>
            <a:pPr marL="360000" indent="-360000">
              <a:spcBef>
                <a:spcPts val="1200"/>
              </a:spcBef>
              <a:spcAft>
                <a:spcPts val="1200"/>
              </a:spcAft>
            </a:pPr>
            <a:r>
              <a:rPr lang="en-US" sz="2200" b="1" dirty="0" smtClean="0">
                <a:latin typeface="Helvetica" pitchFamily="34" charset="0"/>
              </a:rPr>
              <a:t>Update guest history details</a:t>
            </a:r>
          </a:p>
          <a:p>
            <a:pPr marL="360000" indent="-360000">
              <a:spcBef>
                <a:spcPts val="1200"/>
              </a:spcBef>
              <a:spcAft>
                <a:spcPts val="1200"/>
              </a:spcAft>
            </a:pPr>
            <a:r>
              <a:rPr lang="en-US" sz="2200" b="1" dirty="0" smtClean="0">
                <a:latin typeface="Helvetica" pitchFamily="34" charset="0"/>
              </a:rPr>
              <a:t>Debrief with management.</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144</a:t>
            </a:fld>
            <a:endParaRPr lang="en-US" dirty="0"/>
          </a:p>
        </p:txBody>
      </p:sp>
      <p:pic>
        <p:nvPicPr>
          <p:cNvPr id="5" name="Picture 4" descr="MPj03853380000[1]"/>
          <p:cNvPicPr/>
          <p:nvPr/>
        </p:nvPicPr>
        <p:blipFill>
          <a:blip r:embed="rId3" cstate="print"/>
          <a:srcRect/>
          <a:stretch>
            <a:fillRect/>
          </a:stretch>
        </p:blipFill>
        <p:spPr bwMode="auto">
          <a:xfrm>
            <a:off x="6588224" y="3861048"/>
            <a:ext cx="1853768" cy="1726184"/>
          </a:xfrm>
          <a:prstGeom prst="rect">
            <a:avLst/>
          </a:prstGeom>
          <a:noFill/>
          <a:ln w="38100">
            <a:solidFill>
              <a:schemeClr val="bg2"/>
            </a:solidFill>
            <a:miter lim="800000"/>
            <a:headEnd/>
            <a:tailEnd/>
          </a:ln>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Process billable charges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752528"/>
          </a:xfrm>
        </p:spPr>
        <p:txBody>
          <a:bodyPr>
            <a:normAutofit/>
          </a:bodyPr>
          <a:lstStyle/>
          <a:p>
            <a:pPr marL="0" indent="0">
              <a:spcBef>
                <a:spcPts val="600"/>
              </a:spcBef>
              <a:spcAft>
                <a:spcPts val="1200"/>
              </a:spcAft>
              <a:buNone/>
            </a:pPr>
            <a:r>
              <a:rPr lang="en-US" sz="2200" b="1" dirty="0" smtClean="0">
                <a:latin typeface="Helvetica" pitchFamily="34" charset="0"/>
              </a:rPr>
              <a:t>Billable charges = </a:t>
            </a:r>
            <a:r>
              <a:rPr lang="en-AU" sz="2200" b="1" dirty="0" smtClean="0">
                <a:latin typeface="Helvetica" pitchFamily="34" charset="0"/>
              </a:rPr>
              <a:t>any charges incurred by the guest that can be legitimately recovered from them.</a:t>
            </a:r>
          </a:p>
          <a:p>
            <a:pPr marL="0" indent="0">
              <a:spcBef>
                <a:spcPts val="600"/>
              </a:spcBef>
              <a:spcAft>
                <a:spcPts val="1200"/>
              </a:spcAft>
              <a:buNone/>
            </a:pPr>
            <a:r>
              <a:rPr lang="en-AU" sz="2200" b="1" dirty="0" smtClean="0">
                <a:latin typeface="Helvetica" pitchFamily="34" charset="0"/>
              </a:rPr>
              <a:t>These charges may be recovered:</a:t>
            </a:r>
            <a:endParaRPr lang="en-US" sz="2200" b="1" dirty="0" smtClean="0">
              <a:latin typeface="Helvetica" pitchFamily="34" charset="0"/>
            </a:endParaRPr>
          </a:p>
          <a:p>
            <a:pPr marL="360000" indent="-360000">
              <a:spcBef>
                <a:spcPts val="600"/>
              </a:spcBef>
              <a:spcAft>
                <a:spcPts val="1200"/>
              </a:spcAft>
            </a:pPr>
            <a:r>
              <a:rPr lang="en-US" sz="2200" b="1" dirty="0" smtClean="0">
                <a:latin typeface="Helvetica" pitchFamily="34" charset="0"/>
              </a:rPr>
              <a:t>Periodically:</a:t>
            </a:r>
          </a:p>
          <a:p>
            <a:pPr marL="720000" indent="-360000">
              <a:spcBef>
                <a:spcPts val="600"/>
              </a:spcBef>
              <a:spcAft>
                <a:spcPts val="1200"/>
              </a:spcAft>
              <a:buClr>
                <a:schemeClr val="accent1">
                  <a:lumMod val="75000"/>
                </a:schemeClr>
              </a:buClr>
              <a:buSzPct val="100000"/>
              <a:buFont typeface="Arial" pitchFamily="34" charset="0"/>
              <a:buChar char="•"/>
            </a:pPr>
            <a:r>
              <a:rPr lang="en-US" sz="2200" b="1" dirty="0" smtClean="0">
                <a:latin typeface="Helvetica" pitchFamily="34" charset="0"/>
              </a:rPr>
              <a:t>At nominated times</a:t>
            </a:r>
          </a:p>
          <a:p>
            <a:pPr marL="720000" indent="-360000">
              <a:spcBef>
                <a:spcPts val="600"/>
              </a:spcBef>
              <a:spcAft>
                <a:spcPts val="1200"/>
              </a:spcAft>
              <a:buClr>
                <a:schemeClr val="accent1">
                  <a:lumMod val="75000"/>
                </a:schemeClr>
              </a:buClr>
              <a:buSzPct val="100000"/>
              <a:buFont typeface="Arial" pitchFamily="34" charset="0"/>
              <a:buChar char="•"/>
            </a:pPr>
            <a:r>
              <a:rPr lang="en-US" sz="2200" b="1" dirty="0" smtClean="0">
                <a:latin typeface="Helvetica" pitchFamily="34" charset="0"/>
              </a:rPr>
              <a:t>When account reaches a nominated </a:t>
            </a:r>
            <a:r>
              <a:rPr lang="en-US" sz="2200" b="1" dirty="0" smtClean="0">
                <a:latin typeface="Helvetica" pitchFamily="34" charset="0"/>
              </a:rPr>
              <a:t/>
            </a:r>
            <a:br>
              <a:rPr lang="en-US" sz="2200" b="1" dirty="0" smtClean="0">
                <a:latin typeface="Helvetica" pitchFamily="34" charset="0"/>
              </a:rPr>
            </a:br>
            <a:r>
              <a:rPr lang="en-US" sz="2200" b="1" dirty="0" smtClean="0">
                <a:latin typeface="Helvetica" pitchFamily="34" charset="0"/>
              </a:rPr>
              <a:t>total</a:t>
            </a:r>
            <a:endParaRPr lang="en-US" sz="2200" b="1" dirty="0" smtClean="0">
              <a:latin typeface="Helvetica" pitchFamily="34" charset="0"/>
            </a:endParaRPr>
          </a:p>
          <a:p>
            <a:pPr marL="360000" indent="-360000">
              <a:spcBef>
                <a:spcPts val="600"/>
              </a:spcBef>
              <a:spcAft>
                <a:spcPts val="1200"/>
              </a:spcAft>
            </a:pPr>
            <a:r>
              <a:rPr lang="en-US" sz="2200" b="1" dirty="0" smtClean="0">
                <a:latin typeface="Helvetica" pitchFamily="34" charset="0"/>
              </a:rPr>
              <a:t>When guest departs.</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145</a:t>
            </a:fld>
            <a:endParaRPr lang="en-US" dirty="0"/>
          </a:p>
        </p:txBody>
      </p:sp>
      <p:pic>
        <p:nvPicPr>
          <p:cNvPr id="5" name="Picture 4" descr="MPj03853380000[1]"/>
          <p:cNvPicPr/>
          <p:nvPr/>
        </p:nvPicPr>
        <p:blipFill>
          <a:blip r:embed="rId3" cstate="print"/>
          <a:srcRect/>
          <a:stretch>
            <a:fillRect/>
          </a:stretch>
        </p:blipFill>
        <p:spPr bwMode="auto">
          <a:xfrm>
            <a:off x="6588224" y="3861048"/>
            <a:ext cx="1853768" cy="1726184"/>
          </a:xfrm>
          <a:prstGeom prst="rect">
            <a:avLst/>
          </a:prstGeom>
          <a:noFill/>
          <a:ln w="38100">
            <a:solidFill>
              <a:schemeClr val="bg2"/>
            </a:solidFill>
            <a:miter lim="800000"/>
            <a:headEnd/>
            <a:tailEnd/>
          </a:ln>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Process billable charges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lnSpcReduction="10000"/>
          </a:bodyPr>
          <a:lstStyle/>
          <a:p>
            <a:pPr marL="0" indent="0">
              <a:spcBef>
                <a:spcPts val="600"/>
              </a:spcBef>
              <a:spcAft>
                <a:spcPts val="1200"/>
              </a:spcAft>
              <a:buNone/>
            </a:pPr>
            <a:r>
              <a:rPr lang="en-US" sz="2200" b="1" dirty="0" smtClean="0">
                <a:latin typeface="Helvetica" pitchFamily="34" charset="0"/>
              </a:rPr>
              <a:t>When processing billable charges:</a:t>
            </a:r>
          </a:p>
          <a:p>
            <a:pPr marL="360000" indent="-360000">
              <a:spcBef>
                <a:spcPts val="600"/>
              </a:spcBef>
              <a:spcAft>
                <a:spcPts val="1200"/>
              </a:spcAft>
            </a:pPr>
            <a:r>
              <a:rPr lang="en-US" sz="2200" b="1" dirty="0" smtClean="0">
                <a:latin typeface="Helvetica" pitchFamily="34" charset="0"/>
              </a:rPr>
              <a:t>Follow all venue SOPs</a:t>
            </a:r>
          </a:p>
          <a:p>
            <a:pPr marL="360000" indent="-360000">
              <a:spcBef>
                <a:spcPts val="600"/>
              </a:spcBef>
              <a:spcAft>
                <a:spcPts val="1200"/>
              </a:spcAft>
            </a:pPr>
            <a:r>
              <a:rPr lang="en-US" sz="2200" b="1" dirty="0" smtClean="0">
                <a:latin typeface="Helvetica" pitchFamily="34" charset="0"/>
              </a:rPr>
              <a:t>All legitimate charges must be processed</a:t>
            </a:r>
          </a:p>
          <a:p>
            <a:pPr marL="360000" indent="-360000">
              <a:spcBef>
                <a:spcPts val="600"/>
              </a:spcBef>
              <a:spcAft>
                <a:spcPts val="1200"/>
              </a:spcAft>
            </a:pPr>
            <a:r>
              <a:rPr lang="en-US" sz="2200" b="1" dirty="0" smtClean="0">
                <a:latin typeface="Helvetica" pitchFamily="34" charset="0"/>
              </a:rPr>
              <a:t>Ensure presence of supporting documentation</a:t>
            </a:r>
          </a:p>
          <a:p>
            <a:pPr marL="360000" indent="-360000">
              <a:spcBef>
                <a:spcPts val="600"/>
              </a:spcBef>
              <a:spcAft>
                <a:spcPts val="1200"/>
              </a:spcAft>
            </a:pPr>
            <a:r>
              <a:rPr lang="en-US" sz="2200" b="1" dirty="0" smtClean="0">
                <a:latin typeface="Helvetica" pitchFamily="34" charset="0"/>
              </a:rPr>
              <a:t>Processing must be done promptly:</a:t>
            </a:r>
          </a:p>
          <a:p>
            <a:pPr marL="720000" indent="-360000">
              <a:spcBef>
                <a:spcPts val="600"/>
              </a:spcBef>
              <a:spcAft>
                <a:spcPts val="1200"/>
              </a:spcAft>
              <a:buClr>
                <a:schemeClr val="accent1">
                  <a:lumMod val="75000"/>
                </a:schemeClr>
              </a:buClr>
              <a:buSzPct val="100000"/>
              <a:buFont typeface="Arial" pitchFamily="34" charset="0"/>
              <a:buChar char="•"/>
            </a:pPr>
            <a:r>
              <a:rPr lang="en-US" sz="2200" b="1" dirty="0" smtClean="0">
                <a:latin typeface="Helvetica" pitchFamily="34" charset="0"/>
              </a:rPr>
              <a:t>Notify Front Office</a:t>
            </a:r>
          </a:p>
          <a:p>
            <a:pPr marL="720000" indent="-360000">
              <a:spcBef>
                <a:spcPts val="600"/>
              </a:spcBef>
              <a:spcAft>
                <a:spcPts val="1200"/>
              </a:spcAft>
              <a:buClr>
                <a:schemeClr val="accent1">
                  <a:lumMod val="75000"/>
                </a:schemeClr>
              </a:buClr>
              <a:buSzPct val="100000"/>
              <a:buFont typeface="Arial" pitchFamily="34" charset="0"/>
              <a:buChar char="•"/>
            </a:pPr>
            <a:r>
              <a:rPr lang="en-US" sz="2200" b="1" dirty="0" smtClean="0">
                <a:latin typeface="Helvetica" pitchFamily="34" charset="0"/>
              </a:rPr>
              <a:t>Provide guest name &amp; room number</a:t>
            </a:r>
          </a:p>
          <a:p>
            <a:pPr marL="720000" indent="-360000">
              <a:spcBef>
                <a:spcPts val="600"/>
              </a:spcBef>
              <a:spcAft>
                <a:spcPts val="1200"/>
              </a:spcAft>
              <a:buClr>
                <a:schemeClr val="accent1">
                  <a:lumMod val="75000"/>
                </a:schemeClr>
              </a:buClr>
              <a:buSzPct val="100000"/>
              <a:buFont typeface="Arial" pitchFamily="34" charset="0"/>
              <a:buChar char="•"/>
            </a:pPr>
            <a:r>
              <a:rPr lang="en-US" sz="2200" b="1" dirty="0" smtClean="0">
                <a:latin typeface="Helvetica" pitchFamily="34" charset="0"/>
              </a:rPr>
              <a:t>Supply supporting paperwork.</a:t>
            </a:r>
          </a:p>
          <a:p>
            <a:pPr marL="720000" indent="-360000">
              <a:spcBef>
                <a:spcPts val="600"/>
              </a:spcBef>
              <a:spcAft>
                <a:spcPts val="1200"/>
              </a:spcAft>
              <a:buClr>
                <a:schemeClr val="accent1">
                  <a:lumMod val="75000"/>
                </a:schemeClr>
              </a:buClr>
              <a:buSzPct val="100000"/>
              <a:buFont typeface="Arial" pitchFamily="34" charset="0"/>
              <a:buChar char="•"/>
            </a:pPr>
            <a:endParaRPr lang="en-US" sz="2400" dirty="0" smtClean="0">
              <a:latin typeface="Helvetica" pitchFamily="34" charset="0"/>
            </a:endParaRPr>
          </a:p>
          <a:p>
            <a:pPr marL="360000" indent="-360000">
              <a:spcBef>
                <a:spcPts val="600"/>
              </a:spcBef>
              <a:spcAft>
                <a:spcPts val="1200"/>
              </a:spcAft>
            </a:pPr>
            <a:endParaRPr lang="en-US" sz="2400" dirty="0" smtClean="0">
              <a:latin typeface="Helvetica" pitchFamily="34" charset="0"/>
            </a:endParaRP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146</a:t>
            </a:fld>
            <a:endParaRPr lang="en-US" dirty="0"/>
          </a:p>
        </p:txBody>
      </p:sp>
      <p:pic>
        <p:nvPicPr>
          <p:cNvPr id="5" name="Picture 4" descr="MPj03853380000[1]"/>
          <p:cNvPicPr/>
          <p:nvPr/>
        </p:nvPicPr>
        <p:blipFill>
          <a:blip r:embed="rId3" cstate="print"/>
          <a:srcRect/>
          <a:stretch>
            <a:fillRect/>
          </a:stretch>
        </p:blipFill>
        <p:spPr bwMode="auto">
          <a:xfrm>
            <a:off x="6588224" y="3861048"/>
            <a:ext cx="1853768" cy="1726184"/>
          </a:xfrm>
          <a:prstGeom prst="rect">
            <a:avLst/>
          </a:prstGeom>
          <a:noFill/>
          <a:ln w="38100">
            <a:solidFill>
              <a:schemeClr val="bg2"/>
            </a:solidFill>
            <a:miter lim="800000"/>
            <a:headEnd/>
            <a:tailEnd/>
          </a:ln>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Process billable charges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600"/>
              </a:spcBef>
              <a:spcAft>
                <a:spcPts val="1200"/>
              </a:spcAft>
              <a:buNone/>
            </a:pPr>
            <a:r>
              <a:rPr lang="en-US" sz="2200" b="1" dirty="0" smtClean="0">
                <a:latin typeface="Helvetica" pitchFamily="34" charset="0"/>
              </a:rPr>
              <a:t>Examples of billable charges:</a:t>
            </a:r>
          </a:p>
          <a:p>
            <a:pPr marL="360000" indent="-360000">
              <a:spcBef>
                <a:spcPts val="600"/>
              </a:spcBef>
              <a:spcAft>
                <a:spcPts val="1200"/>
              </a:spcAft>
            </a:pPr>
            <a:r>
              <a:rPr lang="en-US" sz="2200" b="1" dirty="0" smtClean="0">
                <a:latin typeface="Helvetica" pitchFamily="34" charset="0"/>
              </a:rPr>
              <a:t>Room service charges</a:t>
            </a:r>
          </a:p>
          <a:p>
            <a:pPr marL="360000" indent="-360000">
              <a:spcBef>
                <a:spcPts val="600"/>
              </a:spcBef>
              <a:spcAft>
                <a:spcPts val="1200"/>
              </a:spcAft>
            </a:pPr>
            <a:r>
              <a:rPr lang="en-US" sz="2200" b="1" dirty="0" smtClean="0">
                <a:latin typeface="Helvetica" pitchFamily="34" charset="0"/>
              </a:rPr>
              <a:t>Disbursements</a:t>
            </a:r>
          </a:p>
          <a:p>
            <a:pPr marL="360000" indent="-360000">
              <a:spcBef>
                <a:spcPts val="600"/>
              </a:spcBef>
              <a:spcAft>
                <a:spcPts val="1200"/>
              </a:spcAft>
            </a:pPr>
            <a:r>
              <a:rPr lang="en-US" sz="2200" b="1" dirty="0" smtClean="0">
                <a:latin typeface="Helvetica" pitchFamily="34" charset="0"/>
              </a:rPr>
              <a:t>Meals &amp; drinks</a:t>
            </a:r>
          </a:p>
          <a:p>
            <a:pPr marL="360000" indent="-360000">
              <a:spcBef>
                <a:spcPts val="600"/>
              </a:spcBef>
              <a:spcAft>
                <a:spcPts val="1200"/>
              </a:spcAft>
            </a:pPr>
            <a:r>
              <a:rPr lang="en-US" sz="2200" b="1" dirty="0" smtClean="0">
                <a:latin typeface="Helvetica" pitchFamily="34" charset="0"/>
              </a:rPr>
              <a:t>Functions &amp; parties</a:t>
            </a:r>
          </a:p>
          <a:p>
            <a:pPr marL="360000" indent="-360000">
              <a:spcBef>
                <a:spcPts val="600"/>
              </a:spcBef>
              <a:spcAft>
                <a:spcPts val="1200"/>
              </a:spcAft>
              <a:buNone/>
            </a:pPr>
            <a:r>
              <a:rPr lang="en-US" sz="2200" b="1" dirty="0" smtClean="0">
                <a:latin typeface="Helvetica" pitchFamily="34" charset="0"/>
              </a:rPr>
              <a:t>(Continue)</a:t>
            </a:r>
          </a:p>
          <a:p>
            <a:pPr marL="360000" indent="-360000">
              <a:spcBef>
                <a:spcPts val="600"/>
              </a:spcBef>
              <a:spcAft>
                <a:spcPts val="1200"/>
              </a:spcAft>
              <a:buNone/>
            </a:pPr>
            <a:endParaRPr lang="en-US" sz="2200" b="1"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147</a:t>
            </a:fld>
            <a:endParaRPr lang="en-US" dirty="0"/>
          </a:p>
        </p:txBody>
      </p:sp>
      <p:pic>
        <p:nvPicPr>
          <p:cNvPr id="5" name="Picture 4" descr="MPj03853380000[1]"/>
          <p:cNvPicPr/>
          <p:nvPr/>
        </p:nvPicPr>
        <p:blipFill>
          <a:blip r:embed="rId3" cstate="print"/>
          <a:srcRect/>
          <a:stretch>
            <a:fillRect/>
          </a:stretch>
        </p:blipFill>
        <p:spPr bwMode="auto">
          <a:xfrm>
            <a:off x="6588224" y="3861048"/>
            <a:ext cx="1853768" cy="1726184"/>
          </a:xfrm>
          <a:prstGeom prst="rect">
            <a:avLst/>
          </a:prstGeom>
          <a:noFill/>
          <a:ln w="38100">
            <a:solidFill>
              <a:schemeClr val="bg2"/>
            </a:solidFill>
            <a:miter lim="800000"/>
            <a:headEnd/>
            <a:tailEnd/>
          </a:ln>
        </p:spPr>
      </p:pic>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Process billable charges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360000" indent="-360000">
              <a:spcBef>
                <a:spcPts val="600"/>
              </a:spcBef>
              <a:spcAft>
                <a:spcPts val="1200"/>
              </a:spcAft>
            </a:pPr>
            <a:r>
              <a:rPr lang="en-US" sz="2200" b="1" dirty="0" smtClean="0">
                <a:latin typeface="Helvetica" pitchFamily="34" charset="0"/>
              </a:rPr>
              <a:t>Mini bar use</a:t>
            </a:r>
          </a:p>
          <a:p>
            <a:pPr marL="360000" indent="-360000">
              <a:spcBef>
                <a:spcPts val="600"/>
              </a:spcBef>
              <a:spcAft>
                <a:spcPts val="1200"/>
              </a:spcAft>
            </a:pPr>
            <a:r>
              <a:rPr lang="en-US" sz="2200" b="1" dirty="0" smtClean="0">
                <a:latin typeface="Helvetica" pitchFamily="34" charset="0"/>
              </a:rPr>
              <a:t>Retail items</a:t>
            </a:r>
          </a:p>
          <a:p>
            <a:pPr marL="360000" indent="-360000">
              <a:spcBef>
                <a:spcPts val="600"/>
              </a:spcBef>
              <a:spcAft>
                <a:spcPts val="1200"/>
              </a:spcAft>
            </a:pPr>
            <a:r>
              <a:rPr lang="en-US" sz="2200" b="1" dirty="0" smtClean="0">
                <a:latin typeface="Helvetica" pitchFamily="34" charset="0"/>
              </a:rPr>
              <a:t>Extra services – personal, business, travel, laundry</a:t>
            </a:r>
          </a:p>
          <a:p>
            <a:pPr marL="360000" indent="-360000">
              <a:spcBef>
                <a:spcPts val="600"/>
              </a:spcBef>
              <a:spcAft>
                <a:spcPts val="1200"/>
              </a:spcAft>
            </a:pPr>
            <a:r>
              <a:rPr lang="en-US" sz="2200" b="1" dirty="0" smtClean="0">
                <a:latin typeface="Helvetica" pitchFamily="34" charset="0"/>
              </a:rPr>
              <a:t>Repairs, maintenance &amp; cleaning.</a:t>
            </a: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148</a:t>
            </a:fld>
            <a:endParaRPr lang="en-US" dirty="0"/>
          </a:p>
        </p:txBody>
      </p:sp>
      <p:pic>
        <p:nvPicPr>
          <p:cNvPr id="5" name="Picture 4" descr="MPj03853380000[1]"/>
          <p:cNvPicPr/>
          <p:nvPr/>
        </p:nvPicPr>
        <p:blipFill>
          <a:blip r:embed="rId3" cstate="print"/>
          <a:srcRect/>
          <a:stretch>
            <a:fillRect/>
          </a:stretch>
        </p:blipFill>
        <p:spPr bwMode="auto">
          <a:xfrm>
            <a:off x="6588224" y="3861048"/>
            <a:ext cx="1853768" cy="1726184"/>
          </a:xfrm>
          <a:prstGeom prst="rect">
            <a:avLst/>
          </a:prstGeom>
          <a:noFill/>
          <a:ln w="38100">
            <a:solidFill>
              <a:schemeClr val="bg2"/>
            </a:solidFill>
            <a:miter lim="800000"/>
            <a:headEnd/>
            <a:tailEnd/>
          </a:ln>
        </p:spPr>
      </p:pic>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Update guest history details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lnSpcReduction="10000"/>
          </a:bodyPr>
          <a:lstStyle/>
          <a:p>
            <a:pPr marL="0" indent="0">
              <a:spcBef>
                <a:spcPts val="600"/>
              </a:spcBef>
              <a:spcAft>
                <a:spcPts val="1200"/>
              </a:spcAft>
              <a:buNone/>
            </a:pPr>
            <a:r>
              <a:rPr lang="en-US" sz="2200" b="1" dirty="0" smtClean="0">
                <a:latin typeface="Helvetica" pitchFamily="34" charset="0"/>
              </a:rPr>
              <a:t>‘Guest history’:</a:t>
            </a:r>
          </a:p>
          <a:p>
            <a:pPr marL="360000" indent="-360000">
              <a:spcBef>
                <a:spcPts val="600"/>
              </a:spcBef>
              <a:spcAft>
                <a:spcPts val="1200"/>
              </a:spcAft>
            </a:pPr>
            <a:r>
              <a:rPr lang="en-US" sz="2200" b="1" dirty="0" smtClean="0">
                <a:latin typeface="Helvetica" pitchFamily="34" charset="0"/>
              </a:rPr>
              <a:t>A valuable source of guest information</a:t>
            </a:r>
          </a:p>
          <a:p>
            <a:pPr marL="360000" indent="-360000">
              <a:spcBef>
                <a:spcPts val="600"/>
              </a:spcBef>
              <a:spcAft>
                <a:spcPts val="1200"/>
              </a:spcAft>
            </a:pPr>
            <a:r>
              <a:rPr lang="en-US" sz="2200" b="1" dirty="0" smtClean="0">
                <a:latin typeface="Helvetica" pitchFamily="34" charset="0"/>
              </a:rPr>
              <a:t>Enables more effective guest room preparation</a:t>
            </a:r>
          </a:p>
          <a:p>
            <a:pPr marL="360000" indent="-360000">
              <a:spcBef>
                <a:spcPts val="600"/>
              </a:spcBef>
              <a:spcAft>
                <a:spcPts val="1200"/>
              </a:spcAft>
            </a:pPr>
            <a:r>
              <a:rPr lang="en-US" sz="2200" b="1" dirty="0" smtClean="0">
                <a:latin typeface="Helvetica" pitchFamily="34" charset="0"/>
              </a:rPr>
              <a:t>May be paper-based or electronic</a:t>
            </a:r>
          </a:p>
          <a:p>
            <a:pPr marL="360000" indent="-360000">
              <a:spcBef>
                <a:spcPts val="600"/>
              </a:spcBef>
              <a:spcAft>
                <a:spcPts val="1200"/>
              </a:spcAft>
            </a:pPr>
            <a:r>
              <a:rPr lang="en-US" sz="2200" b="1" dirty="0" smtClean="0">
                <a:latin typeface="Helvetica" pitchFamily="34" charset="0"/>
              </a:rPr>
              <a:t>Must be updated for every guest stay:</a:t>
            </a:r>
          </a:p>
          <a:p>
            <a:pPr marL="661752" lvl="1" indent="-360000">
              <a:spcBef>
                <a:spcPts val="600"/>
              </a:spcBef>
              <a:spcAft>
                <a:spcPts val="1200"/>
              </a:spcAft>
            </a:pPr>
            <a:r>
              <a:rPr lang="en-US" sz="2200" b="1" dirty="0" smtClean="0">
                <a:latin typeface="Helvetica" pitchFamily="34" charset="0"/>
              </a:rPr>
              <a:t>Before guest arrival</a:t>
            </a:r>
          </a:p>
          <a:p>
            <a:pPr marL="661752" lvl="1" indent="-360000">
              <a:spcBef>
                <a:spcPts val="600"/>
              </a:spcBef>
              <a:spcAft>
                <a:spcPts val="1200"/>
              </a:spcAft>
            </a:pPr>
            <a:r>
              <a:rPr lang="en-US" sz="2200" b="1" dirty="0" smtClean="0">
                <a:latin typeface="Helvetica" pitchFamily="34" charset="0"/>
              </a:rPr>
              <a:t>During guest stay</a:t>
            </a:r>
          </a:p>
          <a:p>
            <a:pPr marL="661752" lvl="1" indent="-360000">
              <a:spcBef>
                <a:spcPts val="600"/>
              </a:spcBef>
              <a:spcAft>
                <a:spcPts val="1200"/>
              </a:spcAft>
            </a:pPr>
            <a:r>
              <a:rPr lang="en-US" sz="2200" b="1" dirty="0" smtClean="0">
                <a:latin typeface="Helvetica" pitchFamily="34" charset="0"/>
              </a:rPr>
              <a:t>After guest has departed.</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149</a:t>
            </a:fld>
            <a:endParaRPr lang="en-US" dirty="0"/>
          </a:p>
        </p:txBody>
      </p:sp>
      <p:pic>
        <p:nvPicPr>
          <p:cNvPr id="5" name="Picture 4" descr="Documents.jpg"/>
          <p:cNvPicPr>
            <a:picLocks noChangeAspect="1"/>
          </p:cNvPicPr>
          <p:nvPr/>
        </p:nvPicPr>
        <p:blipFill>
          <a:blip r:embed="rId3" cstate="print"/>
          <a:stretch>
            <a:fillRect/>
          </a:stretch>
        </p:blipFill>
        <p:spPr>
          <a:xfrm>
            <a:off x="5940152" y="4221088"/>
            <a:ext cx="2354283" cy="156952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Locate the position of valet within the enterprise</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1200"/>
              </a:spcBef>
              <a:spcAft>
                <a:spcPts val="1200"/>
              </a:spcAft>
              <a:buNone/>
            </a:pPr>
            <a:r>
              <a:rPr lang="en-US" sz="2200" b="1" dirty="0" smtClean="0">
                <a:latin typeface="Helvetica" pitchFamily="34" charset="0"/>
              </a:rPr>
              <a:t>The position of valet varies between properties:</a:t>
            </a:r>
          </a:p>
          <a:p>
            <a:pPr lvl="0">
              <a:spcBef>
                <a:spcPts val="1200"/>
              </a:spcBef>
              <a:spcAft>
                <a:spcPts val="1200"/>
              </a:spcAft>
            </a:pPr>
            <a:r>
              <a:rPr lang="en-AU" sz="2200" b="1" dirty="0" smtClean="0">
                <a:latin typeface="Helvetica" pitchFamily="34" charset="0"/>
              </a:rPr>
              <a:t>They are front-of-house staff</a:t>
            </a:r>
          </a:p>
          <a:p>
            <a:pPr lvl="0">
              <a:spcBef>
                <a:spcPts val="1200"/>
              </a:spcBef>
              <a:spcAft>
                <a:spcPts val="1200"/>
              </a:spcAft>
            </a:pPr>
            <a:r>
              <a:rPr lang="en-AU" sz="2200" b="1" dirty="0" smtClean="0">
                <a:latin typeface="Helvetica" pitchFamily="34" charset="0"/>
              </a:rPr>
              <a:t>They are guest contact staff</a:t>
            </a:r>
          </a:p>
          <a:p>
            <a:pPr lvl="0">
              <a:spcBef>
                <a:spcPts val="1200"/>
              </a:spcBef>
              <a:spcAft>
                <a:spcPts val="1200"/>
              </a:spcAft>
            </a:pPr>
            <a:r>
              <a:rPr lang="en-AU" sz="2200" b="1" dirty="0" smtClean="0">
                <a:latin typeface="Helvetica" pitchFamily="34" charset="0"/>
              </a:rPr>
              <a:t>They are service providers.</a:t>
            </a:r>
          </a:p>
          <a:p>
            <a:pPr lvl="0" algn="ctr">
              <a:spcBef>
                <a:spcPts val="1200"/>
              </a:spcBef>
              <a:spcAft>
                <a:spcPts val="1200"/>
              </a:spcAft>
              <a:buNone/>
            </a:pPr>
            <a:r>
              <a:rPr lang="en-US" sz="2200" b="1" i="1" dirty="0" smtClean="0">
                <a:latin typeface="Helvetica" pitchFamily="34" charset="0"/>
              </a:rPr>
              <a:t>Businesswomen may request a </a:t>
            </a:r>
            <a:br>
              <a:rPr lang="en-US" sz="2200" b="1" i="1" dirty="0" smtClean="0">
                <a:latin typeface="Helvetica" pitchFamily="34" charset="0"/>
              </a:rPr>
            </a:br>
            <a:r>
              <a:rPr lang="en-US" sz="2200" b="1" i="1" dirty="0" smtClean="0">
                <a:latin typeface="Helvetica" pitchFamily="34" charset="0"/>
              </a:rPr>
              <a:t>female valet.</a:t>
            </a:r>
          </a:p>
          <a:p>
            <a:pPr marL="360000" indent="-360000">
              <a:spcBef>
                <a:spcPts val="1200"/>
              </a:spcBef>
              <a:spcAft>
                <a:spcPts val="1200"/>
              </a:spcAft>
              <a:buNone/>
            </a:pPr>
            <a:endParaRPr lang="en-US" sz="2200" b="1"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15</a:t>
            </a:fld>
            <a:endParaRPr lang="en-US" dirty="0"/>
          </a:p>
        </p:txBody>
      </p:sp>
      <p:pic>
        <p:nvPicPr>
          <p:cNvPr id="5" name="Picture 4" descr="DVD common Core photo.jpg"/>
          <p:cNvPicPr>
            <a:picLocks noChangeAspect="1"/>
          </p:cNvPicPr>
          <p:nvPr/>
        </p:nvPicPr>
        <p:blipFill>
          <a:blip r:embed="rId3" cstate="print"/>
          <a:stretch>
            <a:fillRect/>
          </a:stretch>
        </p:blipFill>
        <p:spPr>
          <a:xfrm>
            <a:off x="7020272" y="1844824"/>
            <a:ext cx="2123728" cy="3185592"/>
          </a:xfrm>
          <a:prstGeom prst="rect">
            <a:avLst/>
          </a:prstGeom>
        </p:spPr>
      </p:pic>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Update guest history details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lnSpcReduction="10000"/>
          </a:bodyPr>
          <a:lstStyle/>
          <a:p>
            <a:pPr marL="0" indent="0">
              <a:spcBef>
                <a:spcPts val="600"/>
              </a:spcBef>
              <a:spcAft>
                <a:spcPts val="1200"/>
              </a:spcAft>
              <a:buNone/>
            </a:pPr>
            <a:r>
              <a:rPr lang="en-US" sz="2200" b="1" dirty="0" smtClean="0">
                <a:latin typeface="Helvetica" pitchFamily="34" charset="0"/>
              </a:rPr>
              <a:t>Information from venue staff &amp; external providers should be included in guest history updates:</a:t>
            </a:r>
          </a:p>
          <a:p>
            <a:pPr marL="360000" indent="-360000">
              <a:spcBef>
                <a:spcPts val="600"/>
              </a:spcBef>
              <a:spcAft>
                <a:spcPts val="1200"/>
              </a:spcAft>
            </a:pPr>
            <a:r>
              <a:rPr lang="en-US" sz="2200" b="1" dirty="0" smtClean="0">
                <a:latin typeface="Helvetica" pitchFamily="34" charset="0"/>
              </a:rPr>
              <a:t>Details of products &amp; services provided, used or requested</a:t>
            </a:r>
          </a:p>
          <a:p>
            <a:pPr marL="360000" indent="-360000">
              <a:spcBef>
                <a:spcPts val="600"/>
              </a:spcBef>
              <a:spcAft>
                <a:spcPts val="1200"/>
              </a:spcAft>
            </a:pPr>
            <a:r>
              <a:rPr lang="en-US" sz="2200" b="1" dirty="0" smtClean="0">
                <a:latin typeface="Helvetica" pitchFamily="34" charset="0"/>
              </a:rPr>
              <a:t>Facilities used</a:t>
            </a:r>
          </a:p>
          <a:p>
            <a:pPr marL="360000" indent="-360000">
              <a:spcBef>
                <a:spcPts val="600"/>
              </a:spcBef>
              <a:spcAft>
                <a:spcPts val="1200"/>
              </a:spcAft>
            </a:pPr>
            <a:r>
              <a:rPr lang="en-US" sz="2200" b="1" dirty="0" smtClean="0">
                <a:latin typeface="Helvetica" pitchFamily="34" charset="0"/>
              </a:rPr>
              <a:t>Personal preferences:</a:t>
            </a:r>
          </a:p>
          <a:p>
            <a:pPr marL="720000" indent="-360000">
              <a:spcBef>
                <a:spcPts val="600"/>
              </a:spcBef>
              <a:spcAft>
                <a:spcPts val="1200"/>
              </a:spcAft>
              <a:buClr>
                <a:schemeClr val="accent1">
                  <a:lumMod val="75000"/>
                </a:schemeClr>
              </a:buClr>
              <a:buSzPct val="100000"/>
              <a:buFont typeface="Arial" pitchFamily="34" charset="0"/>
              <a:buChar char="•"/>
            </a:pPr>
            <a:r>
              <a:rPr lang="en-US" sz="2200" b="1" dirty="0" smtClean="0">
                <a:latin typeface="Helvetica" pitchFamily="34" charset="0"/>
              </a:rPr>
              <a:t>Room number/s; seating; external </a:t>
            </a:r>
            <a:r>
              <a:rPr lang="en-US" sz="2200" b="1" dirty="0" smtClean="0">
                <a:latin typeface="Helvetica" pitchFamily="34" charset="0"/>
              </a:rPr>
              <a:t/>
            </a:r>
            <a:br>
              <a:rPr lang="en-US" sz="2200" b="1" dirty="0" smtClean="0">
                <a:latin typeface="Helvetica" pitchFamily="34" charset="0"/>
              </a:rPr>
            </a:br>
            <a:r>
              <a:rPr lang="en-US" sz="2200" b="1" dirty="0" smtClean="0">
                <a:latin typeface="Helvetica" pitchFamily="34" charset="0"/>
              </a:rPr>
              <a:t>providers</a:t>
            </a:r>
            <a:r>
              <a:rPr lang="en-US" sz="2200" b="1" dirty="0" smtClean="0">
                <a:latin typeface="Helvetica" pitchFamily="34" charset="0"/>
              </a:rPr>
              <a:t>; food &amp; beverages; </a:t>
            </a:r>
            <a:r>
              <a:rPr lang="en-US" sz="2200" b="1" dirty="0" smtClean="0">
                <a:latin typeface="Helvetica" pitchFamily="34" charset="0"/>
              </a:rPr>
              <a:t/>
            </a:r>
            <a:br>
              <a:rPr lang="en-US" sz="2200" b="1" dirty="0" smtClean="0">
                <a:latin typeface="Helvetica" pitchFamily="34" charset="0"/>
              </a:rPr>
            </a:br>
            <a:r>
              <a:rPr lang="en-US" sz="2200" b="1" dirty="0" smtClean="0">
                <a:latin typeface="Helvetica" pitchFamily="34" charset="0"/>
              </a:rPr>
              <a:t>packing of </a:t>
            </a:r>
            <a:r>
              <a:rPr lang="en-US" sz="2200" b="1" dirty="0" smtClean="0">
                <a:latin typeface="Helvetica" pitchFamily="34" charset="0"/>
              </a:rPr>
              <a:t>luggage</a:t>
            </a:r>
          </a:p>
          <a:p>
            <a:pPr marL="360000" indent="-360000">
              <a:spcBef>
                <a:spcPts val="600"/>
              </a:spcBef>
              <a:spcAft>
                <a:spcPts val="1200"/>
              </a:spcAft>
              <a:buNone/>
            </a:pPr>
            <a:r>
              <a:rPr lang="en-US" sz="2200" b="1" dirty="0" smtClean="0">
                <a:latin typeface="Helvetica" pitchFamily="34" charset="0"/>
              </a:rPr>
              <a:t>(Continued)</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150</a:t>
            </a:fld>
            <a:endParaRPr lang="en-US" dirty="0"/>
          </a:p>
        </p:txBody>
      </p:sp>
      <p:pic>
        <p:nvPicPr>
          <p:cNvPr id="6" name="Picture 5" descr="keyboard.jpg"/>
          <p:cNvPicPr>
            <a:picLocks noChangeAspect="1"/>
          </p:cNvPicPr>
          <p:nvPr/>
        </p:nvPicPr>
        <p:blipFill>
          <a:blip r:embed="rId3" cstate="print"/>
          <a:stretch>
            <a:fillRect/>
          </a:stretch>
        </p:blipFill>
        <p:spPr>
          <a:xfrm>
            <a:off x="5940152" y="4077072"/>
            <a:ext cx="2575952" cy="1741390"/>
          </a:xfrm>
          <a:prstGeom prst="rect">
            <a:avLst/>
          </a:prstGeom>
        </p:spPr>
      </p:pic>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Update guest history details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360000" indent="-360000">
              <a:spcBef>
                <a:spcPts val="600"/>
              </a:spcBef>
              <a:spcAft>
                <a:spcPts val="1200"/>
              </a:spcAft>
            </a:pPr>
            <a:r>
              <a:rPr lang="en-US" sz="2200" b="1" dirty="0" smtClean="0">
                <a:latin typeface="Helvetica" pitchFamily="34" charset="0"/>
              </a:rPr>
              <a:t>Attractions visited &amp; events attended</a:t>
            </a:r>
          </a:p>
          <a:p>
            <a:pPr marL="360000" indent="-360000">
              <a:spcBef>
                <a:spcPts val="600"/>
              </a:spcBef>
              <a:spcAft>
                <a:spcPts val="1200"/>
              </a:spcAft>
            </a:pPr>
            <a:r>
              <a:rPr lang="en-US" sz="2200" b="1" dirty="0" smtClean="0">
                <a:latin typeface="Helvetica" pitchFamily="34" charset="0"/>
              </a:rPr>
              <a:t>Timing details for service delivery</a:t>
            </a:r>
          </a:p>
          <a:p>
            <a:pPr marL="360000" indent="-360000">
              <a:spcBef>
                <a:spcPts val="600"/>
              </a:spcBef>
              <a:spcAft>
                <a:spcPts val="1200"/>
              </a:spcAft>
            </a:pPr>
            <a:r>
              <a:rPr lang="en-US" sz="2200" b="1" dirty="0" smtClean="0">
                <a:latin typeface="Helvetica" pitchFamily="34" charset="0"/>
              </a:rPr>
              <a:t>Special occurrences impacting the guest &amp; their stay.</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151</a:t>
            </a:fld>
            <a:endParaRPr lang="en-US" dirty="0"/>
          </a:p>
        </p:txBody>
      </p:sp>
      <p:pic>
        <p:nvPicPr>
          <p:cNvPr id="6" name="Picture 5" descr="Filing.jpg"/>
          <p:cNvPicPr>
            <a:picLocks noChangeAspect="1"/>
          </p:cNvPicPr>
          <p:nvPr/>
        </p:nvPicPr>
        <p:blipFill>
          <a:blip r:embed="rId3" cstate="print"/>
          <a:stretch>
            <a:fillRect/>
          </a:stretch>
        </p:blipFill>
        <p:spPr>
          <a:xfrm>
            <a:off x="6588224" y="4221088"/>
            <a:ext cx="1800200" cy="1458863"/>
          </a:xfrm>
          <a:prstGeom prst="rect">
            <a:avLst/>
          </a:prstGeom>
        </p:spPr>
      </p:pic>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Debrief with management</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600"/>
              </a:spcBef>
              <a:spcAft>
                <a:spcPts val="1200"/>
              </a:spcAft>
              <a:buNone/>
            </a:pPr>
            <a:r>
              <a:rPr lang="en-US" sz="2200" b="1" dirty="0" smtClean="0">
                <a:latin typeface="Helvetica" pitchFamily="34" charset="0"/>
              </a:rPr>
              <a:t>Management meet with valets after a valet-serviced guest has departed to:</a:t>
            </a:r>
          </a:p>
          <a:p>
            <a:pPr marL="360000" indent="-360000">
              <a:spcBef>
                <a:spcPts val="600"/>
              </a:spcBef>
              <a:spcAft>
                <a:spcPts val="1200"/>
              </a:spcAft>
            </a:pPr>
            <a:r>
              <a:rPr lang="en-US" sz="2200" b="1" dirty="0" smtClean="0">
                <a:latin typeface="Helvetica" pitchFamily="34" charset="0"/>
              </a:rPr>
              <a:t>Review the guest experience</a:t>
            </a:r>
          </a:p>
          <a:p>
            <a:pPr marL="360000" indent="-360000">
              <a:spcBef>
                <a:spcPts val="600"/>
              </a:spcBef>
              <a:spcAft>
                <a:spcPts val="1200"/>
              </a:spcAft>
            </a:pPr>
            <a:r>
              <a:rPr lang="en-US" sz="2200" b="1" dirty="0" smtClean="0">
                <a:latin typeface="Helvetica" pitchFamily="34" charset="0"/>
              </a:rPr>
              <a:t>Address issues arising</a:t>
            </a:r>
          </a:p>
          <a:p>
            <a:pPr marL="360000" indent="-360000">
              <a:spcBef>
                <a:spcPts val="600"/>
              </a:spcBef>
              <a:spcAft>
                <a:spcPts val="1200"/>
              </a:spcAft>
            </a:pPr>
            <a:r>
              <a:rPr lang="en-US" sz="2200" b="1" dirty="0" smtClean="0">
                <a:latin typeface="Helvetica" pitchFamily="34" charset="0"/>
              </a:rPr>
              <a:t>Determine if policies and/or procedures need to change</a:t>
            </a:r>
          </a:p>
          <a:p>
            <a:pPr marL="360000" indent="-360000">
              <a:spcBef>
                <a:spcPts val="600"/>
              </a:spcBef>
              <a:spcAft>
                <a:spcPts val="1200"/>
              </a:spcAft>
            </a:pPr>
            <a:r>
              <a:rPr lang="en-US" sz="2200" b="1" dirty="0" smtClean="0">
                <a:latin typeface="Helvetica" pitchFamily="34" charset="0"/>
              </a:rPr>
              <a:t>Other venue staff may also be </a:t>
            </a:r>
            <a:r>
              <a:rPr lang="en-US" sz="2200" b="1" dirty="0" smtClean="0">
                <a:latin typeface="Helvetica" pitchFamily="34" charset="0"/>
              </a:rPr>
              <a:t/>
            </a:r>
            <a:br>
              <a:rPr lang="en-US" sz="2200" b="1" dirty="0" smtClean="0">
                <a:latin typeface="Helvetica" pitchFamily="34" charset="0"/>
              </a:rPr>
            </a:br>
            <a:r>
              <a:rPr lang="en-US" sz="2200" b="1" dirty="0" smtClean="0">
                <a:latin typeface="Helvetica" pitchFamily="34" charset="0"/>
              </a:rPr>
              <a:t>involved in </a:t>
            </a:r>
            <a:r>
              <a:rPr lang="en-US" sz="2200" b="1" dirty="0" smtClean="0">
                <a:latin typeface="Helvetica" pitchFamily="34" charset="0"/>
              </a:rPr>
              <a:t>the debriefing.</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152</a:t>
            </a:fld>
            <a:endParaRPr lang="en-US" dirty="0"/>
          </a:p>
        </p:txBody>
      </p:sp>
      <p:pic>
        <p:nvPicPr>
          <p:cNvPr id="6" name="Picture 5" descr="accounts.jpg"/>
          <p:cNvPicPr>
            <a:picLocks noChangeAspect="1"/>
          </p:cNvPicPr>
          <p:nvPr/>
        </p:nvPicPr>
        <p:blipFill>
          <a:blip r:embed="rId3" cstate="print"/>
          <a:stretch>
            <a:fillRect/>
          </a:stretch>
        </p:blipFill>
        <p:spPr>
          <a:xfrm>
            <a:off x="5940152" y="4149080"/>
            <a:ext cx="2411760" cy="1607282"/>
          </a:xfrm>
          <a:prstGeom prst="rect">
            <a:avLst/>
          </a:prstGeom>
        </p:spPr>
      </p:pic>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Debrief with management</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600"/>
              </a:spcBef>
              <a:spcAft>
                <a:spcPts val="1200"/>
              </a:spcAft>
              <a:buNone/>
            </a:pPr>
            <a:r>
              <a:rPr lang="en-US" sz="2200" b="1" dirty="0" smtClean="0">
                <a:latin typeface="Helvetica" pitchFamily="34" charset="0"/>
              </a:rPr>
              <a:t>Topics for discussion at the de-briefing:</a:t>
            </a:r>
          </a:p>
          <a:p>
            <a:pPr marL="360000" indent="-360000">
              <a:spcBef>
                <a:spcPts val="600"/>
              </a:spcBef>
              <a:spcAft>
                <a:spcPts val="1200"/>
              </a:spcAft>
            </a:pPr>
            <a:r>
              <a:rPr lang="en-US" sz="2200" b="1" dirty="0" smtClean="0">
                <a:latin typeface="Helvetica" pitchFamily="34" charset="0"/>
              </a:rPr>
              <a:t>Complaints – causes, impact &amp; resolutions </a:t>
            </a:r>
          </a:p>
          <a:p>
            <a:pPr marL="360000" indent="-360000">
              <a:spcBef>
                <a:spcPts val="600"/>
              </a:spcBef>
              <a:spcAft>
                <a:spcPts val="1200"/>
              </a:spcAft>
            </a:pPr>
            <a:r>
              <a:rPr lang="en-US" sz="2200" b="1" dirty="0" smtClean="0">
                <a:latin typeface="Helvetica" pitchFamily="34" charset="0"/>
              </a:rPr>
              <a:t>Compliments – what &amp; who was involved</a:t>
            </a:r>
          </a:p>
          <a:p>
            <a:pPr marL="360000" indent="-360000">
              <a:spcBef>
                <a:spcPts val="600"/>
              </a:spcBef>
              <a:spcAft>
                <a:spcPts val="1200"/>
              </a:spcAft>
            </a:pPr>
            <a:r>
              <a:rPr lang="en-US" sz="2200" b="1" dirty="0" smtClean="0">
                <a:latin typeface="Helvetica" pitchFamily="34" charset="0"/>
              </a:rPr>
              <a:t>Products &amp; services – good &amp; bad; changes needed</a:t>
            </a:r>
          </a:p>
          <a:p>
            <a:pPr marL="360000" indent="-360000">
              <a:spcBef>
                <a:spcPts val="600"/>
              </a:spcBef>
              <a:spcAft>
                <a:spcPts val="1200"/>
              </a:spcAft>
            </a:pPr>
            <a:r>
              <a:rPr lang="en-US" sz="2200" b="1" dirty="0" smtClean="0">
                <a:latin typeface="Helvetica" pitchFamily="34" charset="0"/>
              </a:rPr>
              <a:t>Suggestions &amp; recommendations – service </a:t>
            </a:r>
            <a:r>
              <a:rPr lang="en-US" sz="2200" b="1" dirty="0" smtClean="0">
                <a:latin typeface="Helvetica" pitchFamily="34" charset="0"/>
              </a:rPr>
              <a:t/>
            </a:r>
            <a:br>
              <a:rPr lang="en-US" sz="2200" b="1" dirty="0" smtClean="0">
                <a:latin typeface="Helvetica" pitchFamily="34" charset="0"/>
              </a:rPr>
            </a:br>
            <a:r>
              <a:rPr lang="en-US" sz="2200" b="1" dirty="0" smtClean="0">
                <a:latin typeface="Helvetica" pitchFamily="34" charset="0"/>
              </a:rPr>
              <a:t>delivery</a:t>
            </a:r>
            <a:r>
              <a:rPr lang="en-US" sz="2200" b="1" dirty="0" smtClean="0">
                <a:latin typeface="Helvetica" pitchFamily="34" charset="0"/>
              </a:rPr>
              <a:t>, new or changed products </a:t>
            </a:r>
            <a:r>
              <a:rPr lang="en-US" sz="2200" b="1" dirty="0" smtClean="0">
                <a:latin typeface="Helvetica" pitchFamily="34" charset="0"/>
              </a:rPr>
              <a:t/>
            </a:r>
            <a:br>
              <a:rPr lang="en-US" sz="2200" b="1" dirty="0" smtClean="0">
                <a:latin typeface="Helvetica" pitchFamily="34" charset="0"/>
              </a:rPr>
            </a:br>
            <a:r>
              <a:rPr lang="en-US" sz="2200" b="1" dirty="0" smtClean="0">
                <a:latin typeface="Helvetica" pitchFamily="34" charset="0"/>
              </a:rPr>
              <a:t>and </a:t>
            </a:r>
            <a:r>
              <a:rPr lang="en-US" sz="2200" b="1" dirty="0" smtClean="0">
                <a:latin typeface="Helvetica" pitchFamily="34" charset="0"/>
              </a:rPr>
              <a:t>new markets.</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153</a:t>
            </a:fld>
            <a:endParaRPr lang="en-US" dirty="0"/>
          </a:p>
        </p:txBody>
      </p:sp>
      <p:pic>
        <p:nvPicPr>
          <p:cNvPr id="6" name="Picture 5" descr="group diversity.jpg"/>
          <p:cNvPicPr>
            <a:picLocks noChangeAspect="1"/>
          </p:cNvPicPr>
          <p:nvPr/>
        </p:nvPicPr>
        <p:blipFill>
          <a:blip r:embed="rId3" cstate="print"/>
          <a:stretch>
            <a:fillRect/>
          </a:stretch>
        </p:blipFill>
        <p:spPr>
          <a:xfrm>
            <a:off x="6804248" y="4221088"/>
            <a:ext cx="1560576" cy="1560576"/>
          </a:xfrm>
          <a:prstGeom prst="rect">
            <a:avLst/>
          </a:prstGeom>
        </p:spPr>
      </p:pic>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Summary – Element 4</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600"/>
              </a:spcBef>
              <a:spcAft>
                <a:spcPts val="1200"/>
              </a:spcAft>
              <a:buNone/>
            </a:pPr>
            <a:r>
              <a:rPr lang="en-US" sz="2200" b="1" dirty="0" smtClean="0">
                <a:latin typeface="Helvetica" pitchFamily="34" charset="0"/>
              </a:rPr>
              <a:t>When recording valet services:</a:t>
            </a:r>
          </a:p>
          <a:p>
            <a:r>
              <a:rPr lang="en-AU" sz="2200" b="1" dirty="0" smtClean="0">
                <a:latin typeface="Helvetica" pitchFamily="34" charset="0"/>
              </a:rPr>
              <a:t>Ensure all billable charges are processed promptly</a:t>
            </a:r>
          </a:p>
          <a:p>
            <a:endParaRPr lang="en-AU" sz="2200" b="1" dirty="0" smtClean="0">
              <a:latin typeface="Helvetica" pitchFamily="34" charset="0"/>
            </a:endParaRPr>
          </a:p>
          <a:p>
            <a:r>
              <a:rPr lang="en-AU" sz="2200" b="1" dirty="0" smtClean="0">
                <a:latin typeface="Helvetica" pitchFamily="34" charset="0"/>
              </a:rPr>
              <a:t>Check all legitimate charges are processed</a:t>
            </a:r>
          </a:p>
          <a:p>
            <a:endParaRPr lang="en-AU" sz="2200" b="1" dirty="0" smtClean="0">
              <a:latin typeface="Helvetica" pitchFamily="34" charset="0"/>
            </a:endParaRPr>
          </a:p>
          <a:p>
            <a:r>
              <a:rPr lang="en-AU" sz="2200" b="1" dirty="0" smtClean="0">
                <a:latin typeface="Helvetica" pitchFamily="34" charset="0"/>
              </a:rPr>
              <a:t>Provide supporting documentation for </a:t>
            </a:r>
            <a:r>
              <a:rPr lang="en-AU" sz="2200" b="1" dirty="0" smtClean="0">
                <a:latin typeface="Helvetica" pitchFamily="34" charset="0"/>
              </a:rPr>
              <a:t/>
            </a:r>
            <a:br>
              <a:rPr lang="en-AU" sz="2200" b="1" dirty="0" smtClean="0">
                <a:latin typeface="Helvetica" pitchFamily="34" charset="0"/>
              </a:rPr>
            </a:br>
            <a:r>
              <a:rPr lang="en-AU" sz="2200" b="1" dirty="0" smtClean="0">
                <a:latin typeface="Helvetica" pitchFamily="34" charset="0"/>
              </a:rPr>
              <a:t>all </a:t>
            </a:r>
            <a:r>
              <a:rPr lang="en-AU" sz="2200" b="1" dirty="0" smtClean="0">
                <a:latin typeface="Helvetica" pitchFamily="34" charset="0"/>
              </a:rPr>
              <a:t>billable charges</a:t>
            </a:r>
            <a:endParaRPr lang="en-US" sz="2200" b="1" dirty="0" smtClean="0">
              <a:latin typeface="Helvetica" pitchFamily="34" charset="0"/>
            </a:endParaRPr>
          </a:p>
          <a:p>
            <a:pPr marL="360000" indent="-360000">
              <a:spcBef>
                <a:spcPts val="600"/>
              </a:spcBef>
              <a:spcAft>
                <a:spcPts val="1200"/>
              </a:spcAft>
              <a:buNone/>
            </a:pPr>
            <a:r>
              <a:rPr lang="en-US" sz="2200" b="1" dirty="0" smtClean="0">
                <a:latin typeface="Helvetica" pitchFamily="34" charset="0"/>
              </a:rPr>
              <a:t>(Continued)</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154</a:t>
            </a:fld>
            <a:endParaRPr lang="en-US" dirty="0"/>
          </a:p>
        </p:txBody>
      </p:sp>
      <p:pic>
        <p:nvPicPr>
          <p:cNvPr id="5" name="Picture 3" descr="C:\Documents and Settings\maiv\Local Settings\Temporary Internet Files\Content.IE5\A8BAWIUD\MC900440428[1].wmf"/>
          <p:cNvPicPr>
            <a:picLocks noChangeAspect="1" noChangeArrowheads="1"/>
          </p:cNvPicPr>
          <p:nvPr/>
        </p:nvPicPr>
        <p:blipFill>
          <a:blip r:embed="rId3" cstate="print"/>
          <a:srcRect/>
          <a:stretch>
            <a:fillRect/>
          </a:stretch>
        </p:blipFill>
        <p:spPr bwMode="auto">
          <a:xfrm>
            <a:off x="6732240" y="3645024"/>
            <a:ext cx="1736725" cy="1828800"/>
          </a:xfrm>
          <a:prstGeom prst="rect">
            <a:avLst/>
          </a:prstGeom>
          <a:noFill/>
        </p:spPr>
      </p:pic>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Summary – Element 4</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r>
              <a:rPr lang="en-AU" sz="2200" b="1" dirty="0" smtClean="0">
                <a:latin typeface="Helvetica" pitchFamily="34" charset="0"/>
              </a:rPr>
              <a:t>Liaise with Front Office regarding processing of billable charges</a:t>
            </a:r>
          </a:p>
          <a:p>
            <a:endParaRPr lang="en-AU" sz="2200" b="1" dirty="0" smtClean="0">
              <a:latin typeface="Helvetica" pitchFamily="34" charset="0"/>
            </a:endParaRPr>
          </a:p>
          <a:p>
            <a:r>
              <a:rPr lang="en-AU" sz="2200" b="1" dirty="0" smtClean="0">
                <a:latin typeface="Helvetica" pitchFamily="34" charset="0"/>
              </a:rPr>
              <a:t>Follow house policy or individual arrangements for particular guests when facilitating account settlement</a:t>
            </a:r>
            <a:endParaRPr lang="en-US" sz="2200" b="1" dirty="0" smtClean="0">
              <a:latin typeface="Helvetica" pitchFamily="34" charset="0"/>
            </a:endParaRPr>
          </a:p>
          <a:p>
            <a:pPr marL="360000" indent="-360000">
              <a:spcBef>
                <a:spcPts val="600"/>
              </a:spcBef>
              <a:spcAft>
                <a:spcPts val="1200"/>
              </a:spcAft>
              <a:buNone/>
            </a:pPr>
            <a:r>
              <a:rPr lang="en-US" sz="2200" b="1" dirty="0" smtClean="0">
                <a:latin typeface="Helvetica" pitchFamily="34" charset="0"/>
              </a:rPr>
              <a:t>(Continued)</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155</a:t>
            </a:fld>
            <a:endParaRPr lang="en-US" dirty="0"/>
          </a:p>
        </p:txBody>
      </p:sp>
      <p:pic>
        <p:nvPicPr>
          <p:cNvPr id="5" name="Picture 3" descr="C:\Documents and Settings\maiv\Local Settings\Temporary Internet Files\Content.IE5\A8BAWIUD\MC900440428[1].wmf"/>
          <p:cNvPicPr>
            <a:picLocks noChangeAspect="1" noChangeArrowheads="1"/>
          </p:cNvPicPr>
          <p:nvPr/>
        </p:nvPicPr>
        <p:blipFill>
          <a:blip r:embed="rId3" cstate="print"/>
          <a:srcRect/>
          <a:stretch>
            <a:fillRect/>
          </a:stretch>
        </p:blipFill>
        <p:spPr bwMode="auto">
          <a:xfrm>
            <a:off x="6732240" y="3645024"/>
            <a:ext cx="1736725" cy="1828800"/>
          </a:xfrm>
          <a:prstGeom prst="rect">
            <a:avLst/>
          </a:prstGeom>
          <a:noFill/>
        </p:spPr>
      </p:pic>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Summary – Element 4</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r>
              <a:rPr lang="en-AU" sz="2200" b="1" dirty="0" smtClean="0">
                <a:latin typeface="Helvetica" pitchFamily="34" charset="0"/>
              </a:rPr>
              <a:t>Update guest history for every valet-serviced guest stay before, during and after their stay</a:t>
            </a:r>
          </a:p>
          <a:p>
            <a:endParaRPr lang="en-AU" sz="2200" b="1" dirty="0" smtClean="0">
              <a:latin typeface="Helvetica" pitchFamily="34" charset="0"/>
            </a:endParaRPr>
          </a:p>
          <a:p>
            <a:r>
              <a:rPr lang="en-AU" sz="2200" b="1" dirty="0" smtClean="0">
                <a:latin typeface="Helvetica" pitchFamily="34" charset="0"/>
              </a:rPr>
              <a:t>Communicate with management when VIP guest has departed to identify if necessary action to take in response to issues arising or events </a:t>
            </a:r>
            <a:r>
              <a:rPr lang="en-AU" sz="2200" b="1" dirty="0" smtClean="0">
                <a:latin typeface="Helvetica" pitchFamily="34" charset="0"/>
              </a:rPr>
              <a:t/>
            </a:r>
            <a:br>
              <a:rPr lang="en-AU" sz="2200" b="1" dirty="0" smtClean="0">
                <a:latin typeface="Helvetica" pitchFamily="34" charset="0"/>
              </a:rPr>
            </a:br>
            <a:r>
              <a:rPr lang="en-AU" sz="2200" b="1" dirty="0" smtClean="0">
                <a:latin typeface="Helvetica" pitchFamily="34" charset="0"/>
              </a:rPr>
              <a:t>occurring </a:t>
            </a:r>
            <a:r>
              <a:rPr lang="en-AU" sz="2200" b="1" dirty="0" smtClean="0">
                <a:latin typeface="Helvetica" pitchFamily="34" charset="0"/>
              </a:rPr>
              <a:t>during the guest stay.</a:t>
            </a:r>
            <a:endParaRPr lang="en-US" sz="2200" b="1" dirty="0" smtClean="0">
              <a:latin typeface="Helvetica" pitchFamily="34" charset="0"/>
            </a:endParaRPr>
          </a:p>
          <a:p>
            <a:pPr marL="360000" indent="-360000">
              <a:spcBef>
                <a:spcPts val="600"/>
              </a:spcBef>
              <a:spcAft>
                <a:spcPts val="1200"/>
              </a:spcAft>
              <a:buNone/>
            </a:pPr>
            <a:endParaRPr lang="en-US" sz="2200" b="1"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156</a:t>
            </a:fld>
            <a:endParaRPr lang="en-US" dirty="0"/>
          </a:p>
        </p:txBody>
      </p:sp>
      <p:pic>
        <p:nvPicPr>
          <p:cNvPr id="5" name="Picture 3" descr="C:\Documents and Settings\maiv\Local Settings\Temporary Internet Files\Content.IE5\A8BAWIUD\MC900440428[1].wmf"/>
          <p:cNvPicPr>
            <a:picLocks noChangeAspect="1" noChangeArrowheads="1"/>
          </p:cNvPicPr>
          <p:nvPr/>
        </p:nvPicPr>
        <p:blipFill>
          <a:blip r:embed="rId3" cstate="print"/>
          <a:srcRect/>
          <a:stretch>
            <a:fillRect/>
          </a:stretch>
        </p:blipFill>
        <p:spPr bwMode="auto">
          <a:xfrm>
            <a:off x="6732240" y="3645024"/>
            <a:ext cx="1736725" cy="18288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Locate the position of valet within the enterprise</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1200"/>
              </a:spcBef>
              <a:spcAft>
                <a:spcPts val="1200"/>
              </a:spcAft>
              <a:buNone/>
            </a:pPr>
            <a:r>
              <a:rPr lang="en-US" sz="2200" b="1" dirty="0" smtClean="0">
                <a:latin typeface="Helvetica" pitchFamily="34" charset="0"/>
              </a:rPr>
              <a:t>Interactions the valet may have include:</a:t>
            </a:r>
          </a:p>
          <a:p>
            <a:pPr lvl="0">
              <a:spcBef>
                <a:spcPts val="1200"/>
              </a:spcBef>
              <a:spcAft>
                <a:spcPts val="1200"/>
              </a:spcAft>
            </a:pPr>
            <a:r>
              <a:rPr lang="en-AU" sz="2200" b="1" dirty="0" smtClean="0">
                <a:latin typeface="Helvetica" pitchFamily="34" charset="0"/>
              </a:rPr>
              <a:t>Liaise with Sales &amp; Marketing</a:t>
            </a:r>
          </a:p>
          <a:p>
            <a:pPr lvl="0">
              <a:spcBef>
                <a:spcPts val="1200"/>
              </a:spcBef>
              <a:spcAft>
                <a:spcPts val="1200"/>
              </a:spcAft>
            </a:pPr>
            <a:r>
              <a:rPr lang="en-AU" sz="2200" b="1" dirty="0" smtClean="0">
                <a:latin typeface="Helvetica" pitchFamily="34" charset="0"/>
              </a:rPr>
              <a:t>Liaise with Front Office &amp; Concierge</a:t>
            </a:r>
          </a:p>
          <a:p>
            <a:pPr lvl="0">
              <a:spcBef>
                <a:spcPts val="1200"/>
              </a:spcBef>
              <a:spcAft>
                <a:spcPts val="1200"/>
              </a:spcAft>
            </a:pPr>
            <a:r>
              <a:rPr lang="en-AU" sz="2200" b="1" dirty="0" smtClean="0">
                <a:latin typeface="Helvetica" pitchFamily="34" charset="0"/>
              </a:rPr>
              <a:t>Liaise with Food &amp; Beverage, Kitchen &amp; Function/Banquet departments</a:t>
            </a:r>
          </a:p>
          <a:p>
            <a:pPr lvl="0">
              <a:spcBef>
                <a:spcPts val="1200"/>
              </a:spcBef>
              <a:spcAft>
                <a:spcPts val="1200"/>
              </a:spcAft>
            </a:pPr>
            <a:r>
              <a:rPr lang="en-AU" sz="2200" b="1" dirty="0" smtClean="0">
                <a:latin typeface="Helvetica" pitchFamily="34" charset="0"/>
              </a:rPr>
              <a:t>Be involved in middle-level </a:t>
            </a:r>
            <a:br>
              <a:rPr lang="en-AU" sz="2200" b="1" dirty="0" smtClean="0">
                <a:latin typeface="Helvetica" pitchFamily="34" charset="0"/>
              </a:rPr>
            </a:br>
            <a:r>
              <a:rPr lang="en-AU" sz="2200" b="1" dirty="0" smtClean="0">
                <a:latin typeface="Helvetica" pitchFamily="34" charset="0"/>
              </a:rPr>
              <a:t>management meetings.</a:t>
            </a: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16</a:t>
            </a:fld>
            <a:endParaRPr lang="en-US" dirty="0"/>
          </a:p>
        </p:txBody>
      </p:sp>
      <p:pic>
        <p:nvPicPr>
          <p:cNvPr id="5" name="Picture 4" descr="MP900431740[1].JPG"/>
          <p:cNvPicPr/>
          <p:nvPr/>
        </p:nvPicPr>
        <p:blipFill>
          <a:blip r:embed="rId3" cstate="print"/>
          <a:stretch>
            <a:fillRect/>
          </a:stretch>
        </p:blipFill>
        <p:spPr>
          <a:xfrm>
            <a:off x="6588224" y="3717032"/>
            <a:ext cx="1944163" cy="202059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Locate the position of valet within the enterprise</a:t>
            </a: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1200"/>
              </a:spcBef>
              <a:spcAft>
                <a:spcPts val="1200"/>
              </a:spcAft>
              <a:buNone/>
            </a:pPr>
            <a:r>
              <a:rPr lang="en-US" sz="2200" b="1" dirty="0" smtClean="0">
                <a:latin typeface="Helvetica" pitchFamily="34" charset="0"/>
              </a:rPr>
              <a:t>Valet employment options include:</a:t>
            </a:r>
          </a:p>
          <a:p>
            <a:pPr marL="360000" indent="-360000">
              <a:spcBef>
                <a:spcPts val="1200"/>
              </a:spcBef>
              <a:spcAft>
                <a:spcPts val="1200"/>
              </a:spcAft>
            </a:pPr>
            <a:r>
              <a:rPr lang="en-US" sz="2200" b="1" dirty="0" smtClean="0">
                <a:latin typeface="Helvetica" pitchFamily="34" charset="0"/>
              </a:rPr>
              <a:t>Full-time</a:t>
            </a:r>
          </a:p>
          <a:p>
            <a:pPr marL="360000" indent="-360000">
              <a:spcBef>
                <a:spcPts val="1200"/>
              </a:spcBef>
              <a:spcAft>
                <a:spcPts val="1200"/>
              </a:spcAft>
            </a:pPr>
            <a:r>
              <a:rPr lang="en-US" sz="2200" b="1" dirty="0" smtClean="0">
                <a:latin typeface="Helvetica" pitchFamily="34" charset="0"/>
              </a:rPr>
              <a:t>Part-time</a:t>
            </a:r>
          </a:p>
          <a:p>
            <a:pPr marL="360000" indent="-360000">
              <a:spcBef>
                <a:spcPts val="1200"/>
              </a:spcBef>
              <a:spcAft>
                <a:spcPts val="1200"/>
              </a:spcAft>
            </a:pPr>
            <a:r>
              <a:rPr lang="en-US" sz="2200" b="1" dirty="0" smtClean="0">
                <a:latin typeface="Helvetica" pitchFamily="34" charset="0"/>
              </a:rPr>
              <a:t>Casual</a:t>
            </a:r>
          </a:p>
          <a:p>
            <a:pPr marL="360000" indent="-360000">
              <a:spcBef>
                <a:spcPts val="1200"/>
              </a:spcBef>
              <a:spcAft>
                <a:spcPts val="1200"/>
              </a:spcAft>
            </a:pPr>
            <a:r>
              <a:rPr lang="en-US" sz="2200" b="1" dirty="0" smtClean="0">
                <a:latin typeface="Helvetica" pitchFamily="34" charset="0"/>
              </a:rPr>
              <a:t>Outsourced.</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17</a:t>
            </a:fld>
            <a:endParaRPr lang="en-US" dirty="0"/>
          </a:p>
        </p:txBody>
      </p:sp>
      <p:pic>
        <p:nvPicPr>
          <p:cNvPr id="7" name="Picture 6" descr="MP900185079[1].JPG"/>
          <p:cNvPicPr/>
          <p:nvPr/>
        </p:nvPicPr>
        <p:blipFill>
          <a:blip r:embed="rId3" cstate="print"/>
          <a:stretch>
            <a:fillRect/>
          </a:stretch>
        </p:blipFill>
        <p:spPr>
          <a:xfrm>
            <a:off x="6876256" y="3140968"/>
            <a:ext cx="1540048" cy="212300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GB" sz="3400" b="1" dirty="0" smtClean="0">
                <a:solidFill>
                  <a:srgbClr val="FF6600"/>
                </a:solidFill>
                <a:latin typeface="Helvetica" pitchFamily="34" charset="0"/>
              </a:rPr>
              <a:t>Identify the personal characteristics required of a valet</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1200"/>
              </a:spcBef>
              <a:spcAft>
                <a:spcPts val="1200"/>
              </a:spcAft>
              <a:buNone/>
            </a:pPr>
            <a:r>
              <a:rPr lang="en-US" sz="2200" b="1" dirty="0" smtClean="0">
                <a:latin typeface="Helvetica" pitchFamily="34" charset="0"/>
              </a:rPr>
              <a:t>Valets must have high-level working skills, plus:</a:t>
            </a:r>
          </a:p>
          <a:p>
            <a:pPr marL="360000" indent="-360000">
              <a:spcBef>
                <a:spcPts val="1200"/>
              </a:spcBef>
              <a:spcAft>
                <a:spcPts val="1200"/>
              </a:spcAft>
            </a:pPr>
            <a:r>
              <a:rPr lang="en-US" sz="2200" b="1" dirty="0" smtClean="0">
                <a:latin typeface="Helvetica" pitchFamily="34" charset="0"/>
              </a:rPr>
              <a:t>Tact &amp; diplomacy</a:t>
            </a:r>
          </a:p>
          <a:p>
            <a:pPr marL="360000" indent="-360000">
              <a:spcBef>
                <a:spcPts val="1200"/>
              </a:spcBef>
              <a:spcAft>
                <a:spcPts val="1200"/>
              </a:spcAft>
            </a:pPr>
            <a:r>
              <a:rPr lang="en-US" sz="2200" b="1" dirty="0" smtClean="0">
                <a:latin typeface="Helvetica" pitchFamily="34" charset="0"/>
              </a:rPr>
              <a:t>Discretion</a:t>
            </a:r>
          </a:p>
          <a:p>
            <a:pPr marL="360000" indent="-360000">
              <a:spcBef>
                <a:spcPts val="1200"/>
              </a:spcBef>
              <a:spcAft>
                <a:spcPts val="1200"/>
              </a:spcAft>
            </a:pPr>
            <a:r>
              <a:rPr lang="en-US" sz="2200" b="1" dirty="0" smtClean="0">
                <a:latin typeface="Helvetica" pitchFamily="34" charset="0"/>
              </a:rPr>
              <a:t>Etiquette</a:t>
            </a:r>
          </a:p>
          <a:p>
            <a:pPr marL="360000" indent="-360000">
              <a:spcBef>
                <a:spcPts val="1200"/>
              </a:spcBef>
              <a:spcAft>
                <a:spcPts val="1200"/>
              </a:spcAft>
              <a:buNone/>
            </a:pPr>
            <a:r>
              <a:rPr lang="en-US" sz="2200" b="1" dirty="0" smtClean="0">
                <a:latin typeface="Helvetica" pitchFamily="34" charset="0"/>
              </a:rPr>
              <a:t>(Continued)</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18</a:t>
            </a:fld>
            <a:endParaRPr lang="en-US" dirty="0"/>
          </a:p>
        </p:txBody>
      </p:sp>
      <p:pic>
        <p:nvPicPr>
          <p:cNvPr id="5" name="Picture 4" descr="wai_a_students_293_cmyk.jpg"/>
          <p:cNvPicPr>
            <a:picLocks noChangeAspect="1"/>
          </p:cNvPicPr>
          <p:nvPr/>
        </p:nvPicPr>
        <p:blipFill>
          <a:blip r:embed="rId3" cstate="print"/>
          <a:stretch>
            <a:fillRect/>
          </a:stretch>
        </p:blipFill>
        <p:spPr>
          <a:xfrm>
            <a:off x="6732240" y="2780928"/>
            <a:ext cx="1750318" cy="261729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GB" sz="3400" b="1" dirty="0" smtClean="0">
                <a:solidFill>
                  <a:srgbClr val="FF6600"/>
                </a:solidFill>
                <a:latin typeface="Helvetica" pitchFamily="34" charset="0"/>
              </a:rPr>
              <a:t>Identify the personal characteristics required of a valet</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360000" indent="-360000">
              <a:spcBef>
                <a:spcPts val="1200"/>
              </a:spcBef>
              <a:spcAft>
                <a:spcPts val="1200"/>
              </a:spcAft>
            </a:pPr>
            <a:r>
              <a:rPr lang="en-US" sz="2200" b="1" dirty="0" smtClean="0">
                <a:latin typeface="Helvetica" pitchFamily="34" charset="0"/>
              </a:rPr>
              <a:t>Good manners</a:t>
            </a:r>
          </a:p>
          <a:p>
            <a:pPr marL="360000" indent="-360000">
              <a:spcBef>
                <a:spcPts val="1200"/>
              </a:spcBef>
              <a:spcAft>
                <a:spcPts val="1200"/>
              </a:spcAft>
            </a:pPr>
            <a:r>
              <a:rPr lang="en-US" sz="2200" b="1" dirty="0" smtClean="0">
                <a:latin typeface="Helvetica" pitchFamily="34" charset="0"/>
              </a:rPr>
              <a:t>Politeness</a:t>
            </a:r>
          </a:p>
          <a:p>
            <a:pPr marL="360000" indent="-360000">
              <a:spcBef>
                <a:spcPts val="1200"/>
              </a:spcBef>
              <a:spcAft>
                <a:spcPts val="1200"/>
              </a:spcAft>
            </a:pPr>
            <a:r>
              <a:rPr lang="en-US" sz="2200" b="1" dirty="0" smtClean="0">
                <a:latin typeface="Helvetica" pitchFamily="34" charset="0"/>
              </a:rPr>
              <a:t>Civility</a:t>
            </a:r>
          </a:p>
          <a:p>
            <a:pPr marL="360000" indent="-360000">
              <a:spcBef>
                <a:spcPts val="1200"/>
              </a:spcBef>
              <a:spcAft>
                <a:spcPts val="1200"/>
              </a:spcAft>
              <a:buNone/>
            </a:pPr>
            <a:r>
              <a:rPr lang="en-US" sz="2200" b="1" dirty="0" smtClean="0">
                <a:latin typeface="Helvetica" pitchFamily="34" charset="0"/>
              </a:rPr>
              <a:t>(Continued)</a:t>
            </a:r>
          </a:p>
          <a:p>
            <a:pPr marL="360000" indent="-360000">
              <a:spcBef>
                <a:spcPts val="600"/>
              </a:spcBef>
              <a:spcAft>
                <a:spcPts val="1200"/>
              </a:spcAft>
              <a:buNone/>
            </a:pPr>
            <a:endParaRPr lang="en-US" sz="2200" b="1"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19</a:t>
            </a:fld>
            <a:endParaRPr lang="en-US" dirty="0"/>
          </a:p>
        </p:txBody>
      </p:sp>
      <p:pic>
        <p:nvPicPr>
          <p:cNvPr id="5" name="Picture 4" descr="MP900424431[1].JPG"/>
          <p:cNvPicPr/>
          <p:nvPr/>
        </p:nvPicPr>
        <p:blipFill>
          <a:blip r:embed="rId3" cstate="print"/>
          <a:stretch>
            <a:fillRect/>
          </a:stretch>
        </p:blipFill>
        <p:spPr>
          <a:xfrm>
            <a:off x="7092280" y="2924944"/>
            <a:ext cx="1439041" cy="236624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Provide valet services to guests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1200"/>
              </a:spcBef>
              <a:spcAft>
                <a:spcPts val="1200"/>
              </a:spcAft>
              <a:buNone/>
            </a:pPr>
            <a:r>
              <a:rPr lang="en-US" sz="2200" b="1" dirty="0" smtClean="0">
                <a:latin typeface="Helvetica" pitchFamily="34" charset="0"/>
              </a:rPr>
              <a:t>This unit comprises four Elements:</a:t>
            </a:r>
          </a:p>
          <a:p>
            <a:pPr marL="360000" indent="-360000">
              <a:spcBef>
                <a:spcPts val="1200"/>
              </a:spcBef>
              <a:spcAft>
                <a:spcPts val="1200"/>
              </a:spcAft>
            </a:pPr>
            <a:r>
              <a:rPr lang="en-US" sz="2200" b="1" dirty="0" smtClean="0">
                <a:latin typeface="Helvetica" pitchFamily="34" charset="0"/>
              </a:rPr>
              <a:t>Identify the role of a valet</a:t>
            </a:r>
          </a:p>
          <a:p>
            <a:pPr marL="360000" indent="-360000">
              <a:spcBef>
                <a:spcPts val="1200"/>
              </a:spcBef>
              <a:spcAft>
                <a:spcPts val="1200"/>
              </a:spcAft>
            </a:pPr>
            <a:r>
              <a:rPr lang="en-US" sz="2200" b="1" dirty="0" smtClean="0">
                <a:latin typeface="Helvetica" pitchFamily="34" charset="0"/>
              </a:rPr>
              <a:t>Prepare to deliver valet services</a:t>
            </a:r>
          </a:p>
          <a:p>
            <a:pPr marL="360000" indent="-360000">
              <a:spcBef>
                <a:spcPts val="1200"/>
              </a:spcBef>
              <a:spcAft>
                <a:spcPts val="1200"/>
              </a:spcAft>
            </a:pPr>
            <a:r>
              <a:rPr lang="en-US" sz="2200" b="1" dirty="0" smtClean="0">
                <a:latin typeface="Helvetica" pitchFamily="34" charset="0"/>
              </a:rPr>
              <a:t>Deliver valet services</a:t>
            </a:r>
          </a:p>
          <a:p>
            <a:pPr marL="360000" indent="-360000">
              <a:spcBef>
                <a:spcPts val="1200"/>
              </a:spcBef>
              <a:spcAft>
                <a:spcPts val="1200"/>
              </a:spcAft>
            </a:pPr>
            <a:r>
              <a:rPr lang="en-US" sz="2200" b="1" dirty="0" smtClean="0">
                <a:latin typeface="Helvetica" pitchFamily="34" charset="0"/>
              </a:rPr>
              <a:t>Record valet services.</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2</a:t>
            </a:fld>
            <a:endParaRPr lang="en-US" dirty="0"/>
          </a:p>
        </p:txBody>
      </p:sp>
      <p:pic>
        <p:nvPicPr>
          <p:cNvPr id="5" name="Picture 4" descr="MP900431774[1].JPG"/>
          <p:cNvPicPr/>
          <p:nvPr/>
        </p:nvPicPr>
        <p:blipFill>
          <a:blip r:embed="rId3" cstate="print"/>
          <a:stretch>
            <a:fillRect/>
          </a:stretch>
        </p:blipFill>
        <p:spPr>
          <a:xfrm>
            <a:off x="6804248" y="3573016"/>
            <a:ext cx="1671291" cy="159859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GB" sz="3400" b="1" dirty="0" smtClean="0">
                <a:solidFill>
                  <a:srgbClr val="FF6600"/>
                </a:solidFill>
                <a:latin typeface="Helvetica" pitchFamily="34" charset="0"/>
              </a:rPr>
              <a:t>Identify the personal characteristics required of a valet</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360000" indent="-360000">
              <a:spcBef>
                <a:spcPts val="1200"/>
              </a:spcBef>
              <a:spcAft>
                <a:spcPts val="1200"/>
              </a:spcAft>
            </a:pPr>
            <a:r>
              <a:rPr lang="en-US" sz="2200" b="1" dirty="0" smtClean="0">
                <a:latin typeface="Helvetica" pitchFamily="34" charset="0"/>
              </a:rPr>
              <a:t>Honesty</a:t>
            </a:r>
          </a:p>
          <a:p>
            <a:pPr marL="360000" indent="-360000">
              <a:spcBef>
                <a:spcPts val="1200"/>
              </a:spcBef>
              <a:spcAft>
                <a:spcPts val="1200"/>
              </a:spcAft>
            </a:pPr>
            <a:r>
              <a:rPr lang="en-US" sz="2200" b="1" dirty="0" smtClean="0">
                <a:latin typeface="Helvetica" pitchFamily="34" charset="0"/>
              </a:rPr>
              <a:t>Dedication</a:t>
            </a:r>
          </a:p>
          <a:p>
            <a:pPr marL="360000" indent="-360000">
              <a:spcBef>
                <a:spcPts val="1200"/>
              </a:spcBef>
              <a:spcAft>
                <a:spcPts val="1200"/>
              </a:spcAft>
            </a:pPr>
            <a:r>
              <a:rPr lang="en-US" sz="2200" b="1" dirty="0" smtClean="0">
                <a:latin typeface="Helvetica" pitchFamily="34" charset="0"/>
              </a:rPr>
              <a:t>Willingness to be of genuine service</a:t>
            </a:r>
          </a:p>
          <a:p>
            <a:pPr marL="360000" indent="-360000">
              <a:spcBef>
                <a:spcPts val="1200"/>
              </a:spcBef>
              <a:spcAft>
                <a:spcPts val="1200"/>
              </a:spcAft>
              <a:buNone/>
            </a:pPr>
            <a:r>
              <a:rPr lang="en-US" sz="2200" b="1" dirty="0" smtClean="0">
                <a:latin typeface="Helvetica" pitchFamily="34" charset="0"/>
              </a:rPr>
              <a:t>(Continued)</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20</a:t>
            </a:fld>
            <a:endParaRPr lang="en-US" dirty="0"/>
          </a:p>
        </p:txBody>
      </p:sp>
      <p:pic>
        <p:nvPicPr>
          <p:cNvPr id="5" name="Picture 4" descr="MP900182605[1].JPG"/>
          <p:cNvPicPr/>
          <p:nvPr/>
        </p:nvPicPr>
        <p:blipFill>
          <a:blip r:embed="rId3" cstate="print"/>
          <a:stretch>
            <a:fillRect/>
          </a:stretch>
        </p:blipFill>
        <p:spPr>
          <a:xfrm>
            <a:off x="7092280" y="3212976"/>
            <a:ext cx="1413407" cy="2038653"/>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GB" sz="3400" b="1" dirty="0" smtClean="0">
                <a:solidFill>
                  <a:srgbClr val="FF6600"/>
                </a:solidFill>
                <a:latin typeface="Helvetica" pitchFamily="34" charset="0"/>
              </a:rPr>
              <a:t>Identify the personal characteristics required of a valet</a:t>
            </a:r>
            <a:endParaRPr lang="en-US" sz="3400" b="1" dirty="0" smtClean="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360000" indent="-360000">
              <a:spcBef>
                <a:spcPts val="1200"/>
              </a:spcBef>
              <a:spcAft>
                <a:spcPts val="1200"/>
              </a:spcAft>
            </a:pPr>
            <a:r>
              <a:rPr lang="en-US" sz="2200" b="1" dirty="0" smtClean="0">
                <a:latin typeface="Helvetica" pitchFamily="34" charset="0"/>
              </a:rPr>
              <a:t>An unbiased, prejudice free disposition</a:t>
            </a:r>
          </a:p>
          <a:p>
            <a:pPr marL="360000" indent="-360000">
              <a:spcBef>
                <a:spcPts val="1200"/>
              </a:spcBef>
              <a:spcAft>
                <a:spcPts val="1200"/>
              </a:spcAft>
            </a:pPr>
            <a:r>
              <a:rPr lang="en-US" sz="2200" b="1" dirty="0" smtClean="0">
                <a:latin typeface="Helvetica" pitchFamily="34" charset="0"/>
              </a:rPr>
              <a:t>Punctuality</a:t>
            </a:r>
          </a:p>
          <a:p>
            <a:pPr marL="360000" indent="-360000">
              <a:spcBef>
                <a:spcPts val="1200"/>
              </a:spcBef>
              <a:spcAft>
                <a:spcPts val="1200"/>
              </a:spcAft>
            </a:pPr>
            <a:r>
              <a:rPr lang="en-US" sz="2200" b="1" dirty="0" smtClean="0">
                <a:latin typeface="Helvetica" pitchFamily="34" charset="0"/>
              </a:rPr>
              <a:t>Attention to detail</a:t>
            </a:r>
          </a:p>
          <a:p>
            <a:pPr marL="360000" indent="-360000">
              <a:spcBef>
                <a:spcPts val="1200"/>
              </a:spcBef>
              <a:spcAft>
                <a:spcPts val="1200"/>
              </a:spcAft>
            </a:pPr>
            <a:r>
              <a:rPr lang="en-US" sz="2200" b="1" dirty="0" smtClean="0">
                <a:latin typeface="Helvetica" pitchFamily="34" charset="0"/>
              </a:rPr>
              <a:t>Initiative.</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21</a:t>
            </a:fld>
            <a:endParaRPr lang="en-US" dirty="0"/>
          </a:p>
        </p:txBody>
      </p:sp>
      <p:pic>
        <p:nvPicPr>
          <p:cNvPr id="5" name="Picture 4" descr="iStock_Front Office Hotel.jpg"/>
          <p:cNvPicPr>
            <a:picLocks noChangeAspect="1"/>
          </p:cNvPicPr>
          <p:nvPr/>
        </p:nvPicPr>
        <p:blipFill>
          <a:blip r:embed="rId3" cstate="print"/>
          <a:stretch>
            <a:fillRect/>
          </a:stretch>
        </p:blipFill>
        <p:spPr>
          <a:xfrm>
            <a:off x="6516216" y="2636912"/>
            <a:ext cx="1962103" cy="293968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Describe grooming &amp; personal presentation standards for a valet</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1200"/>
              </a:spcBef>
              <a:spcAft>
                <a:spcPts val="1200"/>
              </a:spcAft>
              <a:buNone/>
            </a:pPr>
            <a:r>
              <a:rPr lang="en-US" sz="2200" b="1" dirty="0" smtClean="0">
                <a:latin typeface="Helvetica" pitchFamily="34" charset="0"/>
              </a:rPr>
              <a:t>Strict standards must be observed in relation to:</a:t>
            </a:r>
          </a:p>
          <a:p>
            <a:pPr marL="360000" indent="-360000">
              <a:spcBef>
                <a:spcPts val="1200"/>
              </a:spcBef>
              <a:spcAft>
                <a:spcPts val="1200"/>
              </a:spcAft>
            </a:pPr>
            <a:r>
              <a:rPr lang="en-US" sz="2200" b="1" dirty="0" smtClean="0">
                <a:latin typeface="Helvetica" pitchFamily="34" charset="0"/>
              </a:rPr>
              <a:t>Wearing the uniform, ensuring:</a:t>
            </a:r>
          </a:p>
          <a:p>
            <a:pPr marL="720000" indent="-360000">
              <a:spcBef>
                <a:spcPts val="1200"/>
              </a:spcBef>
              <a:spcAft>
                <a:spcPts val="1200"/>
              </a:spcAft>
              <a:buClr>
                <a:schemeClr val="accent1">
                  <a:lumMod val="75000"/>
                </a:schemeClr>
              </a:buClr>
              <a:buSzPct val="100000"/>
              <a:buFont typeface="Arial" pitchFamily="34" charset="0"/>
              <a:buChar char="•"/>
            </a:pPr>
            <a:r>
              <a:rPr lang="en-US" sz="2200" b="1" dirty="0" smtClean="0">
                <a:latin typeface="Helvetica" pitchFamily="34" charset="0"/>
              </a:rPr>
              <a:t>It fits properly</a:t>
            </a:r>
          </a:p>
          <a:p>
            <a:pPr marL="720000" indent="-360000">
              <a:spcBef>
                <a:spcPts val="1200"/>
              </a:spcBef>
              <a:spcAft>
                <a:spcPts val="1200"/>
              </a:spcAft>
              <a:buClr>
                <a:schemeClr val="accent1">
                  <a:lumMod val="75000"/>
                </a:schemeClr>
              </a:buClr>
              <a:buSzPct val="100000"/>
              <a:buFont typeface="Arial" pitchFamily="34" charset="0"/>
              <a:buChar char="•"/>
            </a:pPr>
            <a:r>
              <a:rPr lang="en-US" sz="2200" b="1" dirty="0" smtClean="0">
                <a:latin typeface="Helvetica" pitchFamily="34" charset="0"/>
              </a:rPr>
              <a:t>It is clean</a:t>
            </a:r>
          </a:p>
          <a:p>
            <a:pPr marL="720000" indent="-360000">
              <a:spcBef>
                <a:spcPts val="1200"/>
              </a:spcBef>
              <a:spcAft>
                <a:spcPts val="1200"/>
              </a:spcAft>
              <a:buClr>
                <a:schemeClr val="accent1">
                  <a:lumMod val="75000"/>
                </a:schemeClr>
              </a:buClr>
              <a:buSzPct val="100000"/>
              <a:buFont typeface="Arial" pitchFamily="34" charset="0"/>
              <a:buChar char="•"/>
            </a:pPr>
            <a:r>
              <a:rPr lang="en-US" sz="2200" b="1" dirty="0" smtClean="0">
                <a:latin typeface="Helvetica" pitchFamily="34" charset="0"/>
              </a:rPr>
              <a:t>It is in good condition.</a:t>
            </a:r>
          </a:p>
          <a:p>
            <a:pPr marL="360000" indent="-360000">
              <a:spcBef>
                <a:spcPts val="600"/>
              </a:spcBef>
              <a:spcAft>
                <a:spcPts val="1200"/>
              </a:spcAft>
            </a:pPr>
            <a:endParaRPr lang="en-US" sz="2400" dirty="0" smtClean="0">
              <a:latin typeface="Helvetica" pitchFamily="34" charset="0"/>
            </a:endParaRP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22</a:t>
            </a:fld>
            <a:endParaRPr lang="en-US" dirty="0"/>
          </a:p>
        </p:txBody>
      </p:sp>
      <p:pic>
        <p:nvPicPr>
          <p:cNvPr id="5" name="Picture 4" descr="MP900431656[1].JPG"/>
          <p:cNvPicPr/>
          <p:nvPr/>
        </p:nvPicPr>
        <p:blipFill>
          <a:blip r:embed="rId3" cstate="print"/>
          <a:stretch>
            <a:fillRect/>
          </a:stretch>
        </p:blipFill>
        <p:spPr>
          <a:xfrm>
            <a:off x="6516216" y="3284984"/>
            <a:ext cx="1801820" cy="180113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Describe grooming &amp; personal presentation standards for a valet</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920880" cy="4824536"/>
          </a:xfrm>
        </p:spPr>
        <p:txBody>
          <a:bodyPr>
            <a:normAutofit/>
          </a:bodyPr>
          <a:lstStyle/>
          <a:p>
            <a:pPr marL="0" indent="0">
              <a:spcBef>
                <a:spcPts val="1200"/>
              </a:spcBef>
              <a:spcAft>
                <a:spcPts val="1200"/>
              </a:spcAft>
              <a:buNone/>
            </a:pPr>
            <a:r>
              <a:rPr lang="en-US" sz="2200" b="1" dirty="0" smtClean="0">
                <a:latin typeface="Helvetica" pitchFamily="34" charset="0"/>
              </a:rPr>
              <a:t>Your uniform must comply with venue requirements which can relate to:</a:t>
            </a:r>
          </a:p>
          <a:p>
            <a:pPr marL="360000" indent="-360000">
              <a:spcBef>
                <a:spcPts val="1200"/>
              </a:spcBef>
              <a:spcAft>
                <a:spcPts val="1200"/>
              </a:spcAft>
            </a:pPr>
            <a:r>
              <a:rPr lang="en-US" sz="2200" b="1" dirty="0" smtClean="0">
                <a:latin typeface="Helvetica" pitchFamily="34" charset="0"/>
              </a:rPr>
              <a:t>Type &amp; style of shoes</a:t>
            </a:r>
          </a:p>
          <a:p>
            <a:pPr marL="360000" indent="-360000">
              <a:spcBef>
                <a:spcPts val="1200"/>
              </a:spcBef>
              <a:spcAft>
                <a:spcPts val="1200"/>
              </a:spcAft>
            </a:pPr>
            <a:r>
              <a:rPr lang="en-US" sz="2200" b="1" dirty="0" smtClean="0">
                <a:latin typeface="Helvetica" pitchFamily="34" charset="0"/>
              </a:rPr>
              <a:t>Name tag</a:t>
            </a:r>
          </a:p>
          <a:p>
            <a:pPr marL="360000" indent="-360000">
              <a:spcBef>
                <a:spcPts val="1200"/>
              </a:spcBef>
              <a:spcAft>
                <a:spcPts val="1200"/>
              </a:spcAft>
            </a:pPr>
            <a:r>
              <a:rPr lang="en-US" sz="2200" b="1" dirty="0" smtClean="0">
                <a:latin typeface="Helvetica" pitchFamily="34" charset="0"/>
              </a:rPr>
              <a:t>Type of jacket or suit</a:t>
            </a:r>
          </a:p>
          <a:p>
            <a:pPr marL="360000" indent="-360000">
              <a:spcBef>
                <a:spcPts val="1200"/>
              </a:spcBef>
              <a:spcAft>
                <a:spcPts val="1200"/>
              </a:spcAft>
            </a:pPr>
            <a:r>
              <a:rPr lang="en-US" sz="2200" b="1" dirty="0" smtClean="0">
                <a:latin typeface="Helvetica" pitchFamily="34" charset="0"/>
              </a:rPr>
              <a:t>Epaulettes</a:t>
            </a:r>
          </a:p>
          <a:p>
            <a:pPr marL="360000" indent="-360000">
              <a:spcBef>
                <a:spcPts val="1200"/>
              </a:spcBef>
              <a:spcAft>
                <a:spcPts val="1200"/>
              </a:spcAft>
            </a:pPr>
            <a:r>
              <a:rPr lang="en-US" sz="2200" b="1" dirty="0" smtClean="0">
                <a:latin typeface="Helvetica" pitchFamily="34" charset="0"/>
              </a:rPr>
              <a:t>Tie.</a:t>
            </a:r>
          </a:p>
          <a:p>
            <a:pPr marL="360000" indent="-360000" algn="ctr">
              <a:spcBef>
                <a:spcPts val="1200"/>
              </a:spcBef>
              <a:spcAft>
                <a:spcPts val="1200"/>
              </a:spcAft>
              <a:buNone/>
            </a:pPr>
            <a:r>
              <a:rPr lang="en-US" sz="2200" b="1" i="1" dirty="0" smtClean="0">
                <a:latin typeface="Helvetica" pitchFamily="34" charset="0"/>
              </a:rPr>
              <a:t>ALL the uniform must be worn.</a:t>
            </a: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23</a:t>
            </a:fld>
            <a:endParaRPr lang="en-US" dirty="0"/>
          </a:p>
        </p:txBody>
      </p:sp>
      <p:pic>
        <p:nvPicPr>
          <p:cNvPr id="7" name="Picture 6" descr="farewell.jpg"/>
          <p:cNvPicPr>
            <a:picLocks noChangeAspect="1"/>
          </p:cNvPicPr>
          <p:nvPr/>
        </p:nvPicPr>
        <p:blipFill>
          <a:blip r:embed="rId3" cstate="print"/>
          <a:stretch>
            <a:fillRect/>
          </a:stretch>
        </p:blipFill>
        <p:spPr>
          <a:xfrm>
            <a:off x="5436096" y="3429000"/>
            <a:ext cx="2959051" cy="198085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Describe grooming &amp; personal presentation standards for a valet</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1200"/>
              </a:spcBef>
              <a:spcAft>
                <a:spcPts val="1200"/>
              </a:spcAft>
              <a:buNone/>
            </a:pPr>
            <a:r>
              <a:rPr lang="en-US" sz="2200" b="1" dirty="0" smtClean="0">
                <a:latin typeface="Helvetica" pitchFamily="34" charset="0"/>
              </a:rPr>
              <a:t>Basic grooming requirements include:</a:t>
            </a:r>
          </a:p>
          <a:p>
            <a:pPr marL="360000" indent="-360000">
              <a:spcBef>
                <a:spcPts val="1200"/>
              </a:spcBef>
              <a:spcAft>
                <a:spcPts val="1200"/>
              </a:spcAft>
            </a:pPr>
            <a:r>
              <a:rPr lang="en-US" sz="2200" b="1" dirty="0" smtClean="0">
                <a:latin typeface="Helvetica" pitchFamily="34" charset="0"/>
              </a:rPr>
              <a:t>Regular washing/bathing</a:t>
            </a:r>
          </a:p>
          <a:p>
            <a:pPr marL="360000" indent="-360000">
              <a:spcBef>
                <a:spcPts val="1200"/>
              </a:spcBef>
              <a:spcAft>
                <a:spcPts val="1200"/>
              </a:spcAft>
            </a:pPr>
            <a:r>
              <a:rPr lang="en-US" sz="2200" b="1" dirty="0" smtClean="0">
                <a:latin typeface="Helvetica" pitchFamily="34" charset="0"/>
              </a:rPr>
              <a:t>Use of a suitable deodorant</a:t>
            </a:r>
          </a:p>
          <a:p>
            <a:pPr marL="360000" indent="-360000">
              <a:spcBef>
                <a:spcPts val="1200"/>
              </a:spcBef>
              <a:spcAft>
                <a:spcPts val="1200"/>
              </a:spcAft>
            </a:pPr>
            <a:r>
              <a:rPr lang="en-US" sz="2200" b="1" dirty="0" smtClean="0">
                <a:latin typeface="Helvetica" pitchFamily="34" charset="0"/>
              </a:rPr>
              <a:t>Use of lightly scented perfumes or </a:t>
            </a:r>
            <a:br>
              <a:rPr lang="en-US" sz="2200" b="1" dirty="0" smtClean="0">
                <a:latin typeface="Helvetica" pitchFamily="34" charset="0"/>
              </a:rPr>
            </a:br>
            <a:r>
              <a:rPr lang="en-US" sz="2200" b="1" dirty="0" smtClean="0">
                <a:latin typeface="Helvetica" pitchFamily="34" charset="0"/>
              </a:rPr>
              <a:t>after-shave lotion</a:t>
            </a:r>
          </a:p>
          <a:p>
            <a:pPr marL="360000" indent="-360000">
              <a:spcBef>
                <a:spcPts val="1200"/>
              </a:spcBef>
              <a:spcAft>
                <a:spcPts val="1200"/>
              </a:spcAft>
              <a:buNone/>
            </a:pPr>
            <a:r>
              <a:rPr lang="en-US" sz="2200" b="1" dirty="0" smtClean="0">
                <a:latin typeface="Helvetica" pitchFamily="34" charset="0"/>
              </a:rPr>
              <a:t>(Continued)</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24</a:t>
            </a:fld>
            <a:endParaRPr lang="en-US" dirty="0"/>
          </a:p>
        </p:txBody>
      </p:sp>
      <p:pic>
        <p:nvPicPr>
          <p:cNvPr id="3076" name="Picture 4" descr="C:\Documents and Settings\maiv\Local Settings\Temporary Internet Files\Content.IE5\XBB4NDLH\MC900391052[1].wmf"/>
          <p:cNvPicPr>
            <a:picLocks noChangeAspect="1" noChangeArrowheads="1"/>
          </p:cNvPicPr>
          <p:nvPr/>
        </p:nvPicPr>
        <p:blipFill>
          <a:blip r:embed="rId3" cstate="print"/>
          <a:srcRect/>
          <a:stretch>
            <a:fillRect/>
          </a:stretch>
        </p:blipFill>
        <p:spPr bwMode="auto">
          <a:xfrm>
            <a:off x="6876256" y="3861048"/>
            <a:ext cx="1812847" cy="1708333"/>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Describe grooming &amp; personal presentation standards for a valet</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360000" indent="-360000">
              <a:spcBef>
                <a:spcPts val="1200"/>
              </a:spcBef>
              <a:spcAft>
                <a:spcPts val="1200"/>
              </a:spcAft>
            </a:pPr>
            <a:r>
              <a:rPr lang="en-US" sz="2200" b="1" dirty="0" smtClean="0">
                <a:latin typeface="Helvetica" pitchFamily="34" charset="0"/>
              </a:rPr>
              <a:t>Use of neutral make-up for women</a:t>
            </a:r>
          </a:p>
          <a:p>
            <a:pPr marL="360000" indent="-360000">
              <a:spcBef>
                <a:spcPts val="1200"/>
              </a:spcBef>
              <a:spcAft>
                <a:spcPts val="1200"/>
              </a:spcAft>
            </a:pPr>
            <a:r>
              <a:rPr lang="en-US" sz="2200" b="1" dirty="0" smtClean="0">
                <a:latin typeface="Helvetica" pitchFamily="34" charset="0"/>
              </a:rPr>
              <a:t>Good personal hygiene habits &amp; practices</a:t>
            </a:r>
          </a:p>
          <a:p>
            <a:pPr marL="360000" indent="-360000">
              <a:spcBef>
                <a:spcPts val="1200"/>
              </a:spcBef>
              <a:spcAft>
                <a:spcPts val="1200"/>
              </a:spcAft>
            </a:pPr>
            <a:r>
              <a:rPr lang="en-US" sz="2200" b="1" dirty="0" smtClean="0">
                <a:latin typeface="Helvetica" pitchFamily="34" charset="0"/>
              </a:rPr>
              <a:t>Men must be clean shaven</a:t>
            </a:r>
          </a:p>
          <a:p>
            <a:pPr marL="360000" indent="-360000">
              <a:spcBef>
                <a:spcPts val="1200"/>
              </a:spcBef>
              <a:spcAft>
                <a:spcPts val="1200"/>
              </a:spcAft>
            </a:pPr>
            <a:r>
              <a:rPr lang="en-US" sz="2200" b="1" dirty="0" smtClean="0">
                <a:latin typeface="Helvetica" pitchFamily="34" charset="0"/>
              </a:rPr>
              <a:t>Hair must be neat &amp; tidy</a:t>
            </a:r>
          </a:p>
          <a:p>
            <a:pPr marL="360000" indent="-360000">
              <a:spcBef>
                <a:spcPts val="1200"/>
              </a:spcBef>
              <a:spcAft>
                <a:spcPts val="1200"/>
              </a:spcAft>
              <a:buNone/>
            </a:pPr>
            <a:r>
              <a:rPr lang="en-US" sz="2200" b="1" dirty="0" smtClean="0">
                <a:latin typeface="Helvetica" pitchFamily="34" charset="0"/>
              </a:rPr>
              <a:t>(Continued)</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25</a:t>
            </a:fld>
            <a:endParaRPr lang="en-US" dirty="0"/>
          </a:p>
        </p:txBody>
      </p:sp>
      <p:pic>
        <p:nvPicPr>
          <p:cNvPr id="4098" name="Picture 2" descr="C:\Documents and Settings\maiv\Local Settings\Temporary Internet Files\Content.IE5\ZXOPI4XJ\MP900427625[1].jpg"/>
          <p:cNvPicPr>
            <a:picLocks noChangeAspect="1" noChangeArrowheads="1"/>
          </p:cNvPicPr>
          <p:nvPr/>
        </p:nvPicPr>
        <p:blipFill>
          <a:blip r:embed="rId3" cstate="print"/>
          <a:srcRect/>
          <a:stretch>
            <a:fillRect/>
          </a:stretch>
        </p:blipFill>
        <p:spPr bwMode="auto">
          <a:xfrm>
            <a:off x="6372200" y="3284984"/>
            <a:ext cx="2126893" cy="2158511"/>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Describe grooming &amp; personal presentation standards for a valet</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360000" indent="-360000">
              <a:spcBef>
                <a:spcPts val="1200"/>
              </a:spcBef>
              <a:spcAft>
                <a:spcPts val="1200"/>
              </a:spcAft>
            </a:pPr>
            <a:r>
              <a:rPr lang="en-US" sz="2200" b="1" dirty="0" smtClean="0">
                <a:latin typeface="Helvetica" pitchFamily="34" charset="0"/>
              </a:rPr>
              <a:t>Neat &amp; clean hands &amp; nails</a:t>
            </a:r>
          </a:p>
          <a:p>
            <a:pPr marL="360000" indent="-360000">
              <a:spcBef>
                <a:spcPts val="1200"/>
              </a:spcBef>
              <a:spcAft>
                <a:spcPts val="1200"/>
              </a:spcAft>
            </a:pPr>
            <a:r>
              <a:rPr lang="en-US" sz="2200" b="1" dirty="0" smtClean="0">
                <a:latin typeface="Helvetica" pitchFamily="34" charset="0"/>
              </a:rPr>
              <a:t>Good dental health</a:t>
            </a:r>
          </a:p>
          <a:p>
            <a:pPr marL="360000" indent="-360000">
              <a:spcBef>
                <a:spcPts val="1200"/>
              </a:spcBef>
              <a:spcAft>
                <a:spcPts val="1200"/>
              </a:spcAft>
            </a:pPr>
            <a:r>
              <a:rPr lang="en-US" sz="2200" b="1" dirty="0" smtClean="0">
                <a:latin typeface="Helvetica" pitchFamily="34" charset="0"/>
              </a:rPr>
              <a:t>Sufficient rest</a:t>
            </a:r>
          </a:p>
          <a:p>
            <a:pPr marL="360000" indent="-360000">
              <a:spcBef>
                <a:spcPts val="1200"/>
              </a:spcBef>
              <a:spcAft>
                <a:spcPts val="1200"/>
              </a:spcAft>
            </a:pPr>
            <a:r>
              <a:rPr lang="en-US" sz="2200" b="1" dirty="0" smtClean="0">
                <a:latin typeface="Helvetica" pitchFamily="34" charset="0"/>
              </a:rPr>
              <a:t>Exercise.</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26</a:t>
            </a:fld>
            <a:endParaRPr lang="en-US" dirty="0"/>
          </a:p>
        </p:txBody>
      </p:sp>
      <p:pic>
        <p:nvPicPr>
          <p:cNvPr id="5127" name="Picture 7" descr="C:\Documents and Settings\maiv\Local Settings\Temporary Internet Files\Content.IE5\ZXOPI4XJ\MP900424377[1].jpg"/>
          <p:cNvPicPr>
            <a:picLocks noChangeAspect="1" noChangeArrowheads="1"/>
          </p:cNvPicPr>
          <p:nvPr/>
        </p:nvPicPr>
        <p:blipFill>
          <a:blip r:embed="rId3" cstate="print"/>
          <a:srcRect/>
          <a:stretch>
            <a:fillRect/>
          </a:stretch>
        </p:blipFill>
        <p:spPr bwMode="auto">
          <a:xfrm>
            <a:off x="6471592" y="3140968"/>
            <a:ext cx="2060848" cy="2060848"/>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Describe grooming &amp; personal presentation standards for a valet</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1200"/>
              </a:spcBef>
              <a:spcAft>
                <a:spcPts val="1200"/>
              </a:spcAft>
              <a:buNone/>
            </a:pPr>
            <a:r>
              <a:rPr lang="en-US" sz="2200" b="1" dirty="0" smtClean="0">
                <a:latin typeface="Helvetica" pitchFamily="34" charset="0"/>
              </a:rPr>
              <a:t>Regarding personal presentation:</a:t>
            </a:r>
          </a:p>
          <a:p>
            <a:pPr lvl="0">
              <a:spcBef>
                <a:spcPts val="1200"/>
              </a:spcBef>
              <a:spcAft>
                <a:spcPts val="1200"/>
              </a:spcAft>
            </a:pPr>
            <a:r>
              <a:rPr lang="en-AU" sz="2200" b="1" dirty="0" smtClean="0">
                <a:latin typeface="Helvetica" pitchFamily="34" charset="0"/>
              </a:rPr>
              <a:t>Always check your appearance in a </a:t>
            </a:r>
            <a:br>
              <a:rPr lang="en-AU" sz="2200" b="1" dirty="0" smtClean="0">
                <a:latin typeface="Helvetica" pitchFamily="34" charset="0"/>
              </a:rPr>
            </a:br>
            <a:r>
              <a:rPr lang="en-AU" sz="2200" b="1" dirty="0" smtClean="0">
                <a:latin typeface="Helvetica" pitchFamily="34" charset="0"/>
              </a:rPr>
              <a:t>full-length mirror</a:t>
            </a:r>
          </a:p>
          <a:p>
            <a:pPr lvl="0">
              <a:spcBef>
                <a:spcPts val="1200"/>
              </a:spcBef>
              <a:spcAft>
                <a:spcPts val="1200"/>
              </a:spcAft>
            </a:pPr>
            <a:r>
              <a:rPr lang="en-AU" sz="2200" b="1" dirty="0" smtClean="0">
                <a:latin typeface="Helvetica" pitchFamily="34" charset="0"/>
              </a:rPr>
              <a:t>Maintain good posture</a:t>
            </a:r>
          </a:p>
          <a:p>
            <a:pPr lvl="0">
              <a:spcBef>
                <a:spcPts val="1200"/>
              </a:spcBef>
              <a:spcAft>
                <a:spcPts val="1200"/>
              </a:spcAft>
            </a:pPr>
            <a:r>
              <a:rPr lang="en-AU" sz="2200" b="1" dirty="0" smtClean="0">
                <a:latin typeface="Helvetica" pitchFamily="34" charset="0"/>
              </a:rPr>
              <a:t>Only wear basic jewellery.</a:t>
            </a:r>
          </a:p>
          <a:p>
            <a:pPr marL="360000" indent="-360000">
              <a:spcBef>
                <a:spcPts val="1200"/>
              </a:spcBef>
              <a:spcAft>
                <a:spcPts val="1200"/>
              </a:spcAft>
              <a:buNone/>
            </a:pPr>
            <a:endParaRPr lang="en-US" sz="2200" b="1"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27</a:t>
            </a:fld>
            <a:endParaRPr lang="en-US" dirty="0"/>
          </a:p>
        </p:txBody>
      </p:sp>
      <p:pic>
        <p:nvPicPr>
          <p:cNvPr id="5" name="Picture 4" descr="Business Man.JPG"/>
          <p:cNvPicPr/>
          <p:nvPr/>
        </p:nvPicPr>
        <p:blipFill>
          <a:blip r:embed="rId3" cstate="print"/>
          <a:stretch>
            <a:fillRect/>
          </a:stretch>
        </p:blipFill>
        <p:spPr>
          <a:xfrm>
            <a:off x="6300192" y="2204864"/>
            <a:ext cx="1992015" cy="2810632"/>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Describe grooming &amp; personal presentation standards for a valet</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1200"/>
              </a:spcBef>
              <a:spcAft>
                <a:spcPts val="1200"/>
              </a:spcAft>
              <a:buNone/>
            </a:pPr>
            <a:r>
              <a:rPr lang="en-US" sz="2200" b="1" dirty="0" smtClean="0">
                <a:latin typeface="Helvetica" pitchFamily="34" charset="0"/>
              </a:rPr>
              <a:t>Develop a “valet’s kit” to help you:</a:t>
            </a:r>
          </a:p>
          <a:p>
            <a:pPr marL="360000" indent="-360000">
              <a:spcBef>
                <a:spcPts val="1200"/>
              </a:spcBef>
              <a:spcAft>
                <a:spcPts val="1200"/>
              </a:spcAft>
            </a:pPr>
            <a:r>
              <a:rPr lang="en-US" sz="2200" b="1" dirty="0" smtClean="0">
                <a:latin typeface="Helvetica" pitchFamily="34" charset="0"/>
              </a:rPr>
              <a:t>Maintain your personal appearance</a:t>
            </a:r>
          </a:p>
          <a:p>
            <a:pPr marL="360000" indent="-360000">
              <a:spcBef>
                <a:spcPts val="1200"/>
              </a:spcBef>
              <a:spcAft>
                <a:spcPts val="1200"/>
              </a:spcAft>
            </a:pPr>
            <a:r>
              <a:rPr lang="en-US" sz="2200" b="1" dirty="0" smtClean="0">
                <a:latin typeface="Helvetica" pitchFamily="34" charset="0"/>
              </a:rPr>
              <a:t>Assist guests with those 101 ‘little things/problems’ that crop up from time to time.</a:t>
            </a:r>
          </a:p>
          <a:p>
            <a:pPr marL="360000" indent="-360000">
              <a:spcBef>
                <a:spcPts val="600"/>
              </a:spcBef>
              <a:spcAft>
                <a:spcPts val="1200"/>
              </a:spcAft>
              <a:buNone/>
            </a:pPr>
            <a:endParaRPr lang="en-US" sz="2200" b="1"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28</a:t>
            </a:fld>
            <a:endParaRPr lang="en-US" dirty="0"/>
          </a:p>
        </p:txBody>
      </p:sp>
      <p:pic>
        <p:nvPicPr>
          <p:cNvPr id="5" name="Picture 4" descr="00446909.jpg"/>
          <p:cNvPicPr/>
          <p:nvPr/>
        </p:nvPicPr>
        <p:blipFill>
          <a:blip r:embed="rId3" cstate="print"/>
          <a:stretch>
            <a:fillRect/>
          </a:stretch>
        </p:blipFill>
        <p:spPr>
          <a:xfrm>
            <a:off x="6084168" y="3717032"/>
            <a:ext cx="2304256" cy="158417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Interpret policies &amp; procedures for provision of valet services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776864" cy="4824536"/>
          </a:xfrm>
        </p:spPr>
        <p:txBody>
          <a:bodyPr>
            <a:normAutofit/>
          </a:bodyPr>
          <a:lstStyle/>
          <a:p>
            <a:pPr marL="0" indent="0">
              <a:spcBef>
                <a:spcPts val="1200"/>
              </a:spcBef>
              <a:spcAft>
                <a:spcPts val="1200"/>
              </a:spcAft>
              <a:buNone/>
            </a:pPr>
            <a:r>
              <a:rPr lang="en-US" sz="2200" b="1" dirty="0" smtClean="0">
                <a:latin typeface="Helvetica" pitchFamily="34" charset="0"/>
              </a:rPr>
              <a:t>To identify &amp; understand venue policies &amp; procedures for valet service:</a:t>
            </a:r>
          </a:p>
          <a:p>
            <a:pPr marL="360000" indent="-360000">
              <a:spcBef>
                <a:spcPts val="1200"/>
              </a:spcBef>
              <a:spcAft>
                <a:spcPts val="1200"/>
              </a:spcAft>
            </a:pPr>
            <a:r>
              <a:rPr lang="en-US" sz="2200" b="1" dirty="0" smtClean="0">
                <a:latin typeface="Helvetica" pitchFamily="34" charset="0"/>
              </a:rPr>
              <a:t>Complete all required in-house training</a:t>
            </a:r>
          </a:p>
          <a:p>
            <a:pPr marL="360000" indent="-360000">
              <a:spcBef>
                <a:spcPts val="1200"/>
              </a:spcBef>
              <a:spcAft>
                <a:spcPts val="1200"/>
              </a:spcAft>
            </a:pPr>
            <a:r>
              <a:rPr lang="en-US" sz="2200" b="1" dirty="0" smtClean="0">
                <a:latin typeface="Helvetica" pitchFamily="34" charset="0"/>
              </a:rPr>
              <a:t>Talk with senior, experienced staff</a:t>
            </a:r>
          </a:p>
          <a:p>
            <a:pPr marL="360000" indent="-360000">
              <a:spcBef>
                <a:spcPts val="1200"/>
              </a:spcBef>
              <a:spcAft>
                <a:spcPts val="1200"/>
              </a:spcAft>
            </a:pPr>
            <a:r>
              <a:rPr lang="en-US" sz="2200" b="1" dirty="0" smtClean="0">
                <a:latin typeface="Helvetica" pitchFamily="34" charset="0"/>
              </a:rPr>
              <a:t>Read the relevant documents.</a:t>
            </a:r>
          </a:p>
          <a:p>
            <a:pPr marL="360000" indent="-360000" algn="ctr">
              <a:spcBef>
                <a:spcPts val="1200"/>
              </a:spcBef>
              <a:spcAft>
                <a:spcPts val="1200"/>
              </a:spcAft>
              <a:buNone/>
            </a:pPr>
            <a:r>
              <a:rPr lang="en-US" sz="2200" b="1" i="1" dirty="0" smtClean="0">
                <a:latin typeface="Helvetica" pitchFamily="34" charset="0"/>
              </a:rPr>
              <a:t>Never be afraid to ask questions </a:t>
            </a:r>
            <a:br>
              <a:rPr lang="en-US" sz="2200" b="1" i="1" dirty="0" smtClean="0">
                <a:latin typeface="Helvetica" pitchFamily="34" charset="0"/>
              </a:rPr>
            </a:br>
            <a:r>
              <a:rPr lang="en-US" sz="2200" b="1" i="1" dirty="0" smtClean="0">
                <a:latin typeface="Helvetica" pitchFamily="34" charset="0"/>
              </a:rPr>
              <a:t>to fully understand </a:t>
            </a:r>
            <a:br>
              <a:rPr lang="en-US" sz="2200" b="1" i="1" dirty="0" smtClean="0">
                <a:latin typeface="Helvetica" pitchFamily="34" charset="0"/>
              </a:rPr>
            </a:br>
            <a:r>
              <a:rPr lang="en-US" sz="2200" b="1" i="1" dirty="0" smtClean="0">
                <a:latin typeface="Helvetica" pitchFamily="34" charset="0"/>
              </a:rPr>
              <a:t>what applies</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29</a:t>
            </a:fld>
            <a:endParaRPr lang="en-US" dirty="0"/>
          </a:p>
        </p:txBody>
      </p:sp>
      <p:pic>
        <p:nvPicPr>
          <p:cNvPr id="5" name="Picture 4" descr="Doc Checking.jpg"/>
          <p:cNvPicPr>
            <a:picLocks noChangeAspect="1"/>
          </p:cNvPicPr>
          <p:nvPr/>
        </p:nvPicPr>
        <p:blipFill>
          <a:blip r:embed="rId3" cstate="print"/>
          <a:stretch>
            <a:fillRect/>
          </a:stretch>
        </p:blipFill>
        <p:spPr>
          <a:xfrm>
            <a:off x="6444208" y="2060848"/>
            <a:ext cx="1831386" cy="244184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Assessment</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1200"/>
              </a:spcBef>
              <a:spcAft>
                <a:spcPts val="1200"/>
              </a:spcAft>
              <a:buNone/>
            </a:pPr>
            <a:r>
              <a:rPr lang="en-US" sz="2200" b="1" dirty="0" smtClean="0">
                <a:latin typeface="Helvetica" pitchFamily="34" charset="0"/>
              </a:rPr>
              <a:t>Assessment for this unit may include:</a:t>
            </a:r>
          </a:p>
          <a:p>
            <a:pPr marL="360000" indent="-360000">
              <a:spcBef>
                <a:spcPts val="1200"/>
              </a:spcBef>
              <a:spcAft>
                <a:spcPts val="1200"/>
              </a:spcAft>
            </a:pPr>
            <a:r>
              <a:rPr lang="en-US" sz="2200" b="1" dirty="0" smtClean="0">
                <a:latin typeface="Helvetica" pitchFamily="34" charset="0"/>
              </a:rPr>
              <a:t>Oral questions</a:t>
            </a:r>
          </a:p>
          <a:p>
            <a:pPr marL="360000" indent="-360000">
              <a:spcBef>
                <a:spcPts val="1200"/>
              </a:spcBef>
              <a:spcAft>
                <a:spcPts val="1200"/>
              </a:spcAft>
            </a:pPr>
            <a:r>
              <a:rPr lang="en-US" sz="2200" b="1" dirty="0" smtClean="0">
                <a:latin typeface="Helvetica" pitchFamily="34" charset="0"/>
              </a:rPr>
              <a:t>Written questions</a:t>
            </a:r>
          </a:p>
          <a:p>
            <a:pPr marL="360000" indent="-360000">
              <a:spcBef>
                <a:spcPts val="1200"/>
              </a:spcBef>
              <a:spcAft>
                <a:spcPts val="1200"/>
              </a:spcAft>
            </a:pPr>
            <a:r>
              <a:rPr lang="en-US" sz="2200" b="1" dirty="0" smtClean="0">
                <a:latin typeface="Helvetica" pitchFamily="34" charset="0"/>
              </a:rPr>
              <a:t>Work projects</a:t>
            </a:r>
          </a:p>
          <a:p>
            <a:pPr marL="360000" indent="-360000">
              <a:spcBef>
                <a:spcPts val="1200"/>
              </a:spcBef>
              <a:spcAft>
                <a:spcPts val="1200"/>
              </a:spcAft>
            </a:pPr>
            <a:r>
              <a:rPr lang="en-US" sz="2200" b="1" dirty="0" smtClean="0">
                <a:latin typeface="Helvetica" pitchFamily="34" charset="0"/>
              </a:rPr>
              <a:t>Workplace observation of practical skills</a:t>
            </a:r>
          </a:p>
          <a:p>
            <a:pPr marL="360000" indent="-360000">
              <a:spcBef>
                <a:spcPts val="1200"/>
              </a:spcBef>
              <a:spcAft>
                <a:spcPts val="1200"/>
              </a:spcAft>
            </a:pPr>
            <a:r>
              <a:rPr lang="en-US" sz="2200" b="1" dirty="0" smtClean="0">
                <a:latin typeface="Helvetica" pitchFamily="34" charset="0"/>
              </a:rPr>
              <a:t>Practical exercises</a:t>
            </a:r>
          </a:p>
          <a:p>
            <a:pPr marL="360000" indent="-360000">
              <a:spcBef>
                <a:spcPts val="1200"/>
              </a:spcBef>
              <a:spcAft>
                <a:spcPts val="1200"/>
              </a:spcAft>
            </a:pPr>
            <a:r>
              <a:rPr lang="en-US" sz="2200" b="1" dirty="0" smtClean="0">
                <a:latin typeface="Helvetica" pitchFamily="34" charset="0"/>
              </a:rPr>
              <a:t>Formal report from employer/supervisor.</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3</a:t>
            </a:fld>
            <a:endParaRPr lang="en-US" dirty="0"/>
          </a:p>
        </p:txBody>
      </p:sp>
      <p:pic>
        <p:nvPicPr>
          <p:cNvPr id="5" name="Picture 4" descr="review.jpg"/>
          <p:cNvPicPr>
            <a:picLocks noChangeAspect="1"/>
          </p:cNvPicPr>
          <p:nvPr/>
        </p:nvPicPr>
        <p:blipFill>
          <a:blip r:embed="rId3" cstate="print"/>
          <a:stretch>
            <a:fillRect/>
          </a:stretch>
        </p:blipFill>
        <p:spPr>
          <a:xfrm>
            <a:off x="6372200" y="2204864"/>
            <a:ext cx="1881001" cy="187558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Interpret policies &amp; procedures for provision of valet services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632848" cy="4525963"/>
          </a:xfrm>
        </p:spPr>
        <p:txBody>
          <a:bodyPr>
            <a:normAutofit/>
          </a:bodyPr>
          <a:lstStyle/>
          <a:p>
            <a:pPr marL="0" indent="0">
              <a:spcBef>
                <a:spcPts val="1200"/>
              </a:spcBef>
              <a:spcAft>
                <a:spcPts val="1200"/>
              </a:spcAft>
              <a:buNone/>
            </a:pPr>
            <a:r>
              <a:rPr lang="en-US" sz="2200" b="1" dirty="0" smtClean="0">
                <a:latin typeface="Helvetica" pitchFamily="34" charset="0"/>
              </a:rPr>
              <a:t>Policies &amp; procedures may relate to:</a:t>
            </a:r>
          </a:p>
          <a:p>
            <a:pPr marL="360000" indent="-360000">
              <a:spcBef>
                <a:spcPts val="1200"/>
              </a:spcBef>
              <a:spcAft>
                <a:spcPts val="1200"/>
              </a:spcAft>
            </a:pPr>
            <a:r>
              <a:rPr lang="en-US" sz="2200" b="1" dirty="0" smtClean="0">
                <a:latin typeface="Helvetica" pitchFamily="34" charset="0"/>
              </a:rPr>
              <a:t>Service standards &amp; protocols</a:t>
            </a:r>
          </a:p>
          <a:p>
            <a:pPr marL="720000" indent="-360000">
              <a:spcBef>
                <a:spcPts val="1200"/>
              </a:spcBef>
              <a:spcAft>
                <a:spcPts val="1200"/>
              </a:spcAft>
              <a:buClr>
                <a:schemeClr val="accent1">
                  <a:lumMod val="75000"/>
                </a:schemeClr>
              </a:buClr>
              <a:buSzPct val="100000"/>
              <a:buFont typeface="Arial" pitchFamily="34" charset="0"/>
              <a:buChar char="•"/>
            </a:pPr>
            <a:r>
              <a:rPr lang="en-US" sz="2200" b="1" dirty="0" smtClean="0">
                <a:latin typeface="Helvetica" pitchFamily="34" charset="0"/>
              </a:rPr>
              <a:t>When valet service is provided</a:t>
            </a:r>
          </a:p>
          <a:p>
            <a:pPr marL="720000" indent="-360000">
              <a:spcBef>
                <a:spcPts val="1200"/>
              </a:spcBef>
              <a:spcAft>
                <a:spcPts val="1200"/>
              </a:spcAft>
              <a:buClr>
                <a:schemeClr val="accent1">
                  <a:lumMod val="75000"/>
                </a:schemeClr>
              </a:buClr>
              <a:buSzPct val="100000"/>
              <a:buFont typeface="Arial" pitchFamily="34" charset="0"/>
              <a:buChar char="•"/>
            </a:pPr>
            <a:r>
              <a:rPr lang="en-US" sz="2200" b="1" dirty="0" smtClean="0">
                <a:latin typeface="Helvetica" pitchFamily="34" charset="0"/>
              </a:rPr>
              <a:t>Ratio of valets to guests</a:t>
            </a:r>
          </a:p>
          <a:p>
            <a:pPr marL="720000" indent="-360000">
              <a:spcBef>
                <a:spcPts val="1200"/>
              </a:spcBef>
              <a:spcAft>
                <a:spcPts val="1200"/>
              </a:spcAft>
              <a:buClr>
                <a:schemeClr val="accent1">
                  <a:lumMod val="75000"/>
                </a:schemeClr>
              </a:buClr>
              <a:buSzPct val="100000"/>
              <a:buFont typeface="Arial" pitchFamily="34" charset="0"/>
              <a:buChar char="•"/>
            </a:pPr>
            <a:r>
              <a:rPr lang="en-US" sz="2200" b="1" dirty="0" smtClean="0">
                <a:latin typeface="Helvetica" pitchFamily="34" charset="0"/>
              </a:rPr>
              <a:t>Forms of address</a:t>
            </a:r>
          </a:p>
          <a:p>
            <a:pPr marL="720000" indent="-360000">
              <a:spcBef>
                <a:spcPts val="1200"/>
              </a:spcBef>
              <a:spcAft>
                <a:spcPts val="1200"/>
              </a:spcAft>
              <a:buClr>
                <a:schemeClr val="accent1">
                  <a:lumMod val="75000"/>
                </a:schemeClr>
              </a:buClr>
              <a:buSzPct val="100000"/>
              <a:buFont typeface="Arial" pitchFamily="34" charset="0"/>
              <a:buChar char="•"/>
            </a:pPr>
            <a:r>
              <a:rPr lang="en-US" sz="2200" b="1" dirty="0" smtClean="0">
                <a:latin typeface="Helvetica" pitchFamily="34" charset="0"/>
              </a:rPr>
              <a:t>Action relating to service provided</a:t>
            </a:r>
          </a:p>
          <a:p>
            <a:pPr marL="360000" indent="-360000">
              <a:spcBef>
                <a:spcPts val="1200"/>
              </a:spcBef>
              <a:spcAft>
                <a:spcPts val="1200"/>
              </a:spcAft>
              <a:buNone/>
            </a:pPr>
            <a:r>
              <a:rPr lang="en-US" sz="2200" b="1" dirty="0" smtClean="0">
                <a:latin typeface="Helvetica" pitchFamily="34" charset="0"/>
              </a:rPr>
              <a:t>(Continued)</a:t>
            </a:r>
          </a:p>
          <a:p>
            <a:pPr marL="360000" indent="-360000">
              <a:spcBef>
                <a:spcPts val="600"/>
              </a:spcBef>
              <a:spcAft>
                <a:spcPts val="1200"/>
              </a:spcAft>
            </a:pPr>
            <a:endParaRPr lang="en-US" sz="2400" dirty="0" smtClean="0">
              <a:latin typeface="Helvetica" pitchFamily="34" charset="0"/>
            </a:endParaRP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30</a:t>
            </a:fld>
            <a:endParaRPr lang="en-US" dirty="0"/>
          </a:p>
        </p:txBody>
      </p:sp>
      <p:pic>
        <p:nvPicPr>
          <p:cNvPr id="5" name="Picture 4" descr="MP900443800[1].JPG"/>
          <p:cNvPicPr/>
          <p:nvPr/>
        </p:nvPicPr>
        <p:blipFill>
          <a:blip r:embed="rId3" cstate="print"/>
          <a:stretch>
            <a:fillRect/>
          </a:stretch>
        </p:blipFill>
        <p:spPr>
          <a:xfrm>
            <a:off x="6228184" y="2852936"/>
            <a:ext cx="2304256" cy="144016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Interpret policies &amp; procedures for provision of valet services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360000" indent="-360000">
              <a:spcBef>
                <a:spcPts val="1200"/>
              </a:spcBef>
              <a:spcAft>
                <a:spcPts val="1200"/>
              </a:spcAft>
            </a:pPr>
            <a:r>
              <a:rPr lang="en-US" sz="2200" b="1" dirty="0" smtClean="0">
                <a:latin typeface="Helvetica" pitchFamily="34" charset="0"/>
              </a:rPr>
              <a:t>Honesty:</a:t>
            </a:r>
          </a:p>
          <a:p>
            <a:pPr marL="720000" indent="-360000">
              <a:spcBef>
                <a:spcPts val="1200"/>
              </a:spcBef>
              <a:spcAft>
                <a:spcPts val="1200"/>
              </a:spcAft>
              <a:buClr>
                <a:schemeClr val="accent1">
                  <a:lumMod val="75000"/>
                </a:schemeClr>
              </a:buClr>
              <a:buSzPct val="100000"/>
              <a:buFont typeface="Arial" pitchFamily="34" charset="0"/>
              <a:buChar char="•"/>
            </a:pPr>
            <a:r>
              <a:rPr lang="en-US" sz="2200" b="1" dirty="0" smtClean="0">
                <a:latin typeface="Helvetica" pitchFamily="34" charset="0"/>
              </a:rPr>
              <a:t>Telling the truth</a:t>
            </a:r>
          </a:p>
          <a:p>
            <a:pPr marL="720000" indent="-360000">
              <a:spcBef>
                <a:spcPts val="1200"/>
              </a:spcBef>
              <a:spcAft>
                <a:spcPts val="1200"/>
              </a:spcAft>
              <a:buClr>
                <a:schemeClr val="accent1">
                  <a:lumMod val="75000"/>
                </a:schemeClr>
              </a:buClr>
              <a:buSzPct val="100000"/>
              <a:buFont typeface="Arial" pitchFamily="34" charset="0"/>
              <a:buChar char="•"/>
            </a:pPr>
            <a:r>
              <a:rPr lang="en-US" sz="2200" b="1" dirty="0" smtClean="0">
                <a:latin typeface="Helvetica" pitchFamily="34" charset="0"/>
              </a:rPr>
              <a:t>Only charging for legitimate items or services</a:t>
            </a:r>
          </a:p>
          <a:p>
            <a:pPr marL="720000" indent="-360000">
              <a:spcBef>
                <a:spcPts val="1200"/>
              </a:spcBef>
              <a:spcAft>
                <a:spcPts val="1200"/>
              </a:spcAft>
              <a:buClr>
                <a:schemeClr val="accent1">
                  <a:lumMod val="75000"/>
                </a:schemeClr>
              </a:buClr>
              <a:buSzPct val="100000"/>
              <a:buFont typeface="Arial" pitchFamily="34" charset="0"/>
              <a:buChar char="•"/>
            </a:pPr>
            <a:r>
              <a:rPr lang="en-US" sz="2200" b="1" dirty="0" smtClean="0">
                <a:latin typeface="Helvetica" pitchFamily="34" charset="0"/>
              </a:rPr>
              <a:t>Not stealing</a:t>
            </a:r>
          </a:p>
          <a:p>
            <a:pPr marL="720000" indent="-360000">
              <a:spcBef>
                <a:spcPts val="1200"/>
              </a:spcBef>
              <a:spcAft>
                <a:spcPts val="1200"/>
              </a:spcAft>
              <a:buClr>
                <a:schemeClr val="accent1">
                  <a:lumMod val="75000"/>
                </a:schemeClr>
              </a:buClr>
              <a:buSzPct val="100000"/>
              <a:buFont typeface="Arial" pitchFamily="34" charset="0"/>
              <a:buChar char="•"/>
            </a:pPr>
            <a:r>
              <a:rPr lang="en-US" sz="2200" b="1" dirty="0" smtClean="0">
                <a:latin typeface="Helvetica" pitchFamily="34" charset="0"/>
              </a:rPr>
              <a:t>Not taking photographs</a:t>
            </a:r>
          </a:p>
          <a:p>
            <a:pPr marL="360000" indent="-360000">
              <a:spcBef>
                <a:spcPts val="1200"/>
              </a:spcBef>
              <a:spcAft>
                <a:spcPts val="1200"/>
              </a:spcAft>
              <a:buNone/>
            </a:pPr>
            <a:r>
              <a:rPr lang="en-US" sz="2200" b="1" dirty="0" smtClean="0">
                <a:latin typeface="Helvetica" pitchFamily="34" charset="0"/>
              </a:rPr>
              <a:t>(Continued)</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31</a:t>
            </a:fld>
            <a:endParaRPr lang="en-US" dirty="0"/>
          </a:p>
        </p:txBody>
      </p:sp>
      <p:pic>
        <p:nvPicPr>
          <p:cNvPr id="6" name="Picture 5" descr="MPj03853380000[1]"/>
          <p:cNvPicPr/>
          <p:nvPr/>
        </p:nvPicPr>
        <p:blipFill>
          <a:blip r:embed="rId3" cstate="print"/>
          <a:srcRect/>
          <a:stretch>
            <a:fillRect/>
          </a:stretch>
        </p:blipFill>
        <p:spPr bwMode="auto">
          <a:xfrm>
            <a:off x="6516216" y="3501008"/>
            <a:ext cx="1853768" cy="1726184"/>
          </a:xfrm>
          <a:prstGeom prst="rect">
            <a:avLst/>
          </a:prstGeom>
          <a:noFill/>
          <a:ln w="38100">
            <a:solidFill>
              <a:schemeClr val="bg2"/>
            </a:solid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Interpret policies &amp; procedures for provision of valet services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824536"/>
          </a:xfrm>
        </p:spPr>
        <p:txBody>
          <a:bodyPr>
            <a:normAutofit/>
          </a:bodyPr>
          <a:lstStyle/>
          <a:p>
            <a:pPr marL="360000" indent="-360000">
              <a:spcBef>
                <a:spcPts val="1200"/>
              </a:spcBef>
              <a:spcAft>
                <a:spcPts val="1200"/>
              </a:spcAft>
            </a:pPr>
            <a:r>
              <a:rPr lang="en-US" sz="2200" b="1" dirty="0" smtClean="0">
                <a:latin typeface="Helvetica" pitchFamily="34" charset="0"/>
              </a:rPr>
              <a:t>Use of equipment &amp; facilities:</a:t>
            </a:r>
          </a:p>
          <a:p>
            <a:pPr marL="720000" indent="-360000">
              <a:spcBef>
                <a:spcPts val="1200"/>
              </a:spcBef>
              <a:spcAft>
                <a:spcPts val="1200"/>
              </a:spcAft>
              <a:buClr>
                <a:schemeClr val="accent1">
                  <a:lumMod val="75000"/>
                </a:schemeClr>
              </a:buClr>
              <a:buSzPct val="100000"/>
              <a:buFont typeface="Arial" pitchFamily="34" charset="0"/>
              <a:buChar char="•"/>
            </a:pPr>
            <a:r>
              <a:rPr lang="en-US" sz="2200" b="1" dirty="0" smtClean="0">
                <a:latin typeface="Helvetica" pitchFamily="34" charset="0"/>
              </a:rPr>
              <a:t>Ban on using venue equipment &amp; facilities for personal use or gain</a:t>
            </a:r>
          </a:p>
          <a:p>
            <a:pPr marL="720000" indent="-360000">
              <a:spcBef>
                <a:spcPts val="1200"/>
              </a:spcBef>
              <a:spcAft>
                <a:spcPts val="1200"/>
              </a:spcAft>
              <a:buClr>
                <a:schemeClr val="accent1">
                  <a:lumMod val="75000"/>
                </a:schemeClr>
              </a:buClr>
              <a:buSzPct val="100000"/>
              <a:buFont typeface="Arial" pitchFamily="34" charset="0"/>
              <a:buChar char="•"/>
            </a:pPr>
            <a:r>
              <a:rPr lang="en-US" sz="2200" b="1" dirty="0" smtClean="0">
                <a:latin typeface="Helvetica" pitchFamily="34" charset="0"/>
              </a:rPr>
              <a:t>Ban on using anything belonging to the guest unless specifically instructed by the </a:t>
            </a:r>
            <a:br>
              <a:rPr lang="en-US" sz="2200" b="1" dirty="0" smtClean="0">
                <a:latin typeface="Helvetica" pitchFamily="34" charset="0"/>
              </a:rPr>
            </a:br>
            <a:r>
              <a:rPr lang="en-US" sz="2200" b="1" dirty="0" smtClean="0">
                <a:latin typeface="Helvetica" pitchFamily="34" charset="0"/>
              </a:rPr>
              <a:t>guest to do so on their behalf</a:t>
            </a:r>
          </a:p>
          <a:p>
            <a:pPr marL="360000" indent="-360000">
              <a:spcBef>
                <a:spcPts val="1200"/>
              </a:spcBef>
              <a:spcAft>
                <a:spcPts val="1200"/>
              </a:spcAft>
              <a:buNone/>
            </a:pPr>
            <a:r>
              <a:rPr lang="en-US" sz="2200" b="1" dirty="0" smtClean="0">
                <a:latin typeface="Helvetica" pitchFamily="34" charset="0"/>
              </a:rPr>
              <a:t>(Continued)</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32</a:t>
            </a:fld>
            <a:endParaRPr lang="en-US" dirty="0"/>
          </a:p>
        </p:txBody>
      </p:sp>
      <p:pic>
        <p:nvPicPr>
          <p:cNvPr id="6" name="Picture 5" descr="MP900185079[1].JPG"/>
          <p:cNvPicPr/>
          <p:nvPr/>
        </p:nvPicPr>
        <p:blipFill>
          <a:blip r:embed="rId3" cstate="print"/>
          <a:stretch>
            <a:fillRect/>
          </a:stretch>
        </p:blipFill>
        <p:spPr>
          <a:xfrm>
            <a:off x="7020272" y="3501008"/>
            <a:ext cx="1396032" cy="1978987"/>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Interpret policies &amp; procedures for provision of valet services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360000" indent="-360000">
              <a:spcBef>
                <a:spcPts val="1200"/>
              </a:spcBef>
              <a:spcAft>
                <a:spcPts val="1200"/>
              </a:spcAft>
            </a:pPr>
            <a:r>
              <a:rPr lang="en-US" sz="2200" b="1" dirty="0" smtClean="0">
                <a:latin typeface="Helvetica" pitchFamily="34" charset="0"/>
              </a:rPr>
              <a:t>Treatment of VIPs:</a:t>
            </a:r>
          </a:p>
          <a:p>
            <a:pPr marL="720000" indent="-360000">
              <a:spcBef>
                <a:spcPts val="1200"/>
              </a:spcBef>
              <a:spcAft>
                <a:spcPts val="1200"/>
              </a:spcAft>
              <a:buClr>
                <a:schemeClr val="accent1">
                  <a:lumMod val="75000"/>
                </a:schemeClr>
              </a:buClr>
              <a:buSzPct val="100000"/>
              <a:buFont typeface="Arial" pitchFamily="34" charset="0"/>
              <a:buChar char="•"/>
            </a:pPr>
            <a:r>
              <a:rPr lang="en-US" sz="2200" b="1" dirty="0" smtClean="0">
                <a:latin typeface="Helvetica" pitchFamily="34" charset="0"/>
              </a:rPr>
              <a:t>Prepare required items in advance or as required</a:t>
            </a:r>
          </a:p>
          <a:p>
            <a:pPr marL="720000" indent="-360000">
              <a:spcBef>
                <a:spcPts val="1200"/>
              </a:spcBef>
              <a:spcAft>
                <a:spcPts val="1200"/>
              </a:spcAft>
              <a:buClr>
                <a:schemeClr val="accent1">
                  <a:lumMod val="75000"/>
                </a:schemeClr>
              </a:buClr>
              <a:buSzPct val="100000"/>
              <a:buFont typeface="Arial" pitchFamily="34" charset="0"/>
              <a:buChar char="•"/>
            </a:pPr>
            <a:r>
              <a:rPr lang="en-US" sz="2200" b="1" dirty="0" smtClean="0">
                <a:latin typeface="Helvetica" pitchFamily="34" charset="0"/>
              </a:rPr>
              <a:t>Arrange preferential seating</a:t>
            </a:r>
          </a:p>
          <a:p>
            <a:pPr marL="720000" indent="-360000">
              <a:spcBef>
                <a:spcPts val="1200"/>
              </a:spcBef>
              <a:spcAft>
                <a:spcPts val="1200"/>
              </a:spcAft>
              <a:buClr>
                <a:schemeClr val="accent1">
                  <a:lumMod val="75000"/>
                </a:schemeClr>
              </a:buClr>
              <a:buSzPct val="100000"/>
              <a:buFont typeface="Arial" pitchFamily="34" charset="0"/>
              <a:buChar char="•"/>
            </a:pPr>
            <a:r>
              <a:rPr lang="en-US" sz="2200" b="1" dirty="0" smtClean="0">
                <a:latin typeface="Helvetica" pitchFamily="34" charset="0"/>
              </a:rPr>
              <a:t>Demonstrate deferential treatment</a:t>
            </a:r>
          </a:p>
          <a:p>
            <a:pPr marL="720000" indent="-360000">
              <a:spcBef>
                <a:spcPts val="1200"/>
              </a:spcBef>
              <a:spcAft>
                <a:spcPts val="1200"/>
              </a:spcAft>
              <a:buClr>
                <a:schemeClr val="accent1">
                  <a:lumMod val="75000"/>
                </a:schemeClr>
              </a:buClr>
              <a:buSzPct val="100000"/>
              <a:buFont typeface="Arial" pitchFamily="34" charset="0"/>
              <a:buChar char="•"/>
            </a:pPr>
            <a:r>
              <a:rPr lang="en-US" sz="2200" b="1" dirty="0" smtClean="0">
                <a:latin typeface="Helvetica" pitchFamily="34" charset="0"/>
              </a:rPr>
              <a:t>Protect privacy &amp; security to a </a:t>
            </a:r>
            <a:br>
              <a:rPr lang="en-US" sz="2200" b="1" dirty="0" smtClean="0">
                <a:latin typeface="Helvetica" pitchFamily="34" charset="0"/>
              </a:rPr>
            </a:br>
            <a:r>
              <a:rPr lang="en-US" sz="2200" b="1" dirty="0" smtClean="0">
                <a:latin typeface="Helvetica" pitchFamily="34" charset="0"/>
              </a:rPr>
              <a:t>higher level</a:t>
            </a:r>
          </a:p>
          <a:p>
            <a:pPr marL="360000" indent="-360000">
              <a:spcBef>
                <a:spcPts val="1200"/>
              </a:spcBef>
              <a:spcAft>
                <a:spcPts val="1200"/>
              </a:spcAft>
              <a:buNone/>
            </a:pPr>
            <a:r>
              <a:rPr lang="en-US" sz="2200" b="1" dirty="0" smtClean="0">
                <a:latin typeface="Helvetica" pitchFamily="34" charset="0"/>
              </a:rPr>
              <a:t>(Continued)</a:t>
            </a:r>
          </a:p>
          <a:p>
            <a:pPr marL="360000" indent="-360000">
              <a:spcBef>
                <a:spcPts val="600"/>
              </a:spcBef>
              <a:spcAft>
                <a:spcPts val="1200"/>
              </a:spcAft>
              <a:buNone/>
            </a:pPr>
            <a:endParaRPr lang="en-US" sz="2200" b="1"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33</a:t>
            </a:fld>
            <a:endParaRPr lang="en-US" dirty="0"/>
          </a:p>
        </p:txBody>
      </p:sp>
      <p:pic>
        <p:nvPicPr>
          <p:cNvPr id="5" name="Picture 4" descr="j0341543.jpg"/>
          <p:cNvPicPr/>
          <p:nvPr/>
        </p:nvPicPr>
        <p:blipFill>
          <a:blip r:embed="rId3" cstate="print"/>
          <a:stretch>
            <a:fillRect/>
          </a:stretch>
        </p:blipFill>
        <p:spPr>
          <a:xfrm>
            <a:off x="6804248" y="3140968"/>
            <a:ext cx="1585718" cy="2037508"/>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Interpret policies &amp; procedures for provision of valet services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360000" indent="-360000">
              <a:spcBef>
                <a:spcPts val="1200"/>
              </a:spcBef>
              <a:spcAft>
                <a:spcPts val="1200"/>
              </a:spcAft>
            </a:pPr>
            <a:r>
              <a:rPr lang="en-US" sz="2200" b="1" dirty="0" smtClean="0">
                <a:latin typeface="Helvetica" pitchFamily="34" charset="0"/>
              </a:rPr>
              <a:t>Complimentary goods &amp; services provided as standard</a:t>
            </a:r>
          </a:p>
          <a:p>
            <a:pPr marL="360000" indent="-360000">
              <a:spcBef>
                <a:spcPts val="1200"/>
              </a:spcBef>
              <a:spcAft>
                <a:spcPts val="1200"/>
              </a:spcAft>
            </a:pPr>
            <a:r>
              <a:rPr lang="en-US" sz="2200" b="1" dirty="0" smtClean="0">
                <a:latin typeface="Helvetica" pitchFamily="34" charset="0"/>
              </a:rPr>
              <a:t>Discretionary authority</a:t>
            </a:r>
          </a:p>
          <a:p>
            <a:pPr marL="360000" indent="-360000">
              <a:spcBef>
                <a:spcPts val="1200"/>
              </a:spcBef>
              <a:spcAft>
                <a:spcPts val="1200"/>
              </a:spcAft>
            </a:pPr>
            <a:r>
              <a:rPr lang="en-US" sz="2200" b="1" dirty="0" smtClean="0">
                <a:latin typeface="Helvetica" pitchFamily="34" charset="0"/>
              </a:rPr>
              <a:t>Reporting procedures.</a:t>
            </a:r>
          </a:p>
          <a:p>
            <a:pPr marL="360000" indent="-360000">
              <a:spcBef>
                <a:spcPts val="600"/>
              </a:spcBef>
              <a:spcAft>
                <a:spcPts val="1200"/>
              </a:spcAft>
              <a:buNone/>
            </a:pPr>
            <a:endParaRPr lang="en-US" sz="2200" b="1"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34</a:t>
            </a:fld>
            <a:endParaRPr lang="en-US" dirty="0"/>
          </a:p>
        </p:txBody>
      </p:sp>
      <p:pic>
        <p:nvPicPr>
          <p:cNvPr id="5" name="Picture 4" descr="MP900422989[1].JPG"/>
          <p:cNvPicPr/>
          <p:nvPr/>
        </p:nvPicPr>
        <p:blipFill>
          <a:blip r:embed="rId3" cstate="print"/>
          <a:stretch>
            <a:fillRect/>
          </a:stretch>
        </p:blipFill>
        <p:spPr>
          <a:xfrm>
            <a:off x="6948264" y="3356992"/>
            <a:ext cx="1433321" cy="1834971"/>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Identify &amp; explain the role of communication in valet service</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1200"/>
              </a:spcBef>
              <a:spcAft>
                <a:spcPts val="1200"/>
              </a:spcAft>
              <a:buNone/>
            </a:pPr>
            <a:r>
              <a:rPr lang="en-US" sz="2200" b="1" dirty="0" smtClean="0">
                <a:latin typeface="Helvetica" pitchFamily="34" charset="0"/>
              </a:rPr>
              <a:t>Good &amp; effective communication is vital to develop trust &amp; confidence – important aspects are:</a:t>
            </a:r>
          </a:p>
          <a:p>
            <a:pPr marL="360000" indent="-360000">
              <a:spcBef>
                <a:spcPts val="1200"/>
              </a:spcBef>
              <a:spcAft>
                <a:spcPts val="1200"/>
              </a:spcAft>
            </a:pPr>
            <a:r>
              <a:rPr lang="en-US" sz="2200" b="1" dirty="0" smtClean="0">
                <a:latin typeface="Helvetica" pitchFamily="34" charset="0"/>
              </a:rPr>
              <a:t>Being aware of pre-arrival requests</a:t>
            </a:r>
          </a:p>
          <a:p>
            <a:pPr marL="360000" indent="-360000">
              <a:spcBef>
                <a:spcPts val="1200"/>
              </a:spcBef>
              <a:spcAft>
                <a:spcPts val="1200"/>
              </a:spcAft>
            </a:pPr>
            <a:r>
              <a:rPr lang="en-US" sz="2200" b="1" dirty="0" smtClean="0">
                <a:latin typeface="Helvetica" pitchFamily="34" charset="0"/>
              </a:rPr>
              <a:t>Having good levels of product knowledge</a:t>
            </a:r>
          </a:p>
          <a:p>
            <a:pPr marL="360000" indent="-360000">
              <a:spcBef>
                <a:spcPts val="1200"/>
              </a:spcBef>
              <a:spcAft>
                <a:spcPts val="1200"/>
              </a:spcAft>
            </a:pPr>
            <a:r>
              <a:rPr lang="en-US" sz="2200" b="1" dirty="0" smtClean="0">
                <a:latin typeface="Helvetica" pitchFamily="34" charset="0"/>
              </a:rPr>
              <a:t>Providing comprehensive, accurate &amp; </a:t>
            </a:r>
            <a:br>
              <a:rPr lang="en-US" sz="2200" b="1" dirty="0" smtClean="0">
                <a:latin typeface="Helvetica" pitchFamily="34" charset="0"/>
              </a:rPr>
            </a:br>
            <a:r>
              <a:rPr lang="en-US" sz="2200" b="1" dirty="0" smtClean="0">
                <a:latin typeface="Helvetica" pitchFamily="34" charset="0"/>
              </a:rPr>
              <a:t>current information</a:t>
            </a:r>
          </a:p>
          <a:p>
            <a:pPr marL="360000" indent="-360000">
              <a:spcBef>
                <a:spcPts val="1200"/>
              </a:spcBef>
              <a:spcAft>
                <a:spcPts val="1200"/>
              </a:spcAft>
            </a:pPr>
            <a:r>
              <a:rPr lang="en-US" sz="2200" b="1" dirty="0" smtClean="0">
                <a:latin typeface="Helvetica" pitchFamily="34" charset="0"/>
              </a:rPr>
              <a:t>Being proactive</a:t>
            </a:r>
          </a:p>
          <a:p>
            <a:pPr marL="360000" indent="-360000">
              <a:spcBef>
                <a:spcPts val="1200"/>
              </a:spcBef>
              <a:spcAft>
                <a:spcPts val="1200"/>
              </a:spcAft>
              <a:buNone/>
            </a:pPr>
            <a:r>
              <a:rPr lang="en-US" sz="2200" b="1" dirty="0" smtClean="0">
                <a:latin typeface="Helvetica" pitchFamily="34" charset="0"/>
              </a:rPr>
              <a:t>(Continued)</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35</a:t>
            </a:fld>
            <a:endParaRPr lang="en-US" dirty="0"/>
          </a:p>
        </p:txBody>
      </p:sp>
      <p:pic>
        <p:nvPicPr>
          <p:cNvPr id="5" name="Picture 4" descr="j0400269.jpg"/>
          <p:cNvPicPr/>
          <p:nvPr/>
        </p:nvPicPr>
        <p:blipFill>
          <a:blip r:embed="rId3" cstate="print"/>
          <a:stretch>
            <a:fillRect/>
          </a:stretch>
        </p:blipFill>
        <p:spPr>
          <a:xfrm>
            <a:off x="6948264" y="3573016"/>
            <a:ext cx="1465936" cy="183611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Identify &amp; explain the role of communication in valet service</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360000" indent="-360000">
              <a:spcBef>
                <a:spcPts val="1200"/>
              </a:spcBef>
              <a:spcAft>
                <a:spcPts val="1200"/>
              </a:spcAft>
            </a:pPr>
            <a:r>
              <a:rPr lang="en-US" sz="2200" b="1" dirty="0" smtClean="0">
                <a:latin typeface="Helvetica" pitchFamily="34" charset="0"/>
              </a:rPr>
              <a:t>Keeping promises made</a:t>
            </a:r>
          </a:p>
          <a:p>
            <a:pPr marL="360000" indent="-360000">
              <a:spcBef>
                <a:spcPts val="1200"/>
              </a:spcBef>
              <a:spcAft>
                <a:spcPts val="1200"/>
              </a:spcAft>
            </a:pPr>
            <a:r>
              <a:rPr lang="en-US" sz="2200" b="1" dirty="0" smtClean="0">
                <a:latin typeface="Helvetica" pitchFamily="34" charset="0"/>
              </a:rPr>
              <a:t>Not interfering.</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36</a:t>
            </a:fld>
            <a:endParaRPr lang="en-US" dirty="0"/>
          </a:p>
        </p:txBody>
      </p:sp>
      <p:pic>
        <p:nvPicPr>
          <p:cNvPr id="5" name="Picture 4" descr="MP900202243[1].JPG"/>
          <p:cNvPicPr/>
          <p:nvPr/>
        </p:nvPicPr>
        <p:blipFill>
          <a:blip r:embed="rId3" cstate="print"/>
          <a:stretch>
            <a:fillRect/>
          </a:stretch>
        </p:blipFill>
        <p:spPr>
          <a:xfrm>
            <a:off x="6300192" y="3789040"/>
            <a:ext cx="2131618" cy="1426464"/>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Identify &amp; explain the role of communication in valet service</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1200"/>
              </a:spcBef>
              <a:spcAft>
                <a:spcPts val="1200"/>
              </a:spcAft>
              <a:buNone/>
            </a:pPr>
            <a:r>
              <a:rPr lang="en-US" sz="2200" b="1" dirty="0" smtClean="0">
                <a:latin typeface="Helvetica" pitchFamily="34" charset="0"/>
              </a:rPr>
              <a:t>Good communication between valet &amp; guest also enhances:</a:t>
            </a:r>
          </a:p>
          <a:p>
            <a:pPr marL="360000" indent="-360000">
              <a:spcBef>
                <a:spcPts val="1200"/>
              </a:spcBef>
              <a:spcAft>
                <a:spcPts val="1200"/>
              </a:spcAft>
            </a:pPr>
            <a:r>
              <a:rPr lang="en-US" sz="2200" b="1" dirty="0" smtClean="0">
                <a:latin typeface="Helvetica" pitchFamily="34" charset="0"/>
              </a:rPr>
              <a:t>Rapport</a:t>
            </a:r>
          </a:p>
          <a:p>
            <a:pPr marL="360000" indent="-360000">
              <a:spcBef>
                <a:spcPts val="1200"/>
              </a:spcBef>
              <a:spcAft>
                <a:spcPts val="1200"/>
              </a:spcAft>
            </a:pPr>
            <a:r>
              <a:rPr lang="en-US" sz="2200" b="1" dirty="0" smtClean="0">
                <a:latin typeface="Helvetica" pitchFamily="34" charset="0"/>
              </a:rPr>
              <a:t>Goodwill.</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37</a:t>
            </a:fld>
            <a:endParaRPr lang="en-US" dirty="0"/>
          </a:p>
        </p:txBody>
      </p:sp>
      <p:pic>
        <p:nvPicPr>
          <p:cNvPr id="5" name="Picture 4" descr="MP900443214[1].JPG"/>
          <p:cNvPicPr/>
          <p:nvPr/>
        </p:nvPicPr>
        <p:blipFill>
          <a:blip r:embed="rId3" cstate="print"/>
          <a:stretch>
            <a:fillRect/>
          </a:stretch>
        </p:blipFill>
        <p:spPr>
          <a:xfrm>
            <a:off x="6660232" y="2636912"/>
            <a:ext cx="1641500" cy="2457907"/>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Identify &amp; explain the role of communication in valet service</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1200"/>
              </a:spcBef>
              <a:spcAft>
                <a:spcPts val="1200"/>
              </a:spcAft>
              <a:buNone/>
            </a:pPr>
            <a:r>
              <a:rPr lang="en-US" sz="2200" b="1" dirty="0" smtClean="0">
                <a:latin typeface="Helvetica" pitchFamily="34" charset="0"/>
              </a:rPr>
              <a:t>Important standards of communication:</a:t>
            </a:r>
          </a:p>
          <a:p>
            <a:pPr marL="360000" indent="-360000">
              <a:spcBef>
                <a:spcPts val="1200"/>
              </a:spcBef>
              <a:spcAft>
                <a:spcPts val="1200"/>
              </a:spcAft>
            </a:pPr>
            <a:r>
              <a:rPr lang="en-US" sz="2200" b="1" dirty="0" smtClean="0">
                <a:latin typeface="Helvetica" pitchFamily="34" charset="0"/>
              </a:rPr>
              <a:t>Listen</a:t>
            </a:r>
          </a:p>
          <a:p>
            <a:pPr marL="360000" indent="-360000">
              <a:spcBef>
                <a:spcPts val="1200"/>
              </a:spcBef>
              <a:spcAft>
                <a:spcPts val="1200"/>
              </a:spcAft>
            </a:pPr>
            <a:r>
              <a:rPr lang="en-US" sz="2200" b="1" dirty="0" smtClean="0">
                <a:latin typeface="Helvetica" pitchFamily="34" charset="0"/>
              </a:rPr>
              <a:t>Observe</a:t>
            </a:r>
          </a:p>
          <a:p>
            <a:pPr marL="360000" indent="-360000">
              <a:spcBef>
                <a:spcPts val="1200"/>
              </a:spcBef>
              <a:spcAft>
                <a:spcPts val="1200"/>
              </a:spcAft>
            </a:pPr>
            <a:r>
              <a:rPr lang="en-US" sz="2200" b="1" dirty="0" smtClean="0">
                <a:latin typeface="Helvetica" pitchFamily="34" charset="0"/>
              </a:rPr>
              <a:t>Know when to speak – and when not to</a:t>
            </a:r>
          </a:p>
          <a:p>
            <a:pPr marL="360000" indent="-360000">
              <a:spcBef>
                <a:spcPts val="1200"/>
              </a:spcBef>
              <a:spcAft>
                <a:spcPts val="1200"/>
              </a:spcAft>
              <a:buNone/>
            </a:pPr>
            <a:r>
              <a:rPr lang="en-US" sz="2200" b="1" dirty="0" smtClean="0">
                <a:latin typeface="Helvetica" pitchFamily="34" charset="0"/>
              </a:rPr>
              <a:t>(Continued)</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38</a:t>
            </a:fld>
            <a:endParaRPr lang="en-US" dirty="0"/>
          </a:p>
        </p:txBody>
      </p:sp>
      <p:pic>
        <p:nvPicPr>
          <p:cNvPr id="5" name="Picture 4" descr="MP900443186[1].JPG"/>
          <p:cNvPicPr/>
          <p:nvPr/>
        </p:nvPicPr>
        <p:blipFill>
          <a:blip r:embed="rId3" cstate="print"/>
          <a:stretch>
            <a:fillRect/>
          </a:stretch>
        </p:blipFill>
        <p:spPr>
          <a:xfrm>
            <a:off x="6372200" y="3717032"/>
            <a:ext cx="2085880" cy="1438356"/>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Identify &amp; explain the role of communication in valet service</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360000" indent="-360000">
              <a:spcBef>
                <a:spcPts val="1200"/>
              </a:spcBef>
              <a:spcAft>
                <a:spcPts val="1200"/>
              </a:spcAft>
            </a:pPr>
            <a:r>
              <a:rPr lang="en-US" sz="2200" b="1" dirty="0" smtClean="0">
                <a:latin typeface="Helvetica" pitchFamily="34" charset="0"/>
              </a:rPr>
              <a:t>Maintain confidences:</a:t>
            </a:r>
          </a:p>
          <a:p>
            <a:pPr marL="720000" indent="-360000">
              <a:spcBef>
                <a:spcPts val="1200"/>
              </a:spcBef>
              <a:spcAft>
                <a:spcPts val="1200"/>
              </a:spcAft>
              <a:buClr>
                <a:schemeClr val="accent1">
                  <a:lumMod val="75000"/>
                </a:schemeClr>
              </a:buClr>
              <a:buSzPct val="100000"/>
              <a:buFont typeface="Arial" pitchFamily="34" charset="0"/>
              <a:buChar char="•"/>
            </a:pPr>
            <a:r>
              <a:rPr lang="en-US" sz="2200" b="1" dirty="0" smtClean="0">
                <a:latin typeface="Helvetica" pitchFamily="34" charset="0"/>
              </a:rPr>
              <a:t>Of guests</a:t>
            </a:r>
          </a:p>
          <a:p>
            <a:pPr marL="720000" indent="-360000">
              <a:spcBef>
                <a:spcPts val="1200"/>
              </a:spcBef>
              <a:spcAft>
                <a:spcPts val="1200"/>
              </a:spcAft>
              <a:buClr>
                <a:schemeClr val="accent1">
                  <a:lumMod val="75000"/>
                </a:schemeClr>
              </a:buClr>
              <a:buSzPct val="100000"/>
              <a:buFont typeface="Arial" pitchFamily="34" charset="0"/>
              <a:buChar char="•"/>
            </a:pPr>
            <a:r>
              <a:rPr lang="en-US" sz="2200" b="1" dirty="0" smtClean="0">
                <a:latin typeface="Helvetica" pitchFamily="34" charset="0"/>
              </a:rPr>
              <a:t>Of support staff</a:t>
            </a:r>
          </a:p>
          <a:p>
            <a:pPr marL="720000" indent="-360000">
              <a:spcBef>
                <a:spcPts val="1200"/>
              </a:spcBef>
              <a:spcAft>
                <a:spcPts val="1200"/>
              </a:spcAft>
              <a:buClr>
                <a:schemeClr val="accent1">
                  <a:lumMod val="75000"/>
                </a:schemeClr>
              </a:buClr>
              <a:buSzPct val="100000"/>
              <a:buFont typeface="Arial" pitchFamily="34" charset="0"/>
              <a:buChar char="•"/>
            </a:pPr>
            <a:r>
              <a:rPr lang="en-US" sz="2200" b="1" dirty="0" smtClean="0">
                <a:latin typeface="Helvetica" pitchFamily="34" charset="0"/>
              </a:rPr>
              <a:t>Of family members</a:t>
            </a:r>
          </a:p>
          <a:p>
            <a:pPr marL="720000" indent="-360000">
              <a:spcBef>
                <a:spcPts val="1200"/>
              </a:spcBef>
              <a:spcAft>
                <a:spcPts val="1200"/>
              </a:spcAft>
              <a:buClr>
                <a:schemeClr val="accent1">
                  <a:lumMod val="75000"/>
                </a:schemeClr>
              </a:buClr>
              <a:buSzPct val="100000"/>
              <a:buFont typeface="Arial" pitchFamily="34" charset="0"/>
              <a:buChar char="•"/>
            </a:pPr>
            <a:r>
              <a:rPr lang="en-US" sz="2200" b="1" dirty="0" smtClean="0">
                <a:latin typeface="Helvetica" pitchFamily="34" charset="0"/>
              </a:rPr>
              <a:t>Of facts, figures, information, observations</a:t>
            </a:r>
          </a:p>
          <a:p>
            <a:pPr marL="360000" indent="-360000">
              <a:spcBef>
                <a:spcPts val="1200"/>
              </a:spcBef>
              <a:spcAft>
                <a:spcPts val="1200"/>
              </a:spcAft>
            </a:pPr>
            <a:r>
              <a:rPr lang="en-US" sz="2200" b="1" dirty="0" smtClean="0">
                <a:latin typeface="Helvetica" pitchFamily="34" charset="0"/>
              </a:rPr>
              <a:t>A second language is beneficial.</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39</a:t>
            </a:fld>
            <a:endParaRPr lang="en-US" dirty="0"/>
          </a:p>
        </p:txBody>
      </p:sp>
      <p:pic>
        <p:nvPicPr>
          <p:cNvPr id="5" name="Picture 4" descr="00430758.jpg"/>
          <p:cNvPicPr/>
          <p:nvPr/>
        </p:nvPicPr>
        <p:blipFill>
          <a:blip r:embed="rId3" cstate="print"/>
          <a:stretch>
            <a:fillRect/>
          </a:stretch>
        </p:blipFill>
        <p:spPr>
          <a:xfrm>
            <a:off x="6444208" y="2348880"/>
            <a:ext cx="1895322" cy="125821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Identify the role of a valet</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1200"/>
              </a:spcBef>
              <a:spcAft>
                <a:spcPts val="1200"/>
              </a:spcAft>
              <a:buNone/>
            </a:pPr>
            <a:r>
              <a:rPr lang="en-US" sz="2200" b="1" dirty="0" smtClean="0">
                <a:latin typeface="Helvetica" pitchFamily="34" charset="0"/>
              </a:rPr>
              <a:t>Performance Criteria for this Element are: </a:t>
            </a:r>
          </a:p>
          <a:p>
            <a:pPr marL="360000" indent="-360000">
              <a:spcBef>
                <a:spcPts val="1200"/>
              </a:spcBef>
              <a:spcAft>
                <a:spcPts val="1200"/>
              </a:spcAft>
            </a:pPr>
            <a:r>
              <a:rPr lang="en-US" sz="2200" b="1" dirty="0" smtClean="0">
                <a:latin typeface="Helvetica" pitchFamily="34" charset="0"/>
              </a:rPr>
              <a:t>Describe the services delivered by a valet</a:t>
            </a:r>
          </a:p>
          <a:p>
            <a:pPr marL="360000" indent="-360000">
              <a:spcBef>
                <a:spcPts val="1200"/>
              </a:spcBef>
              <a:spcAft>
                <a:spcPts val="1200"/>
              </a:spcAft>
            </a:pPr>
            <a:r>
              <a:rPr lang="en-US" sz="2200" b="1" dirty="0" smtClean="0">
                <a:latin typeface="Helvetica" pitchFamily="34" charset="0"/>
              </a:rPr>
              <a:t>Locate the position of valet within the enterprise</a:t>
            </a:r>
          </a:p>
          <a:p>
            <a:pPr marL="360000" indent="-360000">
              <a:spcBef>
                <a:spcPts val="1200"/>
              </a:spcBef>
              <a:spcAft>
                <a:spcPts val="1200"/>
              </a:spcAft>
            </a:pPr>
            <a:r>
              <a:rPr lang="en-US" sz="2200" b="1" dirty="0" smtClean="0">
                <a:latin typeface="Helvetica" pitchFamily="34" charset="0"/>
              </a:rPr>
              <a:t>Identify the personal characteristics </a:t>
            </a:r>
            <a:br>
              <a:rPr lang="en-US" sz="2200" b="1" dirty="0" smtClean="0">
                <a:latin typeface="Helvetica" pitchFamily="34" charset="0"/>
              </a:rPr>
            </a:br>
            <a:r>
              <a:rPr lang="en-US" sz="2200" b="1" dirty="0" smtClean="0">
                <a:latin typeface="Helvetica" pitchFamily="34" charset="0"/>
              </a:rPr>
              <a:t>required of a valet</a:t>
            </a:r>
          </a:p>
          <a:p>
            <a:pPr marL="360000" indent="-360000">
              <a:spcBef>
                <a:spcPts val="1200"/>
              </a:spcBef>
              <a:spcAft>
                <a:spcPts val="1200"/>
              </a:spcAft>
              <a:buNone/>
            </a:pPr>
            <a:r>
              <a:rPr lang="en-US" sz="2200" b="1" dirty="0" smtClean="0">
                <a:latin typeface="Helvetica" pitchFamily="34" charset="0"/>
              </a:rPr>
              <a:t>(Continued)</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4</a:t>
            </a:fld>
            <a:endParaRPr lang="en-US" dirty="0"/>
          </a:p>
        </p:txBody>
      </p:sp>
      <p:pic>
        <p:nvPicPr>
          <p:cNvPr id="5" name="Picture 4" descr="MP900424431[1].JPG"/>
          <p:cNvPicPr/>
          <p:nvPr/>
        </p:nvPicPr>
        <p:blipFill>
          <a:blip r:embed="rId3" cstate="print"/>
          <a:stretch>
            <a:fillRect/>
          </a:stretch>
        </p:blipFill>
        <p:spPr>
          <a:xfrm>
            <a:off x="7020272" y="3861048"/>
            <a:ext cx="1356208" cy="2026311"/>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Identify &amp; explain the role of communication in valet service</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600"/>
              </a:spcBef>
              <a:spcAft>
                <a:spcPts val="1200"/>
              </a:spcAft>
              <a:buNone/>
            </a:pPr>
            <a:r>
              <a:rPr lang="en-US" sz="2200" b="1" dirty="0" smtClean="0">
                <a:latin typeface="Helvetica" pitchFamily="34" charset="0"/>
              </a:rPr>
              <a:t>Principles of effective communication:</a:t>
            </a:r>
          </a:p>
          <a:p>
            <a:pPr marL="360000" indent="-360000">
              <a:spcBef>
                <a:spcPts val="600"/>
              </a:spcBef>
              <a:spcAft>
                <a:spcPts val="1200"/>
              </a:spcAft>
            </a:pPr>
            <a:r>
              <a:rPr lang="en-US" sz="2200" b="1" dirty="0" smtClean="0">
                <a:latin typeface="Helvetica" pitchFamily="34" charset="0"/>
              </a:rPr>
              <a:t>All messages must have a purpose</a:t>
            </a:r>
          </a:p>
          <a:p>
            <a:pPr marL="360000" indent="-360000">
              <a:spcBef>
                <a:spcPts val="600"/>
              </a:spcBef>
              <a:spcAft>
                <a:spcPts val="1200"/>
              </a:spcAft>
            </a:pPr>
            <a:r>
              <a:rPr lang="en-US" sz="2200" b="1" dirty="0" smtClean="0">
                <a:latin typeface="Helvetica" pitchFamily="34" charset="0"/>
              </a:rPr>
              <a:t>Messages should match interest &amp; ability of guest</a:t>
            </a:r>
          </a:p>
          <a:p>
            <a:pPr marL="360000" indent="-360000">
              <a:spcBef>
                <a:spcPts val="600"/>
              </a:spcBef>
              <a:spcAft>
                <a:spcPts val="1200"/>
              </a:spcAft>
            </a:pPr>
            <a:r>
              <a:rPr lang="en-US" sz="2200" b="1" dirty="0" smtClean="0">
                <a:latin typeface="Helvetica" pitchFamily="34" charset="0"/>
              </a:rPr>
              <a:t>Eliminate unnecessary words</a:t>
            </a:r>
          </a:p>
          <a:p>
            <a:pPr marL="360000" indent="-360000">
              <a:spcBef>
                <a:spcPts val="600"/>
              </a:spcBef>
              <a:spcAft>
                <a:spcPts val="1200"/>
              </a:spcAft>
            </a:pPr>
            <a:r>
              <a:rPr lang="en-US" sz="2200" b="1" dirty="0" smtClean="0">
                <a:latin typeface="Helvetica" pitchFamily="34" charset="0"/>
              </a:rPr>
              <a:t>Use words the guest will </a:t>
            </a:r>
            <a:br>
              <a:rPr lang="en-US" sz="2200" b="1" dirty="0" smtClean="0">
                <a:latin typeface="Helvetica" pitchFamily="34" charset="0"/>
              </a:rPr>
            </a:br>
            <a:r>
              <a:rPr lang="en-US" sz="2200" b="1" dirty="0" smtClean="0">
                <a:latin typeface="Helvetica" pitchFamily="34" charset="0"/>
              </a:rPr>
              <a:t>know/understand</a:t>
            </a:r>
          </a:p>
          <a:p>
            <a:pPr marL="360000" indent="-360000">
              <a:spcBef>
                <a:spcPts val="600"/>
              </a:spcBef>
              <a:spcAft>
                <a:spcPts val="1200"/>
              </a:spcAft>
            </a:pPr>
            <a:r>
              <a:rPr lang="en-US" sz="2200" b="1" dirty="0" smtClean="0">
                <a:latin typeface="Helvetica" pitchFamily="34" charset="0"/>
              </a:rPr>
              <a:t>Messages must be clear &amp; concise</a:t>
            </a:r>
          </a:p>
          <a:p>
            <a:pPr marL="360000" indent="-360000">
              <a:spcBef>
                <a:spcPts val="600"/>
              </a:spcBef>
              <a:spcAft>
                <a:spcPts val="1200"/>
              </a:spcAft>
            </a:pPr>
            <a:r>
              <a:rPr lang="en-US" sz="2200" b="1" dirty="0" smtClean="0">
                <a:latin typeface="Helvetica" pitchFamily="34" charset="0"/>
              </a:rPr>
              <a:t>Speak calmly &amp; slightly slower than normal.</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40</a:t>
            </a:fld>
            <a:endParaRPr lang="en-US" dirty="0"/>
          </a:p>
        </p:txBody>
      </p:sp>
      <p:pic>
        <p:nvPicPr>
          <p:cNvPr id="6" name="Picture 5" descr="j0438551.jpg"/>
          <p:cNvPicPr/>
          <p:nvPr/>
        </p:nvPicPr>
        <p:blipFill>
          <a:blip r:embed="rId3" cstate="print"/>
          <a:stretch>
            <a:fillRect/>
          </a:stretch>
        </p:blipFill>
        <p:spPr>
          <a:xfrm>
            <a:off x="6444208" y="3356992"/>
            <a:ext cx="1978000" cy="1324051"/>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Identify &amp; explain the role of communication in valet service</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848872" cy="4896544"/>
          </a:xfrm>
        </p:spPr>
        <p:txBody>
          <a:bodyPr>
            <a:normAutofit/>
          </a:bodyPr>
          <a:lstStyle/>
          <a:p>
            <a:pPr marL="0" indent="0">
              <a:spcBef>
                <a:spcPts val="1200"/>
              </a:spcBef>
              <a:spcAft>
                <a:spcPts val="1200"/>
              </a:spcAft>
              <a:buNone/>
            </a:pPr>
            <a:r>
              <a:rPr lang="en-US" sz="2200" b="1" dirty="0" smtClean="0">
                <a:latin typeface="Helvetica" pitchFamily="34" charset="0"/>
              </a:rPr>
              <a:t>Good communication is vital to:</a:t>
            </a:r>
          </a:p>
          <a:p>
            <a:pPr marL="360000" indent="-360000">
              <a:spcBef>
                <a:spcPts val="1200"/>
              </a:spcBef>
              <a:spcAft>
                <a:spcPts val="1200"/>
              </a:spcAft>
            </a:pPr>
            <a:r>
              <a:rPr lang="en-US" sz="2200" b="1" dirty="0" smtClean="0">
                <a:latin typeface="Helvetica" pitchFamily="34" charset="0"/>
              </a:rPr>
              <a:t>Meet guest expectations</a:t>
            </a:r>
          </a:p>
          <a:p>
            <a:pPr marL="360000" indent="-360000">
              <a:spcBef>
                <a:spcPts val="1200"/>
              </a:spcBef>
              <a:spcAft>
                <a:spcPts val="1200"/>
              </a:spcAft>
            </a:pPr>
            <a:r>
              <a:rPr lang="en-US" sz="2200" b="1" dirty="0" smtClean="0">
                <a:latin typeface="Helvetica" pitchFamily="34" charset="0"/>
              </a:rPr>
              <a:t>Identify guest requirements</a:t>
            </a:r>
          </a:p>
          <a:p>
            <a:pPr marL="360000" indent="-360000">
              <a:spcBef>
                <a:spcPts val="1200"/>
              </a:spcBef>
              <a:spcAft>
                <a:spcPts val="1200"/>
              </a:spcAft>
            </a:pPr>
            <a:r>
              <a:rPr lang="en-US" sz="2200" b="1" dirty="0" smtClean="0">
                <a:latin typeface="Helvetica" pitchFamily="34" charset="0"/>
              </a:rPr>
              <a:t>Assist/serve the guest</a:t>
            </a:r>
          </a:p>
          <a:p>
            <a:pPr marL="360000" indent="-360000">
              <a:spcBef>
                <a:spcPts val="1200"/>
              </a:spcBef>
              <a:spcAft>
                <a:spcPts val="1200"/>
              </a:spcAft>
            </a:pPr>
            <a:r>
              <a:rPr lang="en-US" sz="2200" b="1" dirty="0" smtClean="0">
                <a:latin typeface="Helvetica" pitchFamily="34" charset="0"/>
              </a:rPr>
              <a:t>Create desired ambience</a:t>
            </a:r>
          </a:p>
          <a:p>
            <a:pPr marL="360000" indent="-360000">
              <a:spcBef>
                <a:spcPts val="1200"/>
              </a:spcBef>
              <a:spcAft>
                <a:spcPts val="1200"/>
              </a:spcAft>
            </a:pPr>
            <a:r>
              <a:rPr lang="en-US" sz="2200" b="1" dirty="0" smtClean="0">
                <a:latin typeface="Helvetica" pitchFamily="34" charset="0"/>
              </a:rPr>
              <a:t>Facilitate relationships.</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41</a:t>
            </a:fld>
            <a:endParaRPr lang="en-US" dirty="0"/>
          </a:p>
        </p:txBody>
      </p:sp>
      <p:pic>
        <p:nvPicPr>
          <p:cNvPr id="5" name="Picture 4" descr="iStock_Front Office Hotel.jpg"/>
          <p:cNvPicPr>
            <a:picLocks noChangeAspect="1"/>
          </p:cNvPicPr>
          <p:nvPr/>
        </p:nvPicPr>
        <p:blipFill>
          <a:blip r:embed="rId3" cstate="print"/>
          <a:stretch>
            <a:fillRect/>
          </a:stretch>
        </p:blipFill>
        <p:spPr>
          <a:xfrm>
            <a:off x="6660232" y="2492896"/>
            <a:ext cx="1721793" cy="2579648"/>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Summary – Element 1</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920880" cy="4896544"/>
          </a:xfrm>
        </p:spPr>
        <p:txBody>
          <a:bodyPr>
            <a:normAutofit/>
          </a:bodyPr>
          <a:lstStyle/>
          <a:p>
            <a:pPr marL="0" indent="0">
              <a:spcBef>
                <a:spcPts val="1800"/>
              </a:spcBef>
              <a:spcAft>
                <a:spcPts val="1800"/>
              </a:spcAft>
              <a:buNone/>
            </a:pPr>
            <a:r>
              <a:rPr lang="en-US" sz="2200" b="1" dirty="0" smtClean="0">
                <a:latin typeface="Helvetica" pitchFamily="34" charset="0"/>
              </a:rPr>
              <a:t>When identifying the role of a valet:</a:t>
            </a:r>
          </a:p>
          <a:p>
            <a:pPr>
              <a:spcBef>
                <a:spcPts val="1800"/>
              </a:spcBef>
              <a:spcAft>
                <a:spcPts val="1800"/>
              </a:spcAft>
            </a:pPr>
            <a:r>
              <a:rPr lang="en-AU" sz="2200" b="1" dirty="0" smtClean="0">
                <a:latin typeface="Helvetica" pitchFamily="34" charset="0"/>
              </a:rPr>
              <a:t>Seek to identify roles &amp; duties they are expected to undertake from management &amp; guest perspective</a:t>
            </a:r>
          </a:p>
          <a:p>
            <a:pPr>
              <a:spcBef>
                <a:spcPts val="1800"/>
              </a:spcBef>
              <a:spcAft>
                <a:spcPts val="1800"/>
              </a:spcAft>
            </a:pPr>
            <a:r>
              <a:rPr lang="en-AU" sz="2200" b="1" dirty="0" smtClean="0">
                <a:latin typeface="Helvetica" pitchFamily="34" charset="0"/>
              </a:rPr>
              <a:t>Read the job or position description</a:t>
            </a:r>
          </a:p>
          <a:p>
            <a:pPr>
              <a:spcBef>
                <a:spcPts val="1800"/>
              </a:spcBef>
              <a:spcAft>
                <a:spcPts val="1800"/>
              </a:spcAft>
            </a:pPr>
            <a:r>
              <a:rPr lang="en-AU" sz="2200" b="1" dirty="0" smtClean="0">
                <a:latin typeface="Helvetica" pitchFamily="34" charset="0"/>
              </a:rPr>
              <a:t>Talk to management and more senior </a:t>
            </a:r>
            <a:br>
              <a:rPr lang="en-AU" sz="2200" b="1" dirty="0" smtClean="0">
                <a:latin typeface="Helvetica" pitchFamily="34" charset="0"/>
              </a:rPr>
            </a:br>
            <a:r>
              <a:rPr lang="en-AU" sz="2200" b="1" dirty="0" smtClean="0">
                <a:latin typeface="Helvetica" pitchFamily="34" charset="0"/>
              </a:rPr>
              <a:t>and experienced staff</a:t>
            </a:r>
          </a:p>
          <a:p>
            <a:pPr marL="360000" indent="-360000">
              <a:spcBef>
                <a:spcPts val="1800"/>
              </a:spcBef>
              <a:spcAft>
                <a:spcPts val="1800"/>
              </a:spcAft>
              <a:buNone/>
            </a:pPr>
            <a:r>
              <a:rPr lang="en-US" sz="2200" b="1" dirty="0" smtClean="0">
                <a:latin typeface="Helvetica" pitchFamily="34" charset="0"/>
              </a:rPr>
              <a:t>(Continued)</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42</a:t>
            </a:fld>
            <a:endParaRPr lang="en-US" dirty="0"/>
          </a:p>
        </p:txBody>
      </p:sp>
      <p:pic>
        <p:nvPicPr>
          <p:cNvPr id="6" name="Picture 3" descr="C:\Documents and Settings\maiv\Local Settings\Temporary Internet Files\Content.IE5\A8BAWIUD\MC900440428[1].wmf"/>
          <p:cNvPicPr>
            <a:picLocks noChangeAspect="1" noChangeArrowheads="1"/>
          </p:cNvPicPr>
          <p:nvPr/>
        </p:nvPicPr>
        <p:blipFill>
          <a:blip r:embed="rId3" cstate="print"/>
          <a:srcRect/>
          <a:stretch>
            <a:fillRect/>
          </a:stretch>
        </p:blipFill>
        <p:spPr bwMode="auto">
          <a:xfrm>
            <a:off x="6732240" y="3645024"/>
            <a:ext cx="1736725" cy="18288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Summary – Element 1</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920880" cy="4824536"/>
          </a:xfrm>
        </p:spPr>
        <p:txBody>
          <a:bodyPr>
            <a:normAutofit/>
          </a:bodyPr>
          <a:lstStyle/>
          <a:p>
            <a:pPr>
              <a:spcBef>
                <a:spcPts val="1800"/>
              </a:spcBef>
              <a:spcAft>
                <a:spcPts val="1800"/>
              </a:spcAft>
            </a:pPr>
            <a:r>
              <a:rPr lang="en-AU" sz="2200" b="1" dirty="0" smtClean="0">
                <a:latin typeface="Helvetica" pitchFamily="34" charset="0"/>
              </a:rPr>
              <a:t>Determine the way the position fits into the organisational chart &amp; how it integrates with other positions</a:t>
            </a:r>
          </a:p>
          <a:p>
            <a:pPr>
              <a:spcBef>
                <a:spcPts val="1800"/>
              </a:spcBef>
              <a:spcAft>
                <a:spcPts val="1800"/>
              </a:spcAft>
            </a:pPr>
            <a:r>
              <a:rPr lang="en-AU" sz="2200" b="1" dirty="0" smtClean="0">
                <a:latin typeface="Helvetica" pitchFamily="34" charset="0"/>
              </a:rPr>
              <a:t>Ascertain &amp; comply with required personal characteristics</a:t>
            </a:r>
          </a:p>
          <a:p>
            <a:pPr>
              <a:spcBef>
                <a:spcPts val="1800"/>
              </a:spcBef>
              <a:spcAft>
                <a:spcPts val="1800"/>
              </a:spcAft>
            </a:pPr>
            <a:r>
              <a:rPr lang="en-AU" sz="2200" b="1" dirty="0" smtClean="0">
                <a:latin typeface="Helvetica" pitchFamily="34" charset="0"/>
              </a:rPr>
              <a:t>Determine &amp; demonstrate appropriate </a:t>
            </a:r>
            <a:br>
              <a:rPr lang="en-AU" sz="2200" b="1" dirty="0" smtClean="0">
                <a:latin typeface="Helvetica" pitchFamily="34" charset="0"/>
              </a:rPr>
            </a:br>
            <a:r>
              <a:rPr lang="en-AU" sz="2200" b="1" dirty="0" smtClean="0">
                <a:latin typeface="Helvetica" pitchFamily="34" charset="0"/>
              </a:rPr>
              <a:t>grooming &amp; personal presentation</a:t>
            </a:r>
          </a:p>
          <a:p>
            <a:pPr marL="360000" indent="-360000">
              <a:spcBef>
                <a:spcPts val="1800"/>
              </a:spcBef>
              <a:spcAft>
                <a:spcPts val="1800"/>
              </a:spcAft>
              <a:buNone/>
            </a:pPr>
            <a:r>
              <a:rPr lang="en-US" sz="2200" b="1" dirty="0" smtClean="0">
                <a:latin typeface="Helvetica" pitchFamily="34" charset="0"/>
              </a:rPr>
              <a:t>(Continued)</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43</a:t>
            </a:fld>
            <a:endParaRPr lang="en-US" dirty="0"/>
          </a:p>
        </p:txBody>
      </p:sp>
      <p:pic>
        <p:nvPicPr>
          <p:cNvPr id="8194" name="Picture 2" descr="C:\Documents and Settings\maiv\Local Settings\Temporary Internet Files\Content.IE5\A8BAWIUD\MC900440428[1].wmf"/>
          <p:cNvPicPr>
            <a:picLocks noChangeAspect="1" noChangeArrowheads="1"/>
          </p:cNvPicPr>
          <p:nvPr/>
        </p:nvPicPr>
        <p:blipFill>
          <a:blip r:embed="rId3" cstate="print"/>
          <a:srcRect/>
          <a:stretch>
            <a:fillRect/>
          </a:stretch>
        </p:blipFill>
        <p:spPr bwMode="auto">
          <a:xfrm>
            <a:off x="6732240" y="3645024"/>
            <a:ext cx="1736725" cy="182880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Summary – Element 1</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776864" cy="4824536"/>
          </a:xfrm>
        </p:spPr>
        <p:txBody>
          <a:bodyPr>
            <a:normAutofit/>
          </a:bodyPr>
          <a:lstStyle/>
          <a:p>
            <a:pPr>
              <a:spcBef>
                <a:spcPts val="1800"/>
              </a:spcBef>
              <a:spcAft>
                <a:spcPts val="1800"/>
              </a:spcAft>
            </a:pPr>
            <a:r>
              <a:rPr lang="en-AU" sz="2200" b="1" dirty="0" smtClean="0">
                <a:latin typeface="Helvetica" pitchFamily="34" charset="0"/>
              </a:rPr>
              <a:t>Access, read &amp; understand venue policies &amp; procedures relating to the delivery of services by a valet</a:t>
            </a:r>
          </a:p>
          <a:p>
            <a:pPr>
              <a:spcBef>
                <a:spcPts val="1800"/>
              </a:spcBef>
              <a:spcAft>
                <a:spcPts val="1800"/>
              </a:spcAft>
            </a:pPr>
            <a:r>
              <a:rPr lang="en-AU" sz="2200" b="1" dirty="0" smtClean="0">
                <a:latin typeface="Helvetica" pitchFamily="34" charset="0"/>
              </a:rPr>
              <a:t>Establish the personal scope of authority applicable to the role</a:t>
            </a:r>
          </a:p>
          <a:p>
            <a:pPr>
              <a:spcBef>
                <a:spcPts val="1800"/>
              </a:spcBef>
              <a:spcAft>
                <a:spcPts val="1800"/>
              </a:spcAft>
            </a:pPr>
            <a:r>
              <a:rPr lang="en-AU" sz="2200" b="1" dirty="0" smtClean="0">
                <a:latin typeface="Helvetica" pitchFamily="34" charset="0"/>
              </a:rPr>
              <a:t>Appreciate the need for excellent levels of communication to establish rapport, </a:t>
            </a:r>
            <a:br>
              <a:rPr lang="en-AU" sz="2200" b="1" dirty="0" smtClean="0">
                <a:latin typeface="Helvetica" pitchFamily="34" charset="0"/>
              </a:rPr>
            </a:br>
            <a:r>
              <a:rPr lang="en-AU" sz="2200" b="1" dirty="0" smtClean="0">
                <a:latin typeface="Helvetica" pitchFamily="34" charset="0"/>
              </a:rPr>
              <a:t>goodwill &amp; trust, &amp; to determine and </a:t>
            </a:r>
            <a:br>
              <a:rPr lang="en-AU" sz="2200" b="1" dirty="0" smtClean="0">
                <a:latin typeface="Helvetica" pitchFamily="34" charset="0"/>
              </a:rPr>
            </a:br>
            <a:r>
              <a:rPr lang="en-AU" sz="2200" b="1" dirty="0" smtClean="0">
                <a:latin typeface="Helvetica" pitchFamily="34" charset="0"/>
              </a:rPr>
              <a:t>clarify guest want, needs &amp; preferences.</a:t>
            </a: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44</a:t>
            </a:fld>
            <a:endParaRPr lang="en-US" dirty="0"/>
          </a:p>
        </p:txBody>
      </p:sp>
      <p:pic>
        <p:nvPicPr>
          <p:cNvPr id="9219" name="Picture 3" descr="C:\Documents and Settings\maiv\Local Settings\Temporary Internet Files\Content.IE5\A8BAWIUD\MC900440428[1].wmf"/>
          <p:cNvPicPr>
            <a:picLocks noChangeAspect="1" noChangeArrowheads="1"/>
          </p:cNvPicPr>
          <p:nvPr/>
        </p:nvPicPr>
        <p:blipFill>
          <a:blip r:embed="rId3" cstate="print"/>
          <a:srcRect/>
          <a:stretch>
            <a:fillRect/>
          </a:stretch>
        </p:blipFill>
        <p:spPr bwMode="auto">
          <a:xfrm>
            <a:off x="6732240" y="3645024"/>
            <a:ext cx="1736725" cy="18288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Prepare to deliver valet service</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1200"/>
              </a:spcBef>
              <a:spcAft>
                <a:spcPts val="1200"/>
              </a:spcAft>
              <a:buNone/>
            </a:pPr>
            <a:r>
              <a:rPr lang="en-US" sz="2200" b="1" dirty="0" smtClean="0">
                <a:latin typeface="Helvetica" pitchFamily="34" charset="0"/>
              </a:rPr>
              <a:t>Performance Criteria for this Element are:</a:t>
            </a:r>
          </a:p>
          <a:p>
            <a:pPr marL="360000" indent="-360000">
              <a:spcBef>
                <a:spcPts val="1200"/>
              </a:spcBef>
              <a:spcAft>
                <a:spcPts val="1200"/>
              </a:spcAft>
            </a:pPr>
            <a:r>
              <a:rPr lang="en-US" sz="2200" b="1" dirty="0" smtClean="0">
                <a:latin typeface="Helvetica" pitchFamily="34" charset="0"/>
              </a:rPr>
              <a:t>Obtain guest information in advance of guest arrival</a:t>
            </a:r>
          </a:p>
          <a:p>
            <a:pPr marL="360000" indent="-360000">
              <a:spcBef>
                <a:spcPts val="1200"/>
              </a:spcBef>
              <a:spcAft>
                <a:spcPts val="1200"/>
              </a:spcAft>
            </a:pPr>
            <a:r>
              <a:rPr lang="en-US" sz="2200" b="1" dirty="0" smtClean="0">
                <a:latin typeface="Helvetica" pitchFamily="34" charset="0"/>
              </a:rPr>
              <a:t>Determine guest requirements &amp; preferences</a:t>
            </a:r>
          </a:p>
          <a:p>
            <a:pPr marL="360000" indent="-360000">
              <a:spcBef>
                <a:spcPts val="1200"/>
              </a:spcBef>
              <a:spcAft>
                <a:spcPts val="1200"/>
              </a:spcAft>
              <a:buNone/>
            </a:pPr>
            <a:r>
              <a:rPr lang="en-US" sz="2200" b="1" dirty="0" smtClean="0">
                <a:latin typeface="Helvetica" pitchFamily="34" charset="0"/>
              </a:rPr>
              <a:t>(Continued)</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45</a:t>
            </a:fld>
            <a:endParaRPr lang="en-US" dirty="0"/>
          </a:p>
        </p:txBody>
      </p:sp>
      <p:pic>
        <p:nvPicPr>
          <p:cNvPr id="10243" name="Picture 3" descr="C:\Documents and Settings\maiv\Local Settings\Temporary Internet Files\Content.IE5\A8BAWIUD\MC900312474[1].wmf"/>
          <p:cNvPicPr>
            <a:picLocks noChangeAspect="1" noChangeArrowheads="1"/>
          </p:cNvPicPr>
          <p:nvPr/>
        </p:nvPicPr>
        <p:blipFill>
          <a:blip r:embed="rId3" cstate="print"/>
          <a:srcRect/>
          <a:stretch>
            <a:fillRect/>
          </a:stretch>
        </p:blipFill>
        <p:spPr bwMode="auto">
          <a:xfrm>
            <a:off x="6948264" y="3429000"/>
            <a:ext cx="1487729" cy="1785823"/>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Prepare to deliver valet service</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360000" indent="-360000">
              <a:spcBef>
                <a:spcPts val="1200"/>
              </a:spcBef>
              <a:spcAft>
                <a:spcPts val="1200"/>
              </a:spcAft>
            </a:pPr>
            <a:r>
              <a:rPr lang="en-US" sz="2200" b="1" dirty="0" smtClean="0">
                <a:latin typeface="Helvetica" pitchFamily="34" charset="0"/>
              </a:rPr>
              <a:t>Liaise with other staff &amp; external service providers to meet anticipated guest needs</a:t>
            </a:r>
          </a:p>
          <a:p>
            <a:pPr marL="360000" indent="-360000">
              <a:spcBef>
                <a:spcPts val="1200"/>
              </a:spcBef>
              <a:spcAft>
                <a:spcPts val="1200"/>
              </a:spcAft>
            </a:pPr>
            <a:r>
              <a:rPr lang="en-US" sz="2200" b="1" dirty="0" smtClean="0">
                <a:latin typeface="Helvetica" pitchFamily="34" charset="0"/>
              </a:rPr>
              <a:t>Check guest room prior to guest arrival to ensure compliance with stated requests.</a:t>
            </a:r>
          </a:p>
          <a:p>
            <a:pPr marL="360000" indent="-360000">
              <a:spcBef>
                <a:spcPts val="600"/>
              </a:spcBef>
              <a:spcAft>
                <a:spcPts val="1200"/>
              </a:spcAft>
              <a:buNone/>
            </a:pPr>
            <a:endParaRPr lang="en-US" sz="2200" b="1"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46</a:t>
            </a:fld>
            <a:endParaRPr lang="en-US" dirty="0"/>
          </a:p>
        </p:txBody>
      </p:sp>
      <p:pic>
        <p:nvPicPr>
          <p:cNvPr id="5" name="Picture 4" descr="MP900431740[1].JPG"/>
          <p:cNvPicPr/>
          <p:nvPr/>
        </p:nvPicPr>
        <p:blipFill>
          <a:blip r:embed="rId3" cstate="print"/>
          <a:stretch>
            <a:fillRect/>
          </a:stretch>
        </p:blipFill>
        <p:spPr>
          <a:xfrm>
            <a:off x="6660232" y="3429000"/>
            <a:ext cx="1727073" cy="1726387"/>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Obtain guest information in advance of guest arrival</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776864" cy="4525963"/>
          </a:xfrm>
        </p:spPr>
        <p:txBody>
          <a:bodyPr>
            <a:normAutofit/>
          </a:bodyPr>
          <a:lstStyle/>
          <a:p>
            <a:pPr marL="0" indent="0">
              <a:spcBef>
                <a:spcPts val="1200"/>
              </a:spcBef>
              <a:spcAft>
                <a:spcPts val="1200"/>
              </a:spcAft>
              <a:buNone/>
            </a:pPr>
            <a:r>
              <a:rPr lang="en-US" sz="2200" b="1" dirty="0" smtClean="0">
                <a:latin typeface="Helvetica" pitchFamily="34" charset="0"/>
              </a:rPr>
              <a:t>Obtain guest information prior to their arrival so you can:</a:t>
            </a:r>
          </a:p>
          <a:p>
            <a:pPr marL="360000" indent="-360000">
              <a:spcBef>
                <a:spcPts val="1200"/>
              </a:spcBef>
              <a:spcAft>
                <a:spcPts val="1200"/>
              </a:spcAft>
            </a:pPr>
            <a:r>
              <a:rPr lang="en-US" sz="2200" b="1" dirty="0" smtClean="0">
                <a:latin typeface="Helvetica" pitchFamily="34" charset="0"/>
              </a:rPr>
              <a:t>Learn about the guest</a:t>
            </a:r>
          </a:p>
          <a:p>
            <a:pPr marL="360000" indent="-360000">
              <a:spcBef>
                <a:spcPts val="1200"/>
              </a:spcBef>
              <a:spcAft>
                <a:spcPts val="1200"/>
              </a:spcAft>
            </a:pPr>
            <a:r>
              <a:rPr lang="en-US" sz="2200" b="1" dirty="0" smtClean="0">
                <a:latin typeface="Helvetica" pitchFamily="34" charset="0"/>
              </a:rPr>
              <a:t>Identify individual needs, wants &amp; preferences</a:t>
            </a:r>
          </a:p>
          <a:p>
            <a:pPr marL="360000" indent="-360000">
              <a:spcBef>
                <a:spcPts val="1200"/>
              </a:spcBef>
              <a:spcAft>
                <a:spcPts val="1200"/>
              </a:spcAft>
            </a:pPr>
            <a:r>
              <a:rPr lang="en-US" sz="2200" b="1" dirty="0" smtClean="0">
                <a:latin typeface="Helvetica" pitchFamily="34" charset="0"/>
              </a:rPr>
              <a:t>Meet expectations.</a:t>
            </a:r>
          </a:p>
          <a:p>
            <a:pPr marL="360000" indent="-360000" algn="ctr">
              <a:spcBef>
                <a:spcPts val="1200"/>
              </a:spcBef>
              <a:spcAft>
                <a:spcPts val="1200"/>
              </a:spcAft>
              <a:buNone/>
            </a:pPr>
            <a:r>
              <a:rPr lang="en-US" sz="2200" b="1" i="1" dirty="0" smtClean="0">
                <a:latin typeface="Helvetica" pitchFamily="34" charset="0"/>
              </a:rPr>
              <a:t>Always be proactive in obtaining </a:t>
            </a:r>
            <a:br>
              <a:rPr lang="en-US" sz="2200" b="1" i="1" dirty="0" smtClean="0">
                <a:latin typeface="Helvetica" pitchFamily="34" charset="0"/>
              </a:rPr>
            </a:br>
            <a:r>
              <a:rPr lang="en-US" sz="2200" b="1" i="1" dirty="0" smtClean="0">
                <a:latin typeface="Helvetica" pitchFamily="34" charset="0"/>
              </a:rPr>
              <a:t>this information.</a:t>
            </a:r>
          </a:p>
          <a:p>
            <a:pPr marL="360000" indent="-360000">
              <a:spcBef>
                <a:spcPts val="12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47</a:t>
            </a:fld>
            <a:endParaRPr lang="en-US" dirty="0"/>
          </a:p>
        </p:txBody>
      </p:sp>
      <p:pic>
        <p:nvPicPr>
          <p:cNvPr id="5" name="Picture 4" descr="j0409400.jpg"/>
          <p:cNvPicPr/>
          <p:nvPr/>
        </p:nvPicPr>
        <p:blipFill>
          <a:blip r:embed="rId3" cstate="print"/>
          <a:stretch>
            <a:fillRect/>
          </a:stretch>
        </p:blipFill>
        <p:spPr>
          <a:xfrm>
            <a:off x="6804248" y="3933056"/>
            <a:ext cx="1787804" cy="1799539"/>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Obtain guest information in advance of guest arrival</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1200"/>
              </a:spcBef>
              <a:spcAft>
                <a:spcPts val="1200"/>
              </a:spcAft>
              <a:buNone/>
            </a:pPr>
            <a:r>
              <a:rPr lang="en-US" sz="2200" b="1" dirty="0" smtClean="0">
                <a:latin typeface="Helvetica" pitchFamily="34" charset="0"/>
              </a:rPr>
              <a:t>Always be proactive in obtaining guest information:</a:t>
            </a:r>
          </a:p>
          <a:p>
            <a:pPr marL="360000" indent="-360000">
              <a:spcBef>
                <a:spcPts val="1200"/>
              </a:spcBef>
              <a:spcAft>
                <a:spcPts val="1200"/>
              </a:spcAft>
            </a:pPr>
            <a:r>
              <a:rPr lang="en-US" sz="2200" b="1" dirty="0" smtClean="0">
                <a:latin typeface="Helvetica" pitchFamily="34" charset="0"/>
              </a:rPr>
              <a:t>Contact the guest or their staff, if necessary</a:t>
            </a:r>
          </a:p>
          <a:p>
            <a:pPr marL="360000" indent="-360000">
              <a:spcBef>
                <a:spcPts val="1200"/>
              </a:spcBef>
              <a:spcAft>
                <a:spcPts val="1200"/>
              </a:spcAft>
            </a:pPr>
            <a:r>
              <a:rPr lang="en-US" sz="2200" b="1" dirty="0" smtClean="0">
                <a:latin typeface="Helvetica" pitchFamily="34" charset="0"/>
              </a:rPr>
              <a:t>View internal guest history</a:t>
            </a:r>
          </a:p>
          <a:p>
            <a:pPr marL="360000" indent="-360000">
              <a:spcBef>
                <a:spcPts val="1200"/>
              </a:spcBef>
              <a:spcAft>
                <a:spcPts val="1200"/>
              </a:spcAft>
            </a:pPr>
            <a:r>
              <a:rPr lang="en-US" sz="2200" b="1" dirty="0" smtClean="0">
                <a:latin typeface="Helvetica" pitchFamily="34" charset="0"/>
              </a:rPr>
              <a:t>Read documentation accompanying reservation</a:t>
            </a:r>
          </a:p>
          <a:p>
            <a:pPr marL="360000" indent="-360000">
              <a:spcBef>
                <a:spcPts val="1200"/>
              </a:spcBef>
              <a:spcAft>
                <a:spcPts val="1200"/>
              </a:spcAft>
            </a:pPr>
            <a:r>
              <a:rPr lang="en-US" sz="2200" b="1" dirty="0" smtClean="0">
                <a:latin typeface="Helvetica" pitchFamily="34" charset="0"/>
              </a:rPr>
              <a:t>Talk to other staff.</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48</a:t>
            </a:fld>
            <a:endParaRPr lang="en-US" dirty="0"/>
          </a:p>
        </p:txBody>
      </p:sp>
      <p:pic>
        <p:nvPicPr>
          <p:cNvPr id="11267" name="Picture 3" descr="C:\Documents and Settings\maiv\Local Settings\Temporary Internet Files\Content.IE5\XIGBUS4Y\MP900443235[1].jpg"/>
          <p:cNvPicPr>
            <a:picLocks noChangeAspect="1" noChangeArrowheads="1"/>
          </p:cNvPicPr>
          <p:nvPr/>
        </p:nvPicPr>
        <p:blipFill>
          <a:blip r:embed="rId3" cstate="print"/>
          <a:srcRect/>
          <a:stretch>
            <a:fillRect/>
          </a:stretch>
        </p:blipFill>
        <p:spPr bwMode="auto">
          <a:xfrm>
            <a:off x="6012160" y="4005064"/>
            <a:ext cx="2408701" cy="1602964"/>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Obtain guest information in advance of guest arrival</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1200"/>
              </a:spcBef>
              <a:spcAft>
                <a:spcPts val="1200"/>
              </a:spcAft>
              <a:buNone/>
            </a:pPr>
            <a:r>
              <a:rPr lang="en-US" sz="2200" b="1" dirty="0" smtClean="0">
                <a:latin typeface="Helvetica" pitchFamily="34" charset="0"/>
              </a:rPr>
              <a:t>Pre-arrival guest information may include:</a:t>
            </a:r>
          </a:p>
          <a:p>
            <a:pPr marL="360000" indent="-360000">
              <a:spcBef>
                <a:spcPts val="1200"/>
              </a:spcBef>
              <a:spcAft>
                <a:spcPts val="1200"/>
              </a:spcAft>
            </a:pPr>
            <a:r>
              <a:rPr lang="en-US" sz="2200" b="1" dirty="0" smtClean="0">
                <a:latin typeface="Helvetica" pitchFamily="34" charset="0"/>
              </a:rPr>
              <a:t>Names &amp; details</a:t>
            </a:r>
          </a:p>
          <a:p>
            <a:pPr marL="360000" indent="-360000">
              <a:spcBef>
                <a:spcPts val="1200"/>
              </a:spcBef>
              <a:spcAft>
                <a:spcPts val="1200"/>
              </a:spcAft>
            </a:pPr>
            <a:r>
              <a:rPr lang="en-US" sz="2200" b="1" dirty="0" smtClean="0">
                <a:latin typeface="Helvetica" pitchFamily="34" charset="0"/>
              </a:rPr>
              <a:t>Title/s</a:t>
            </a:r>
          </a:p>
          <a:p>
            <a:pPr marL="360000" indent="-360000">
              <a:spcBef>
                <a:spcPts val="1200"/>
              </a:spcBef>
              <a:spcAft>
                <a:spcPts val="1200"/>
              </a:spcAft>
            </a:pPr>
            <a:r>
              <a:rPr lang="en-US" sz="2200" b="1" dirty="0" smtClean="0">
                <a:latin typeface="Helvetica" pitchFamily="34" charset="0"/>
              </a:rPr>
              <a:t>Special requests</a:t>
            </a:r>
          </a:p>
          <a:p>
            <a:pPr marL="360000" indent="-360000">
              <a:spcBef>
                <a:spcPts val="1200"/>
              </a:spcBef>
              <a:spcAft>
                <a:spcPts val="1200"/>
              </a:spcAft>
            </a:pPr>
            <a:r>
              <a:rPr lang="en-US" sz="2200" b="1" dirty="0" smtClean="0">
                <a:latin typeface="Helvetica" pitchFamily="34" charset="0"/>
              </a:rPr>
              <a:t>Personal preferences</a:t>
            </a:r>
          </a:p>
          <a:p>
            <a:pPr marL="360000" indent="-360000">
              <a:spcBef>
                <a:spcPts val="1200"/>
              </a:spcBef>
              <a:spcAft>
                <a:spcPts val="1200"/>
              </a:spcAft>
              <a:buNone/>
            </a:pPr>
            <a:r>
              <a:rPr lang="en-US" sz="2200" b="1" dirty="0" smtClean="0">
                <a:latin typeface="Helvetica" pitchFamily="34" charset="0"/>
              </a:rPr>
              <a:t>(Continued)</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49</a:t>
            </a:fld>
            <a:endParaRPr lang="en-US" dirty="0"/>
          </a:p>
        </p:txBody>
      </p:sp>
      <p:pic>
        <p:nvPicPr>
          <p:cNvPr id="5" name="Picture 4" descr="00430758.jpg"/>
          <p:cNvPicPr/>
          <p:nvPr/>
        </p:nvPicPr>
        <p:blipFill>
          <a:blip r:embed="rId3" cstate="print"/>
          <a:stretch>
            <a:fillRect/>
          </a:stretch>
        </p:blipFill>
        <p:spPr>
          <a:xfrm>
            <a:off x="6444208" y="3789040"/>
            <a:ext cx="2039338" cy="140223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Identify the role of a valet</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360000" indent="-360000">
              <a:spcBef>
                <a:spcPts val="1200"/>
              </a:spcBef>
              <a:spcAft>
                <a:spcPts val="1200"/>
              </a:spcAft>
            </a:pPr>
            <a:r>
              <a:rPr lang="en-US" sz="2200" b="1" dirty="0" smtClean="0">
                <a:latin typeface="Helvetica" pitchFamily="34" charset="0"/>
              </a:rPr>
              <a:t>Describe grooming &amp; personal presentation standards for a valet</a:t>
            </a:r>
          </a:p>
          <a:p>
            <a:pPr marL="360000" indent="-360000">
              <a:spcBef>
                <a:spcPts val="1200"/>
              </a:spcBef>
              <a:spcAft>
                <a:spcPts val="1200"/>
              </a:spcAft>
            </a:pPr>
            <a:r>
              <a:rPr lang="en-US" sz="2200" b="1" dirty="0" smtClean="0">
                <a:latin typeface="Helvetica" pitchFamily="34" charset="0"/>
              </a:rPr>
              <a:t>Interpret enterprise policies &amp; procedures for the provision of valet services</a:t>
            </a:r>
          </a:p>
          <a:p>
            <a:pPr marL="360000" indent="-360000">
              <a:spcBef>
                <a:spcPts val="1200"/>
              </a:spcBef>
              <a:spcAft>
                <a:spcPts val="1200"/>
              </a:spcAft>
            </a:pPr>
            <a:r>
              <a:rPr lang="en-US" sz="2200" b="1" dirty="0" smtClean="0">
                <a:latin typeface="Helvetica" pitchFamily="34" charset="0"/>
              </a:rPr>
              <a:t>Identify &amp; explain the role of </a:t>
            </a:r>
            <a:br>
              <a:rPr lang="en-US" sz="2200" b="1" dirty="0" smtClean="0">
                <a:latin typeface="Helvetica" pitchFamily="34" charset="0"/>
              </a:rPr>
            </a:br>
            <a:r>
              <a:rPr lang="en-US" sz="2200" b="1" dirty="0" smtClean="0">
                <a:latin typeface="Helvetica" pitchFamily="34" charset="0"/>
              </a:rPr>
              <a:t>communication in valet service </a:t>
            </a:r>
            <a:br>
              <a:rPr lang="en-US" sz="2200" b="1" dirty="0" smtClean="0">
                <a:latin typeface="Helvetica" pitchFamily="34" charset="0"/>
              </a:rPr>
            </a:br>
            <a:r>
              <a:rPr lang="en-US" sz="2200" b="1" dirty="0" smtClean="0">
                <a:latin typeface="Helvetica" pitchFamily="34" charset="0"/>
              </a:rPr>
              <a:t>provision</a:t>
            </a:r>
            <a:r>
              <a:rPr lang="en-US" sz="2200" dirty="0" smtClean="0">
                <a:latin typeface="Helvetica" pitchFamily="34" charset="0"/>
              </a:rPr>
              <a:t>.</a:t>
            </a:r>
            <a:endParaRPr lang="en-US" sz="2200" b="1"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5</a:t>
            </a:fld>
            <a:endParaRPr lang="en-US" dirty="0"/>
          </a:p>
        </p:txBody>
      </p:sp>
      <p:pic>
        <p:nvPicPr>
          <p:cNvPr id="1026" name="Picture 2" descr="C:\Documents and Settings\maiv\Local Settings\Temporary Internet Files\Content.IE5\A8BAWIUD\MP900182605[1].jpg"/>
          <p:cNvPicPr>
            <a:picLocks noChangeAspect="1" noChangeArrowheads="1"/>
          </p:cNvPicPr>
          <p:nvPr/>
        </p:nvPicPr>
        <p:blipFill>
          <a:blip r:embed="rId3" cstate="print"/>
          <a:srcRect/>
          <a:stretch>
            <a:fillRect/>
          </a:stretch>
        </p:blipFill>
        <p:spPr bwMode="auto">
          <a:xfrm>
            <a:off x="6588224" y="3212976"/>
            <a:ext cx="1678666" cy="2505472"/>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Obtain guest information in advance of guest arrival</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360000" indent="-360000">
              <a:spcBef>
                <a:spcPts val="1200"/>
              </a:spcBef>
              <a:spcAft>
                <a:spcPts val="1200"/>
              </a:spcAft>
            </a:pPr>
            <a:r>
              <a:rPr lang="en-US" sz="2200" b="1" dirty="0" smtClean="0">
                <a:latin typeface="Helvetica" pitchFamily="34" charset="0"/>
              </a:rPr>
              <a:t>Itinerary for the duration of the stay; not all guests will provide this</a:t>
            </a:r>
          </a:p>
          <a:p>
            <a:pPr marL="360000" indent="-360000">
              <a:spcBef>
                <a:spcPts val="1200"/>
              </a:spcBef>
              <a:spcAft>
                <a:spcPts val="1200"/>
              </a:spcAft>
            </a:pPr>
            <a:r>
              <a:rPr lang="en-US" sz="2200" b="1" dirty="0" smtClean="0">
                <a:latin typeface="Helvetica" pitchFamily="34" charset="0"/>
              </a:rPr>
              <a:t>Functions and events required by the guest and all related details &amp; requirements.</a:t>
            </a:r>
          </a:p>
          <a:p>
            <a:pPr marL="360000" indent="-360000">
              <a:spcBef>
                <a:spcPts val="600"/>
              </a:spcBef>
              <a:spcAft>
                <a:spcPts val="1200"/>
              </a:spcAft>
              <a:buNone/>
            </a:pPr>
            <a:endParaRPr lang="en-US" sz="2200" b="1"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50</a:t>
            </a:fld>
            <a:endParaRPr lang="en-US" dirty="0"/>
          </a:p>
        </p:txBody>
      </p:sp>
      <p:pic>
        <p:nvPicPr>
          <p:cNvPr id="5" name="Picture 4" descr="events.jpg"/>
          <p:cNvPicPr>
            <a:picLocks noChangeAspect="1"/>
          </p:cNvPicPr>
          <p:nvPr/>
        </p:nvPicPr>
        <p:blipFill>
          <a:blip r:embed="rId3" cstate="print"/>
          <a:stretch>
            <a:fillRect/>
          </a:stretch>
        </p:blipFill>
        <p:spPr>
          <a:xfrm>
            <a:off x="5796136" y="3645024"/>
            <a:ext cx="2643032" cy="1767742"/>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Determine guest requirements &amp; preferences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1200"/>
              </a:spcBef>
              <a:spcAft>
                <a:spcPts val="1200"/>
              </a:spcAft>
              <a:buNone/>
            </a:pPr>
            <a:r>
              <a:rPr lang="en-US" sz="2200" b="1" dirty="0" smtClean="0">
                <a:latin typeface="Helvetica" pitchFamily="34" charset="0"/>
              </a:rPr>
              <a:t>On arrival, solicit extra information about guest requirements &amp; preferences:</a:t>
            </a:r>
          </a:p>
          <a:p>
            <a:pPr marL="360000" indent="-360000">
              <a:spcBef>
                <a:spcPts val="1200"/>
              </a:spcBef>
              <a:spcAft>
                <a:spcPts val="1200"/>
              </a:spcAft>
            </a:pPr>
            <a:r>
              <a:rPr lang="en-US" sz="2200" b="1" dirty="0" smtClean="0">
                <a:latin typeface="Helvetica" pitchFamily="34" charset="0"/>
              </a:rPr>
              <a:t>Use common sense</a:t>
            </a:r>
          </a:p>
          <a:p>
            <a:pPr marL="360000" indent="-360000">
              <a:spcBef>
                <a:spcPts val="1200"/>
              </a:spcBef>
              <a:spcAft>
                <a:spcPts val="1200"/>
              </a:spcAft>
            </a:pPr>
            <a:r>
              <a:rPr lang="en-US" sz="2200" b="1" dirty="0" smtClean="0">
                <a:latin typeface="Helvetica" pitchFamily="34" charset="0"/>
              </a:rPr>
              <a:t>Speak to guest &amp;/or ask staff, family or agent</a:t>
            </a:r>
          </a:p>
          <a:p>
            <a:pPr marL="360000" indent="-360000">
              <a:spcBef>
                <a:spcPts val="1200"/>
              </a:spcBef>
              <a:spcAft>
                <a:spcPts val="1200"/>
              </a:spcAft>
            </a:pPr>
            <a:r>
              <a:rPr lang="en-US" sz="2200" b="1" dirty="0" smtClean="0">
                <a:latin typeface="Helvetica" pitchFamily="34" charset="0"/>
              </a:rPr>
              <a:t>Clarify valet attendance requirements</a:t>
            </a:r>
          </a:p>
          <a:p>
            <a:pPr marL="360000" indent="-360000">
              <a:spcBef>
                <a:spcPts val="1200"/>
              </a:spcBef>
              <a:spcAft>
                <a:spcPts val="1200"/>
              </a:spcAft>
            </a:pPr>
            <a:r>
              <a:rPr lang="en-US" sz="2200" b="1" dirty="0" smtClean="0">
                <a:latin typeface="Helvetica" pitchFamily="34" charset="0"/>
              </a:rPr>
              <a:t>Be prepared for change to existing </a:t>
            </a:r>
            <a:br>
              <a:rPr lang="en-US" sz="2200" b="1" dirty="0" smtClean="0">
                <a:latin typeface="Helvetica" pitchFamily="34" charset="0"/>
              </a:rPr>
            </a:br>
            <a:r>
              <a:rPr lang="en-US" sz="2200" b="1" dirty="0" smtClean="0">
                <a:latin typeface="Helvetica" pitchFamily="34" charset="0"/>
              </a:rPr>
              <a:t>arrangements</a:t>
            </a:r>
          </a:p>
          <a:p>
            <a:pPr marL="360000" indent="-360000">
              <a:spcBef>
                <a:spcPts val="1200"/>
              </a:spcBef>
              <a:spcAft>
                <a:spcPts val="1200"/>
              </a:spcAft>
            </a:pPr>
            <a:r>
              <a:rPr lang="en-US" sz="2200" b="1" dirty="0" smtClean="0">
                <a:latin typeface="Helvetica" pitchFamily="34" charset="0"/>
              </a:rPr>
              <a:t>Take notes.</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51</a:t>
            </a:fld>
            <a:endParaRPr lang="en-US" dirty="0"/>
          </a:p>
        </p:txBody>
      </p:sp>
      <p:pic>
        <p:nvPicPr>
          <p:cNvPr id="12292" name="Picture 4" descr="C:\Documents and Settings\maiv\Local Settings\Temporary Internet Files\Content.IE5\XIGBUS4Y\MP900442211[1].jpg"/>
          <p:cNvPicPr>
            <a:picLocks noChangeAspect="1" noChangeArrowheads="1"/>
          </p:cNvPicPr>
          <p:nvPr/>
        </p:nvPicPr>
        <p:blipFill>
          <a:blip r:embed="rId3" cstate="print"/>
          <a:srcRect/>
          <a:stretch>
            <a:fillRect/>
          </a:stretch>
        </p:blipFill>
        <p:spPr bwMode="auto">
          <a:xfrm>
            <a:off x="6948264" y="3645024"/>
            <a:ext cx="1565920" cy="2348880"/>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Determine guest requirements &amp; preferences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1200"/>
              </a:spcBef>
              <a:spcAft>
                <a:spcPts val="1200"/>
              </a:spcAft>
              <a:buNone/>
            </a:pPr>
            <a:r>
              <a:rPr lang="en-US" sz="2200" b="1" dirty="0" smtClean="0">
                <a:latin typeface="Helvetica" pitchFamily="34" charset="0"/>
              </a:rPr>
              <a:t>Personal preferences &amp; requirements can relate to:</a:t>
            </a:r>
          </a:p>
          <a:p>
            <a:pPr marL="360000" indent="-360000">
              <a:spcBef>
                <a:spcPts val="1200"/>
              </a:spcBef>
              <a:spcAft>
                <a:spcPts val="1200"/>
              </a:spcAft>
            </a:pPr>
            <a:r>
              <a:rPr lang="en-US" sz="2200" b="1" dirty="0" smtClean="0">
                <a:latin typeface="Helvetica" pitchFamily="34" charset="0"/>
              </a:rPr>
              <a:t>Specific brand names</a:t>
            </a:r>
          </a:p>
          <a:p>
            <a:pPr marL="360000" indent="-360000">
              <a:spcBef>
                <a:spcPts val="1200"/>
              </a:spcBef>
              <a:spcAft>
                <a:spcPts val="1200"/>
              </a:spcAft>
            </a:pPr>
            <a:r>
              <a:rPr lang="en-US" sz="2200" b="1" dirty="0" smtClean="0">
                <a:latin typeface="Helvetica" pitchFamily="34" charset="0"/>
              </a:rPr>
              <a:t>Newspapers &amp;/or magazines</a:t>
            </a:r>
          </a:p>
          <a:p>
            <a:pPr marL="360000" indent="-360000">
              <a:spcBef>
                <a:spcPts val="1200"/>
              </a:spcBef>
              <a:spcAft>
                <a:spcPts val="1200"/>
              </a:spcAft>
            </a:pPr>
            <a:r>
              <a:rPr lang="en-US" sz="2200" b="1" dirty="0" smtClean="0">
                <a:latin typeface="Helvetica" pitchFamily="34" charset="0"/>
              </a:rPr>
              <a:t>Colours of ‘</a:t>
            </a:r>
            <a:r>
              <a:rPr lang="en-US" sz="2200" b="1" dirty="0" err="1" smtClean="0">
                <a:latin typeface="Helvetica" pitchFamily="34" charset="0"/>
              </a:rPr>
              <a:t>Smarties’</a:t>
            </a:r>
            <a:r>
              <a:rPr lang="en-US" sz="2200" b="1" dirty="0" smtClean="0">
                <a:latin typeface="Helvetica" pitchFamily="34" charset="0"/>
              </a:rPr>
              <a:t> to be provided</a:t>
            </a:r>
          </a:p>
          <a:p>
            <a:pPr marL="360000" indent="-360000">
              <a:spcBef>
                <a:spcPts val="1200"/>
              </a:spcBef>
              <a:spcAft>
                <a:spcPts val="1200"/>
              </a:spcAft>
              <a:buNone/>
            </a:pPr>
            <a:r>
              <a:rPr lang="en-US" sz="2200" b="1" dirty="0" smtClean="0">
                <a:latin typeface="Helvetica" pitchFamily="34" charset="0"/>
              </a:rPr>
              <a:t>(Continue)</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52</a:t>
            </a:fld>
            <a:endParaRPr lang="en-US" dirty="0"/>
          </a:p>
        </p:txBody>
      </p:sp>
      <p:pic>
        <p:nvPicPr>
          <p:cNvPr id="13314" name="Picture 2" descr="C:\Documents and Settings\maiv\Local Settings\Temporary Internet Files\Content.IE5\ZXOPI4XJ\MP900443670[1].jpg"/>
          <p:cNvPicPr>
            <a:picLocks noChangeAspect="1" noChangeArrowheads="1"/>
          </p:cNvPicPr>
          <p:nvPr/>
        </p:nvPicPr>
        <p:blipFill>
          <a:blip r:embed="rId3" cstate="print"/>
          <a:srcRect/>
          <a:stretch>
            <a:fillRect/>
          </a:stretch>
        </p:blipFill>
        <p:spPr bwMode="auto">
          <a:xfrm>
            <a:off x="6804248" y="2852936"/>
            <a:ext cx="1627779" cy="2438792"/>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Determine guest requirements &amp; preferences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360000" indent="-360000">
              <a:spcBef>
                <a:spcPts val="1200"/>
              </a:spcBef>
              <a:spcAft>
                <a:spcPts val="1200"/>
              </a:spcAft>
            </a:pPr>
            <a:r>
              <a:rPr lang="en-US" sz="2200" b="1" dirty="0" smtClean="0">
                <a:latin typeface="Helvetica" pitchFamily="34" charset="0"/>
              </a:rPr>
              <a:t>Temperature setting for air conditioner</a:t>
            </a:r>
          </a:p>
          <a:p>
            <a:pPr marL="360000" indent="-360000">
              <a:spcBef>
                <a:spcPts val="1200"/>
              </a:spcBef>
              <a:spcAft>
                <a:spcPts val="1200"/>
              </a:spcAft>
            </a:pPr>
            <a:r>
              <a:rPr lang="en-US" sz="2200" b="1" dirty="0" smtClean="0">
                <a:latin typeface="Helvetica" pitchFamily="34" charset="0"/>
              </a:rPr>
              <a:t>Calls to the room</a:t>
            </a:r>
          </a:p>
          <a:p>
            <a:pPr marL="360000" indent="-360000">
              <a:spcBef>
                <a:spcPts val="1200"/>
              </a:spcBef>
              <a:spcAft>
                <a:spcPts val="1200"/>
              </a:spcAft>
            </a:pPr>
            <a:r>
              <a:rPr lang="en-US" sz="2200" b="1" dirty="0" smtClean="0">
                <a:latin typeface="Helvetica" pitchFamily="34" charset="0"/>
              </a:rPr>
              <a:t>Transport</a:t>
            </a:r>
          </a:p>
          <a:p>
            <a:pPr marL="360000" indent="-360000">
              <a:spcBef>
                <a:spcPts val="1200"/>
              </a:spcBef>
              <a:spcAft>
                <a:spcPts val="1200"/>
              </a:spcAft>
            </a:pPr>
            <a:r>
              <a:rPr lang="en-US" sz="2200" b="1" dirty="0" smtClean="0">
                <a:latin typeface="Helvetica" pitchFamily="34" charset="0"/>
              </a:rPr>
              <a:t>In-room services.</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53</a:t>
            </a:fld>
            <a:endParaRPr lang="en-US" dirty="0"/>
          </a:p>
        </p:txBody>
      </p:sp>
      <p:pic>
        <p:nvPicPr>
          <p:cNvPr id="5" name="Picture 4" descr="MP900431774[1].JPG"/>
          <p:cNvPicPr/>
          <p:nvPr/>
        </p:nvPicPr>
        <p:blipFill>
          <a:blip r:embed="rId3" cstate="print"/>
          <a:stretch>
            <a:fillRect/>
          </a:stretch>
        </p:blipFill>
        <p:spPr>
          <a:xfrm>
            <a:off x="6876256" y="3645024"/>
            <a:ext cx="1527275" cy="1526589"/>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Determine guest requirements &amp; preferences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1200"/>
              </a:spcBef>
              <a:spcAft>
                <a:spcPts val="1200"/>
              </a:spcAft>
              <a:buNone/>
            </a:pPr>
            <a:r>
              <a:rPr lang="en-US" sz="2200" b="1" dirty="0" smtClean="0">
                <a:latin typeface="Helvetica" pitchFamily="34" charset="0"/>
              </a:rPr>
              <a:t>Individual requirements for service provision may also entail:</a:t>
            </a:r>
          </a:p>
          <a:p>
            <a:pPr marL="360000" indent="-360000">
              <a:spcBef>
                <a:spcPts val="1200"/>
              </a:spcBef>
              <a:spcAft>
                <a:spcPts val="1200"/>
              </a:spcAft>
            </a:pPr>
            <a:r>
              <a:rPr lang="en-US" sz="2200" b="1" dirty="0" smtClean="0">
                <a:latin typeface="Helvetica" pitchFamily="34" charset="0"/>
              </a:rPr>
              <a:t>Organising excursions/tours</a:t>
            </a:r>
          </a:p>
          <a:p>
            <a:pPr marL="360000" indent="-360000">
              <a:spcBef>
                <a:spcPts val="1200"/>
              </a:spcBef>
              <a:spcAft>
                <a:spcPts val="1200"/>
              </a:spcAft>
            </a:pPr>
            <a:r>
              <a:rPr lang="en-US" sz="2200" b="1" dirty="0" smtClean="0">
                <a:latin typeface="Helvetica" pitchFamily="34" charset="0"/>
              </a:rPr>
              <a:t>Making bookings</a:t>
            </a:r>
          </a:p>
          <a:p>
            <a:pPr marL="360000" indent="-360000">
              <a:spcBef>
                <a:spcPts val="1200"/>
              </a:spcBef>
              <a:spcAft>
                <a:spcPts val="1200"/>
              </a:spcAft>
            </a:pPr>
            <a:r>
              <a:rPr lang="en-US" sz="2200" b="1" dirty="0" smtClean="0">
                <a:latin typeface="Helvetica" pitchFamily="34" charset="0"/>
              </a:rPr>
              <a:t>Arranging meetings</a:t>
            </a:r>
          </a:p>
          <a:p>
            <a:pPr marL="360000" indent="-360000">
              <a:spcBef>
                <a:spcPts val="1200"/>
              </a:spcBef>
              <a:spcAft>
                <a:spcPts val="1200"/>
              </a:spcAft>
              <a:buNone/>
            </a:pPr>
            <a:r>
              <a:rPr lang="en-US" sz="2200" b="1" dirty="0" smtClean="0">
                <a:latin typeface="Helvetica" pitchFamily="34" charset="0"/>
              </a:rPr>
              <a:t>(Continued)</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54</a:t>
            </a:fld>
            <a:endParaRPr lang="en-US" dirty="0"/>
          </a:p>
        </p:txBody>
      </p:sp>
      <p:pic>
        <p:nvPicPr>
          <p:cNvPr id="5" name="Picture 4" descr="MP900202243[1].JPG"/>
          <p:cNvPicPr/>
          <p:nvPr/>
        </p:nvPicPr>
        <p:blipFill>
          <a:blip r:embed="rId3" cstate="print"/>
          <a:stretch>
            <a:fillRect/>
          </a:stretch>
        </p:blipFill>
        <p:spPr>
          <a:xfrm>
            <a:off x="6300192" y="3861048"/>
            <a:ext cx="2131618" cy="1426464"/>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Determine guest requirements &amp; preferences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360000" indent="-360000">
              <a:spcBef>
                <a:spcPts val="1200"/>
              </a:spcBef>
              <a:spcAft>
                <a:spcPts val="1200"/>
              </a:spcAft>
            </a:pPr>
            <a:r>
              <a:rPr lang="en-US" sz="2200" b="1" dirty="0" smtClean="0">
                <a:latin typeface="Helvetica" pitchFamily="34" charset="0"/>
              </a:rPr>
              <a:t>Providing advice about personal services</a:t>
            </a:r>
          </a:p>
          <a:p>
            <a:pPr marL="360000" indent="-360000">
              <a:spcBef>
                <a:spcPts val="1200"/>
              </a:spcBef>
              <a:spcAft>
                <a:spcPts val="1200"/>
              </a:spcAft>
            </a:pPr>
            <a:r>
              <a:rPr lang="en-US" sz="2200" b="1" dirty="0" smtClean="0">
                <a:latin typeface="Helvetica" pitchFamily="34" charset="0"/>
              </a:rPr>
              <a:t>Making travel arrangements.</a:t>
            </a:r>
          </a:p>
          <a:p>
            <a:pPr marL="360000" indent="-360000">
              <a:spcBef>
                <a:spcPts val="1200"/>
              </a:spcBef>
              <a:spcAft>
                <a:spcPts val="1200"/>
              </a:spcAft>
              <a:buNone/>
            </a:pPr>
            <a:endParaRPr lang="en-US" sz="2200" b="1"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55</a:t>
            </a:fld>
            <a:endParaRPr lang="en-US" dirty="0"/>
          </a:p>
        </p:txBody>
      </p:sp>
      <p:pic>
        <p:nvPicPr>
          <p:cNvPr id="14338" name="Picture 2" descr="C:\Documents and Settings\maiv\Local Settings\Temporary Internet Files\Content.IE5\ZXOPI4XJ\MC900440456[1].wmf"/>
          <p:cNvPicPr>
            <a:picLocks noChangeAspect="1" noChangeArrowheads="1"/>
          </p:cNvPicPr>
          <p:nvPr/>
        </p:nvPicPr>
        <p:blipFill>
          <a:blip r:embed="rId3" cstate="print"/>
          <a:srcRect/>
          <a:stretch>
            <a:fillRect/>
          </a:stretch>
        </p:blipFill>
        <p:spPr bwMode="auto">
          <a:xfrm>
            <a:off x="6732240" y="3717032"/>
            <a:ext cx="1828800" cy="1704975"/>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Liaise with others to meet anticipated guest needs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896544"/>
          </a:xfrm>
        </p:spPr>
        <p:txBody>
          <a:bodyPr>
            <a:normAutofit/>
          </a:bodyPr>
          <a:lstStyle/>
          <a:p>
            <a:pPr marL="0" indent="0">
              <a:spcBef>
                <a:spcPts val="1200"/>
              </a:spcBef>
              <a:spcAft>
                <a:spcPts val="1200"/>
              </a:spcAft>
              <a:buNone/>
            </a:pPr>
            <a:r>
              <a:rPr lang="en-US" sz="2200" b="1" dirty="0" smtClean="0">
                <a:latin typeface="Helvetica" pitchFamily="34" charset="0"/>
              </a:rPr>
              <a:t>Teamwork &amp; interaction with others is always needed to optimise valet-serviced guest experiences:</a:t>
            </a:r>
          </a:p>
          <a:p>
            <a:pPr marL="360000" indent="-360000">
              <a:spcBef>
                <a:spcPts val="1200"/>
              </a:spcBef>
              <a:spcAft>
                <a:spcPts val="1200"/>
              </a:spcAft>
            </a:pPr>
            <a:r>
              <a:rPr lang="en-US" sz="2200" b="1" dirty="0" smtClean="0">
                <a:latin typeface="Helvetica" pitchFamily="34" charset="0"/>
              </a:rPr>
              <a:t>Meet with other venue staff to:</a:t>
            </a:r>
          </a:p>
          <a:p>
            <a:pPr marL="720000" indent="-360000">
              <a:spcBef>
                <a:spcPts val="1200"/>
              </a:spcBef>
              <a:spcAft>
                <a:spcPts val="1200"/>
              </a:spcAft>
              <a:buClr>
                <a:schemeClr val="accent1">
                  <a:lumMod val="75000"/>
                </a:schemeClr>
              </a:buClr>
              <a:buSzPct val="100000"/>
              <a:buFont typeface="Arial" pitchFamily="34" charset="0"/>
              <a:buChar char="•"/>
            </a:pPr>
            <a:r>
              <a:rPr lang="en-US" sz="2200" b="1" dirty="0" smtClean="0">
                <a:latin typeface="Helvetica" pitchFamily="34" charset="0"/>
              </a:rPr>
              <a:t>Discuss the visit or stay &amp; make arrangements</a:t>
            </a:r>
          </a:p>
          <a:p>
            <a:pPr marL="720000" indent="-360000">
              <a:spcBef>
                <a:spcPts val="1200"/>
              </a:spcBef>
              <a:spcAft>
                <a:spcPts val="1200"/>
              </a:spcAft>
              <a:buClr>
                <a:schemeClr val="accent1">
                  <a:lumMod val="75000"/>
                </a:schemeClr>
              </a:buClr>
              <a:buSzPct val="100000"/>
              <a:buFont typeface="Arial" pitchFamily="34" charset="0"/>
              <a:buChar char="•"/>
            </a:pPr>
            <a:r>
              <a:rPr lang="en-US" sz="2200" b="1" dirty="0" smtClean="0">
                <a:latin typeface="Helvetica" pitchFamily="34" charset="0"/>
              </a:rPr>
              <a:t>Share information</a:t>
            </a:r>
          </a:p>
          <a:p>
            <a:pPr marL="720000" indent="-360000">
              <a:spcBef>
                <a:spcPts val="1200"/>
              </a:spcBef>
              <a:spcAft>
                <a:spcPts val="1200"/>
              </a:spcAft>
              <a:buClr>
                <a:schemeClr val="accent1">
                  <a:lumMod val="75000"/>
                </a:schemeClr>
              </a:buClr>
              <a:buSzPct val="100000"/>
              <a:buFont typeface="Arial" pitchFamily="34" charset="0"/>
              <a:buChar char="•"/>
            </a:pPr>
            <a:r>
              <a:rPr lang="en-US" sz="2200" b="1" dirty="0" smtClean="0">
                <a:latin typeface="Helvetica" pitchFamily="34" charset="0"/>
              </a:rPr>
              <a:t>Organise guest arrival</a:t>
            </a:r>
          </a:p>
          <a:p>
            <a:pPr marL="720000" indent="-360000">
              <a:spcBef>
                <a:spcPts val="1200"/>
              </a:spcBef>
              <a:spcAft>
                <a:spcPts val="1200"/>
              </a:spcAft>
              <a:buClr>
                <a:schemeClr val="accent1">
                  <a:lumMod val="75000"/>
                </a:schemeClr>
              </a:buClr>
              <a:buSzPct val="100000"/>
              <a:buFont typeface="Arial" pitchFamily="34" charset="0"/>
              <a:buChar char="•"/>
            </a:pPr>
            <a:r>
              <a:rPr lang="en-US" sz="2200" b="1" dirty="0" smtClean="0">
                <a:latin typeface="Helvetica" pitchFamily="34" charset="0"/>
              </a:rPr>
              <a:t>Notify others about VIP guest arrival</a:t>
            </a:r>
          </a:p>
          <a:p>
            <a:pPr marL="360000" indent="-360000">
              <a:spcBef>
                <a:spcPts val="1200"/>
              </a:spcBef>
              <a:spcAft>
                <a:spcPts val="1200"/>
              </a:spcAft>
              <a:buNone/>
            </a:pPr>
            <a:r>
              <a:rPr lang="en-US" sz="2200" b="1" dirty="0" smtClean="0">
                <a:latin typeface="Helvetica" pitchFamily="34" charset="0"/>
              </a:rPr>
              <a:t>(Continued)</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56</a:t>
            </a:fld>
            <a:endParaRPr lang="en-US" dirty="0"/>
          </a:p>
        </p:txBody>
      </p:sp>
      <p:pic>
        <p:nvPicPr>
          <p:cNvPr id="5" name="Picture 4" descr="MP900422804[1].JPG"/>
          <p:cNvPicPr/>
          <p:nvPr/>
        </p:nvPicPr>
        <p:blipFill>
          <a:blip r:embed="rId3" cstate="print"/>
          <a:stretch>
            <a:fillRect/>
          </a:stretch>
        </p:blipFill>
        <p:spPr>
          <a:xfrm>
            <a:off x="6804248" y="3861048"/>
            <a:ext cx="1573376" cy="1498472"/>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Liaise with others to meet anticipated guest need</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704856" cy="4824536"/>
          </a:xfrm>
        </p:spPr>
        <p:txBody>
          <a:bodyPr>
            <a:normAutofit/>
          </a:bodyPr>
          <a:lstStyle/>
          <a:p>
            <a:pPr marL="360000" indent="-360000">
              <a:spcBef>
                <a:spcPts val="1200"/>
              </a:spcBef>
              <a:spcAft>
                <a:spcPts val="1200"/>
              </a:spcAft>
            </a:pPr>
            <a:r>
              <a:rPr lang="en-US" sz="2200" b="1" dirty="0" smtClean="0">
                <a:latin typeface="Helvetica" pitchFamily="34" charset="0"/>
              </a:rPr>
              <a:t>Contact external service providers:</a:t>
            </a:r>
          </a:p>
          <a:p>
            <a:pPr marL="720000" indent="-360000">
              <a:spcBef>
                <a:spcPts val="1200"/>
              </a:spcBef>
              <a:spcAft>
                <a:spcPts val="1200"/>
              </a:spcAft>
              <a:buClr>
                <a:schemeClr val="accent1">
                  <a:lumMod val="75000"/>
                </a:schemeClr>
              </a:buClr>
              <a:buSzPct val="100000"/>
              <a:buFont typeface="Arial" pitchFamily="34" charset="0"/>
              <a:buChar char="•"/>
            </a:pPr>
            <a:r>
              <a:rPr lang="en-US" sz="2200" b="1" dirty="0" smtClean="0">
                <a:latin typeface="Helvetica" pitchFamily="34" charset="0"/>
              </a:rPr>
              <a:t>Advise updated information</a:t>
            </a:r>
          </a:p>
          <a:p>
            <a:pPr marL="720000" indent="-360000">
              <a:spcBef>
                <a:spcPts val="1200"/>
              </a:spcBef>
              <a:spcAft>
                <a:spcPts val="1200"/>
              </a:spcAft>
              <a:buClr>
                <a:schemeClr val="accent1">
                  <a:lumMod val="75000"/>
                </a:schemeClr>
              </a:buClr>
              <a:buSzPct val="100000"/>
              <a:buFont typeface="Arial" pitchFamily="34" charset="0"/>
              <a:buChar char="•"/>
            </a:pPr>
            <a:r>
              <a:rPr lang="en-US" sz="2200" b="1" dirty="0" smtClean="0">
                <a:latin typeface="Helvetica" pitchFamily="34" charset="0"/>
              </a:rPr>
              <a:t>Confirm existing arrangements</a:t>
            </a:r>
          </a:p>
          <a:p>
            <a:pPr marL="720000" indent="-360000">
              <a:spcBef>
                <a:spcPts val="1200"/>
              </a:spcBef>
              <a:spcAft>
                <a:spcPts val="1200"/>
              </a:spcAft>
              <a:buClr>
                <a:schemeClr val="accent1">
                  <a:lumMod val="75000"/>
                </a:schemeClr>
              </a:buClr>
              <a:buSzPct val="100000"/>
              <a:buFont typeface="Arial" pitchFamily="34" charset="0"/>
              <a:buChar char="•"/>
            </a:pPr>
            <a:r>
              <a:rPr lang="en-US" sz="2200" b="1" dirty="0" smtClean="0">
                <a:latin typeface="Helvetica" pitchFamily="34" charset="0"/>
              </a:rPr>
              <a:t>Clarify details/issues</a:t>
            </a:r>
          </a:p>
          <a:p>
            <a:pPr marL="720000" indent="-360000">
              <a:spcBef>
                <a:spcPts val="1200"/>
              </a:spcBef>
              <a:spcAft>
                <a:spcPts val="1200"/>
              </a:spcAft>
              <a:buClr>
                <a:schemeClr val="accent1">
                  <a:lumMod val="75000"/>
                </a:schemeClr>
              </a:buClr>
              <a:buSzPct val="100000"/>
              <a:buFont typeface="Arial" pitchFamily="34" charset="0"/>
              <a:buChar char="•"/>
            </a:pPr>
            <a:r>
              <a:rPr lang="en-US" sz="2200" b="1" dirty="0" smtClean="0">
                <a:latin typeface="Helvetica" pitchFamily="34" charset="0"/>
              </a:rPr>
              <a:t>Communicate last-minute details</a:t>
            </a:r>
          </a:p>
          <a:p>
            <a:pPr marL="360000" indent="-360000">
              <a:spcBef>
                <a:spcPts val="1200"/>
              </a:spcBef>
              <a:spcAft>
                <a:spcPts val="1200"/>
              </a:spcAft>
              <a:buNone/>
            </a:pPr>
            <a:r>
              <a:rPr lang="en-US" sz="2200" b="1" dirty="0" smtClean="0">
                <a:latin typeface="Helvetica" pitchFamily="34" charset="0"/>
              </a:rPr>
              <a:t>(Continued)</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57</a:t>
            </a:fld>
            <a:endParaRPr lang="en-US" dirty="0"/>
          </a:p>
        </p:txBody>
      </p:sp>
      <p:pic>
        <p:nvPicPr>
          <p:cNvPr id="5" name="Picture 4" descr="Typing.jpg"/>
          <p:cNvPicPr>
            <a:picLocks noChangeAspect="1"/>
          </p:cNvPicPr>
          <p:nvPr/>
        </p:nvPicPr>
        <p:blipFill>
          <a:blip r:embed="rId3" cstate="print"/>
          <a:stretch>
            <a:fillRect/>
          </a:stretch>
        </p:blipFill>
        <p:spPr>
          <a:xfrm>
            <a:off x="6444208" y="4005064"/>
            <a:ext cx="1953409" cy="1296144"/>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Liaise with others to meet anticipated guest needs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360000" indent="-360000">
              <a:spcBef>
                <a:spcPts val="1200"/>
              </a:spcBef>
              <a:spcAft>
                <a:spcPts val="1200"/>
              </a:spcAft>
            </a:pPr>
            <a:r>
              <a:rPr lang="en-US" sz="2200" b="1" dirty="0" smtClean="0">
                <a:latin typeface="Helvetica" pitchFamily="34" charset="0"/>
              </a:rPr>
              <a:t>Contact the guest or their representative:</a:t>
            </a:r>
          </a:p>
          <a:p>
            <a:pPr marL="720000" indent="-360000">
              <a:spcBef>
                <a:spcPts val="1200"/>
              </a:spcBef>
              <a:spcAft>
                <a:spcPts val="1200"/>
              </a:spcAft>
              <a:buClr>
                <a:schemeClr val="accent1">
                  <a:lumMod val="75000"/>
                </a:schemeClr>
              </a:buClr>
              <a:buSzPct val="100000"/>
              <a:buFont typeface="Arial" pitchFamily="34" charset="0"/>
              <a:buChar char="•"/>
            </a:pPr>
            <a:r>
              <a:rPr lang="en-US" sz="2200" b="1" dirty="0" smtClean="0">
                <a:latin typeface="Helvetica" pitchFamily="34" charset="0"/>
              </a:rPr>
              <a:t>Identify  &amp; introduce yourself as the valet</a:t>
            </a:r>
          </a:p>
          <a:p>
            <a:pPr marL="720000" indent="-360000">
              <a:spcBef>
                <a:spcPts val="1200"/>
              </a:spcBef>
              <a:spcAft>
                <a:spcPts val="1200"/>
              </a:spcAft>
              <a:buClr>
                <a:schemeClr val="accent1">
                  <a:lumMod val="75000"/>
                </a:schemeClr>
              </a:buClr>
              <a:buSzPct val="100000"/>
              <a:buFont typeface="Arial" pitchFamily="34" charset="0"/>
              <a:buChar char="•"/>
            </a:pPr>
            <a:r>
              <a:rPr lang="en-US" sz="2200" b="1" dirty="0" smtClean="0">
                <a:latin typeface="Helvetica" pitchFamily="34" charset="0"/>
              </a:rPr>
              <a:t>Provide contact details</a:t>
            </a:r>
          </a:p>
          <a:p>
            <a:pPr marL="720000" indent="-360000">
              <a:spcBef>
                <a:spcPts val="1200"/>
              </a:spcBef>
              <a:spcAft>
                <a:spcPts val="1200"/>
              </a:spcAft>
              <a:buClr>
                <a:schemeClr val="accent1">
                  <a:lumMod val="75000"/>
                </a:schemeClr>
              </a:buClr>
              <a:buSzPct val="100000"/>
              <a:buFont typeface="Arial" pitchFamily="34" charset="0"/>
              <a:buChar char="•"/>
            </a:pPr>
            <a:r>
              <a:rPr lang="en-US" sz="2200" b="1" dirty="0" smtClean="0">
                <a:latin typeface="Helvetica" pitchFamily="34" charset="0"/>
              </a:rPr>
              <a:t>Welcome the guest</a:t>
            </a:r>
          </a:p>
          <a:p>
            <a:pPr marL="720000" indent="-360000">
              <a:spcBef>
                <a:spcPts val="1200"/>
              </a:spcBef>
              <a:spcAft>
                <a:spcPts val="1200"/>
              </a:spcAft>
              <a:buClr>
                <a:schemeClr val="accent1">
                  <a:lumMod val="75000"/>
                </a:schemeClr>
              </a:buClr>
              <a:buSzPct val="100000"/>
              <a:buNone/>
            </a:pPr>
            <a:r>
              <a:rPr lang="en-US" sz="2200" b="1" dirty="0" smtClean="0">
                <a:latin typeface="Helvetica" pitchFamily="34" charset="0"/>
              </a:rPr>
              <a:t>(Continued)</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58</a:t>
            </a:fld>
            <a:endParaRPr lang="en-US" dirty="0"/>
          </a:p>
        </p:txBody>
      </p:sp>
      <p:pic>
        <p:nvPicPr>
          <p:cNvPr id="15362" name="Picture 2" descr="C:\Documents and Settings\maiv\Local Settings\Temporary Internet Files\Content.IE5\A8BAWIUD\MP900182605[1].jpg"/>
          <p:cNvPicPr>
            <a:picLocks noChangeAspect="1" noChangeArrowheads="1"/>
          </p:cNvPicPr>
          <p:nvPr/>
        </p:nvPicPr>
        <p:blipFill>
          <a:blip r:embed="rId3" cstate="print"/>
          <a:srcRect/>
          <a:stretch>
            <a:fillRect/>
          </a:stretch>
        </p:blipFill>
        <p:spPr bwMode="auto">
          <a:xfrm>
            <a:off x="6732240" y="2996952"/>
            <a:ext cx="1630421" cy="2433464"/>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Liaise with others to meet anticipated guest need</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360000" indent="-360000">
              <a:spcBef>
                <a:spcPts val="1200"/>
              </a:spcBef>
              <a:spcAft>
                <a:spcPts val="1200"/>
              </a:spcAft>
            </a:pPr>
            <a:r>
              <a:rPr lang="en-US" sz="2200" b="1" dirty="0" smtClean="0">
                <a:latin typeface="Helvetica" pitchFamily="34" charset="0"/>
              </a:rPr>
              <a:t>Make an offer of service</a:t>
            </a:r>
          </a:p>
          <a:p>
            <a:pPr marL="360000" indent="-360000">
              <a:spcBef>
                <a:spcPts val="1200"/>
              </a:spcBef>
              <a:spcAft>
                <a:spcPts val="1200"/>
              </a:spcAft>
            </a:pPr>
            <a:r>
              <a:rPr lang="en-US" sz="2200" b="1" dirty="0" smtClean="0">
                <a:latin typeface="Helvetica" pitchFamily="34" charset="0"/>
              </a:rPr>
              <a:t>Request changes to existing arrangements</a:t>
            </a:r>
          </a:p>
          <a:p>
            <a:pPr marL="360000" indent="-360000">
              <a:spcBef>
                <a:spcPts val="1200"/>
              </a:spcBef>
              <a:spcAft>
                <a:spcPts val="1200"/>
              </a:spcAft>
            </a:pPr>
            <a:r>
              <a:rPr lang="en-US" sz="2200" b="1" dirty="0" smtClean="0">
                <a:latin typeface="Helvetica" pitchFamily="34" charset="0"/>
              </a:rPr>
              <a:t>Confirm existing other arrangements</a:t>
            </a:r>
          </a:p>
          <a:p>
            <a:pPr marL="360000" indent="-360000">
              <a:spcBef>
                <a:spcPts val="1200"/>
              </a:spcBef>
              <a:spcAft>
                <a:spcPts val="1200"/>
              </a:spcAft>
            </a:pPr>
            <a:r>
              <a:rPr lang="en-US" sz="2200" b="1" dirty="0" smtClean="0">
                <a:latin typeface="Helvetica" pitchFamily="34" charset="0"/>
              </a:rPr>
              <a:t>Seek answers to questions.</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59</a:t>
            </a:fld>
            <a:endParaRPr lang="en-US" dirty="0"/>
          </a:p>
        </p:txBody>
      </p:sp>
      <p:pic>
        <p:nvPicPr>
          <p:cNvPr id="5" name="Picture 4" descr="MP900442479[1].JPG"/>
          <p:cNvPicPr/>
          <p:nvPr/>
        </p:nvPicPr>
        <p:blipFill>
          <a:blip r:embed="rId3" cstate="print"/>
          <a:stretch>
            <a:fillRect/>
          </a:stretch>
        </p:blipFill>
        <p:spPr>
          <a:xfrm>
            <a:off x="7092280" y="3212976"/>
            <a:ext cx="1383258" cy="207020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Describe the services delivered by a valet</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360000" indent="-360000">
              <a:spcBef>
                <a:spcPts val="1200"/>
              </a:spcBef>
              <a:spcAft>
                <a:spcPts val="1200"/>
              </a:spcAft>
            </a:pPr>
            <a:r>
              <a:rPr lang="en-AU" sz="2200" b="1" dirty="0" smtClean="0">
                <a:latin typeface="Helvetica" pitchFamily="34" charset="0"/>
              </a:rPr>
              <a:t>Applies to all establishments where specialist valet or butler services are conducted</a:t>
            </a:r>
            <a:endParaRPr lang="en-US" sz="2200" b="1" dirty="0" smtClean="0">
              <a:latin typeface="Helvetica" pitchFamily="34" charset="0"/>
            </a:endParaRPr>
          </a:p>
          <a:p>
            <a:pPr marL="360000" indent="-360000">
              <a:spcBef>
                <a:spcPts val="1200"/>
              </a:spcBef>
              <a:spcAft>
                <a:spcPts val="1200"/>
              </a:spcAft>
            </a:pPr>
            <a:r>
              <a:rPr lang="en-US" sz="2200" b="1" dirty="0" smtClean="0">
                <a:latin typeface="Helvetica" pitchFamily="34" charset="0"/>
              </a:rPr>
              <a:t>Valet = Butler (Manservant, or a Gentleman’s gentleman’)</a:t>
            </a:r>
          </a:p>
          <a:p>
            <a:pPr marL="360000" indent="-360000">
              <a:spcBef>
                <a:spcPts val="1200"/>
              </a:spcBef>
              <a:spcAft>
                <a:spcPts val="1200"/>
              </a:spcAft>
            </a:pPr>
            <a:r>
              <a:rPr lang="en-US" sz="2200" b="1" dirty="0" smtClean="0">
                <a:latin typeface="Helvetica" pitchFamily="34" charset="0"/>
              </a:rPr>
              <a:t>Not a common service</a:t>
            </a:r>
          </a:p>
          <a:p>
            <a:pPr marL="360000" indent="-360000">
              <a:spcBef>
                <a:spcPts val="1200"/>
              </a:spcBef>
              <a:spcAft>
                <a:spcPts val="1200"/>
              </a:spcAft>
            </a:pPr>
            <a:r>
              <a:rPr lang="en-US" sz="2200" b="1" dirty="0" smtClean="0">
                <a:latin typeface="Helvetica" pitchFamily="34" charset="0"/>
              </a:rPr>
              <a:t>Adds style and class</a:t>
            </a:r>
          </a:p>
          <a:p>
            <a:pPr marL="360000" indent="-360000">
              <a:spcBef>
                <a:spcPts val="1200"/>
              </a:spcBef>
              <a:spcAft>
                <a:spcPts val="1200"/>
              </a:spcAft>
            </a:pPr>
            <a:r>
              <a:rPr lang="en-US" sz="2200" b="1" dirty="0" smtClean="0">
                <a:latin typeface="Helvetica" pitchFamily="34" charset="0"/>
              </a:rPr>
              <a:t>May be provided free – or </a:t>
            </a:r>
            <a:br>
              <a:rPr lang="en-US" sz="2200" b="1" dirty="0" smtClean="0">
                <a:latin typeface="Helvetica" pitchFamily="34" charset="0"/>
              </a:rPr>
            </a:br>
            <a:r>
              <a:rPr lang="en-US" sz="2200" b="1" dirty="0" smtClean="0">
                <a:latin typeface="Helvetica" pitchFamily="34" charset="0"/>
              </a:rPr>
              <a:t>may need to be paid for.</a:t>
            </a:r>
          </a:p>
          <a:p>
            <a:pPr marL="360000" indent="-360000">
              <a:spcBef>
                <a:spcPts val="12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6</a:t>
            </a:fld>
            <a:endParaRPr lang="en-US" dirty="0"/>
          </a:p>
        </p:txBody>
      </p:sp>
      <p:pic>
        <p:nvPicPr>
          <p:cNvPr id="5" name="Picture 4" descr="MP900431774[1].JPG"/>
          <p:cNvPicPr/>
          <p:nvPr/>
        </p:nvPicPr>
        <p:blipFill>
          <a:blip r:embed="rId3" cstate="print"/>
          <a:stretch>
            <a:fillRect/>
          </a:stretch>
        </p:blipFill>
        <p:spPr>
          <a:xfrm>
            <a:off x="6156176" y="3573016"/>
            <a:ext cx="2103339" cy="2030645"/>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Check guest room prior to guest arrival</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1200"/>
              </a:spcBef>
              <a:spcAft>
                <a:spcPts val="1200"/>
              </a:spcAft>
              <a:buNone/>
            </a:pPr>
            <a:r>
              <a:rPr lang="en-US" sz="2200" b="1" dirty="0" smtClean="0">
                <a:latin typeface="Helvetica" pitchFamily="34" charset="0"/>
              </a:rPr>
              <a:t>The valet should be involved in guest room set-up:</a:t>
            </a:r>
          </a:p>
          <a:p>
            <a:pPr marL="360000" indent="-360000">
              <a:spcBef>
                <a:spcPts val="1200"/>
              </a:spcBef>
              <a:spcAft>
                <a:spcPts val="1200"/>
              </a:spcAft>
            </a:pPr>
            <a:r>
              <a:rPr lang="en-US" sz="2200" b="1" dirty="0" smtClean="0">
                <a:latin typeface="Helvetica" pitchFamily="34" charset="0"/>
              </a:rPr>
              <a:t>Ensure requested requirements are complied with</a:t>
            </a:r>
          </a:p>
          <a:p>
            <a:pPr marL="360000" indent="-360000">
              <a:spcBef>
                <a:spcPts val="1200"/>
              </a:spcBef>
              <a:spcAft>
                <a:spcPts val="1200"/>
              </a:spcAft>
            </a:pPr>
            <a:r>
              <a:rPr lang="en-US" sz="2200" b="1" dirty="0" smtClean="0">
                <a:latin typeface="Helvetica" pitchFamily="34" charset="0"/>
              </a:rPr>
              <a:t>Participate in cleaning &amp; servicing</a:t>
            </a:r>
          </a:p>
          <a:p>
            <a:pPr marL="360000" indent="-360000">
              <a:spcBef>
                <a:spcPts val="1200"/>
              </a:spcBef>
              <a:spcAft>
                <a:spcPts val="1200"/>
              </a:spcAft>
            </a:pPr>
            <a:r>
              <a:rPr lang="en-US" sz="2200" b="1" dirty="0" smtClean="0">
                <a:latin typeface="Helvetica" pitchFamily="34" charset="0"/>
              </a:rPr>
              <a:t>Apply house standards where there are no specific guest instructions or preferences</a:t>
            </a:r>
          </a:p>
          <a:p>
            <a:pPr marL="360000" indent="-360000">
              <a:spcBef>
                <a:spcPts val="1200"/>
              </a:spcBef>
              <a:spcAft>
                <a:spcPts val="1200"/>
              </a:spcAft>
            </a:pPr>
            <a:r>
              <a:rPr lang="en-US" sz="2200" b="1" dirty="0" smtClean="0">
                <a:latin typeface="Helvetica" pitchFamily="34" charset="0"/>
              </a:rPr>
              <a:t>Check the final presentation of the room.</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60</a:t>
            </a:fld>
            <a:endParaRPr lang="en-US" dirty="0"/>
          </a:p>
        </p:txBody>
      </p:sp>
      <p:pic>
        <p:nvPicPr>
          <p:cNvPr id="6" name="Picture 5" descr="MP900431665[1].JPG"/>
          <p:cNvPicPr/>
          <p:nvPr/>
        </p:nvPicPr>
        <p:blipFill>
          <a:blip r:embed="rId3" cstate="print"/>
          <a:stretch>
            <a:fillRect/>
          </a:stretch>
        </p:blipFill>
        <p:spPr>
          <a:xfrm>
            <a:off x="6876256" y="3933056"/>
            <a:ext cx="1513788" cy="1592426"/>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Check guest room prior to guest arrival</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1200"/>
              </a:spcBef>
              <a:spcAft>
                <a:spcPts val="1200"/>
              </a:spcAft>
              <a:buNone/>
            </a:pPr>
            <a:r>
              <a:rPr lang="en-US" sz="2200" b="1" dirty="0" smtClean="0">
                <a:latin typeface="Helvetica" pitchFamily="34" charset="0"/>
              </a:rPr>
              <a:t>The room for the guest:</a:t>
            </a:r>
          </a:p>
          <a:p>
            <a:pPr marL="360000" indent="-360000">
              <a:spcBef>
                <a:spcPts val="1200"/>
              </a:spcBef>
              <a:spcAft>
                <a:spcPts val="1200"/>
              </a:spcAft>
            </a:pPr>
            <a:r>
              <a:rPr lang="en-US" sz="2200" b="1" dirty="0" smtClean="0">
                <a:latin typeface="Helvetica" pitchFamily="34" charset="0"/>
              </a:rPr>
              <a:t>Must be checked &amp; inspected to verify it is ready</a:t>
            </a:r>
          </a:p>
          <a:p>
            <a:pPr marL="360000" indent="-360000">
              <a:spcBef>
                <a:spcPts val="1200"/>
              </a:spcBef>
              <a:spcAft>
                <a:spcPts val="1200"/>
              </a:spcAft>
            </a:pPr>
            <a:r>
              <a:rPr lang="en-US" sz="2200" b="1" dirty="0" smtClean="0">
                <a:latin typeface="Helvetica" pitchFamily="34" charset="0"/>
              </a:rPr>
              <a:t>Must be ready to receive the guest 3 hours before ETA.</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61</a:t>
            </a:fld>
            <a:endParaRPr lang="en-US" dirty="0"/>
          </a:p>
        </p:txBody>
      </p:sp>
      <p:pic>
        <p:nvPicPr>
          <p:cNvPr id="6" name="Picture 5" descr="MP900431761[1].JPG"/>
          <p:cNvPicPr/>
          <p:nvPr/>
        </p:nvPicPr>
        <p:blipFill>
          <a:blip r:embed="rId3" cstate="print"/>
          <a:stretch>
            <a:fillRect/>
          </a:stretch>
        </p:blipFill>
        <p:spPr>
          <a:xfrm>
            <a:off x="6516216" y="4149080"/>
            <a:ext cx="1945511" cy="1343709"/>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Check guest room prior to guest arrival</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848872" cy="4824536"/>
          </a:xfrm>
        </p:spPr>
        <p:txBody>
          <a:bodyPr>
            <a:normAutofit/>
          </a:bodyPr>
          <a:lstStyle/>
          <a:p>
            <a:pPr marL="0" indent="0">
              <a:spcBef>
                <a:spcPts val="1200"/>
              </a:spcBef>
              <a:spcAft>
                <a:spcPts val="1200"/>
              </a:spcAft>
              <a:buNone/>
            </a:pPr>
            <a:r>
              <a:rPr lang="en-US" sz="2200" b="1" dirty="0" smtClean="0">
                <a:latin typeface="Helvetica" pitchFamily="34" charset="0"/>
              </a:rPr>
              <a:t>The guest room or suite may be inspected by:</a:t>
            </a:r>
          </a:p>
          <a:p>
            <a:pPr lvl="0">
              <a:spcBef>
                <a:spcPts val="1200"/>
              </a:spcBef>
              <a:spcAft>
                <a:spcPts val="1200"/>
              </a:spcAft>
            </a:pPr>
            <a:r>
              <a:rPr lang="en-AU" sz="2200" b="1" dirty="0" smtClean="0">
                <a:latin typeface="Helvetica" pitchFamily="34" charset="0"/>
              </a:rPr>
              <a:t>Room attendants who cleaned or serviced the room</a:t>
            </a:r>
          </a:p>
          <a:p>
            <a:pPr lvl="0">
              <a:spcBef>
                <a:spcPts val="1200"/>
              </a:spcBef>
              <a:spcAft>
                <a:spcPts val="1200"/>
              </a:spcAft>
            </a:pPr>
            <a:r>
              <a:rPr lang="en-AU" sz="2200" b="1" dirty="0" smtClean="0">
                <a:latin typeface="Helvetica" pitchFamily="34" charset="0"/>
              </a:rPr>
              <a:t>The Floor Housekeeper</a:t>
            </a:r>
          </a:p>
          <a:p>
            <a:pPr lvl="0">
              <a:spcBef>
                <a:spcPts val="1200"/>
              </a:spcBef>
              <a:spcAft>
                <a:spcPts val="1200"/>
              </a:spcAft>
            </a:pPr>
            <a:r>
              <a:rPr lang="en-AU" sz="2200" b="1" dirty="0" smtClean="0">
                <a:latin typeface="Helvetica" pitchFamily="34" charset="0"/>
              </a:rPr>
              <a:t>The Executive Housekeeper</a:t>
            </a:r>
          </a:p>
          <a:p>
            <a:pPr lvl="0">
              <a:spcBef>
                <a:spcPts val="1200"/>
              </a:spcBef>
              <a:spcAft>
                <a:spcPts val="1200"/>
              </a:spcAft>
            </a:pPr>
            <a:r>
              <a:rPr lang="en-AU" sz="2200" b="1" dirty="0" smtClean="0">
                <a:latin typeface="Helvetica" pitchFamily="34" charset="0"/>
              </a:rPr>
              <a:t>Management</a:t>
            </a:r>
          </a:p>
          <a:p>
            <a:pPr lvl="0">
              <a:spcBef>
                <a:spcPts val="1200"/>
              </a:spcBef>
              <a:spcAft>
                <a:spcPts val="1200"/>
              </a:spcAft>
            </a:pPr>
            <a:r>
              <a:rPr lang="en-AU" sz="2200" b="1" dirty="0" smtClean="0">
                <a:latin typeface="Helvetica" pitchFamily="34" charset="0"/>
              </a:rPr>
              <a:t>The valet/s.</a:t>
            </a:r>
          </a:p>
          <a:p>
            <a:pPr lvl="0" algn="ctr">
              <a:spcBef>
                <a:spcPts val="1200"/>
              </a:spcBef>
              <a:spcAft>
                <a:spcPts val="1200"/>
              </a:spcAft>
              <a:buNone/>
            </a:pPr>
            <a:r>
              <a:rPr lang="en-AU" sz="2200" b="1" dirty="0" smtClean="0">
                <a:latin typeface="Helvetica" pitchFamily="34" charset="0"/>
              </a:rPr>
              <a:t> </a:t>
            </a:r>
            <a:r>
              <a:rPr lang="en-AU" sz="2200" b="1" i="1" dirty="0" smtClean="0">
                <a:latin typeface="Helvetica" pitchFamily="34" charset="0"/>
              </a:rPr>
              <a:t>Individual inspections are better than </a:t>
            </a:r>
            <a:br>
              <a:rPr lang="en-AU" sz="2200" b="1" i="1" dirty="0" smtClean="0">
                <a:latin typeface="Helvetica" pitchFamily="34" charset="0"/>
              </a:rPr>
            </a:br>
            <a:r>
              <a:rPr lang="en-AU" sz="2200" b="1" i="1" dirty="0" smtClean="0">
                <a:latin typeface="Helvetica" pitchFamily="34" charset="0"/>
              </a:rPr>
              <a:t>‘group’ inspections.</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62</a:t>
            </a:fld>
            <a:endParaRPr lang="en-US" dirty="0"/>
          </a:p>
        </p:txBody>
      </p:sp>
      <p:pic>
        <p:nvPicPr>
          <p:cNvPr id="5" name="Picture 4" descr="MP900431692[1].JPG"/>
          <p:cNvPicPr/>
          <p:nvPr/>
        </p:nvPicPr>
        <p:blipFill>
          <a:blip r:embed="rId3" cstate="print"/>
          <a:stretch>
            <a:fillRect/>
          </a:stretch>
        </p:blipFill>
        <p:spPr>
          <a:xfrm>
            <a:off x="6804248" y="3573016"/>
            <a:ext cx="1573454" cy="1572768"/>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Check guest room prior to guest arrival</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1200"/>
              </a:spcBef>
              <a:spcAft>
                <a:spcPts val="1200"/>
              </a:spcAft>
              <a:buNone/>
            </a:pPr>
            <a:r>
              <a:rPr lang="en-US" sz="2200" b="1" dirty="0" smtClean="0">
                <a:latin typeface="Helvetica" pitchFamily="34" charset="0"/>
              </a:rPr>
              <a:t>The inspection of a valet-serviced guest room prior to guest arrival should:</a:t>
            </a:r>
          </a:p>
          <a:p>
            <a:pPr marL="360000" indent="-360000">
              <a:spcBef>
                <a:spcPts val="1200"/>
              </a:spcBef>
              <a:spcAft>
                <a:spcPts val="1200"/>
              </a:spcAft>
            </a:pPr>
            <a:r>
              <a:rPr lang="en-US" sz="2200" b="1" dirty="0" smtClean="0">
                <a:latin typeface="Helvetica" pitchFamily="34" charset="0"/>
              </a:rPr>
              <a:t>Use a checklist to guide the inspection</a:t>
            </a:r>
          </a:p>
          <a:p>
            <a:pPr marL="360000" indent="-360000">
              <a:spcBef>
                <a:spcPts val="1200"/>
              </a:spcBef>
              <a:spcAft>
                <a:spcPts val="1200"/>
              </a:spcAft>
            </a:pPr>
            <a:r>
              <a:rPr lang="en-US" sz="2200" b="1" dirty="0" smtClean="0">
                <a:latin typeface="Helvetica" pitchFamily="34" charset="0"/>
              </a:rPr>
              <a:t>Cover all aspects of the room/suite</a:t>
            </a:r>
          </a:p>
          <a:p>
            <a:pPr marL="360000" indent="-360000">
              <a:spcBef>
                <a:spcPts val="1200"/>
              </a:spcBef>
              <a:spcAft>
                <a:spcPts val="1200"/>
              </a:spcAft>
            </a:pPr>
            <a:r>
              <a:rPr lang="en-US" sz="2200" b="1" dirty="0" smtClean="0">
                <a:latin typeface="Helvetica" pitchFamily="34" charset="0"/>
              </a:rPr>
              <a:t>Check &amp; confirm equipment/system </a:t>
            </a:r>
            <a:br>
              <a:rPr lang="en-US" sz="2200" b="1" dirty="0" smtClean="0">
                <a:latin typeface="Helvetica" pitchFamily="34" charset="0"/>
              </a:rPr>
            </a:br>
            <a:r>
              <a:rPr lang="en-US" sz="2200" b="1" dirty="0" smtClean="0">
                <a:latin typeface="Helvetica" pitchFamily="34" charset="0"/>
              </a:rPr>
              <a:t>settings</a:t>
            </a:r>
          </a:p>
          <a:p>
            <a:pPr marL="360000" indent="-360000">
              <a:spcBef>
                <a:spcPts val="1200"/>
              </a:spcBef>
              <a:spcAft>
                <a:spcPts val="1200"/>
              </a:spcAft>
              <a:buNone/>
            </a:pPr>
            <a:r>
              <a:rPr lang="en-US" sz="2200" b="1" dirty="0" smtClean="0">
                <a:latin typeface="Helvetica" pitchFamily="34" charset="0"/>
              </a:rPr>
              <a:t>(Continued)</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63</a:t>
            </a:fld>
            <a:endParaRPr lang="en-US" dirty="0"/>
          </a:p>
        </p:txBody>
      </p:sp>
      <p:pic>
        <p:nvPicPr>
          <p:cNvPr id="16386" name="Picture 2" descr="C:\Documents and Settings\maiv\Local Settings\Temporary Internet Files\Content.IE5\XIGBUS4Y\MC900441426[1].png"/>
          <p:cNvPicPr>
            <a:picLocks noChangeAspect="1" noChangeArrowheads="1"/>
          </p:cNvPicPr>
          <p:nvPr/>
        </p:nvPicPr>
        <p:blipFill>
          <a:blip r:embed="rId3" cstate="print"/>
          <a:srcRect/>
          <a:stretch>
            <a:fillRect/>
          </a:stretch>
        </p:blipFill>
        <p:spPr bwMode="auto">
          <a:xfrm>
            <a:off x="6516216" y="3356992"/>
            <a:ext cx="2072967" cy="2072967"/>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Check guest room prior to guest arrival</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360000" indent="-360000">
              <a:spcBef>
                <a:spcPts val="1200"/>
              </a:spcBef>
              <a:spcAft>
                <a:spcPts val="1200"/>
              </a:spcAft>
            </a:pPr>
            <a:r>
              <a:rPr lang="en-US" sz="2200" b="1" dirty="0" smtClean="0">
                <a:latin typeface="Helvetica" pitchFamily="34" charset="0"/>
              </a:rPr>
              <a:t>Confirm all ‘on arrival’ items are in place as required</a:t>
            </a:r>
          </a:p>
          <a:p>
            <a:pPr marL="360000" indent="-360000">
              <a:spcBef>
                <a:spcPts val="1200"/>
              </a:spcBef>
              <a:spcAft>
                <a:spcPts val="1200"/>
              </a:spcAft>
            </a:pPr>
            <a:r>
              <a:rPr lang="en-US" sz="2200" b="1" dirty="0" smtClean="0">
                <a:latin typeface="Helvetica" pitchFamily="34" charset="0"/>
              </a:rPr>
              <a:t>Look</a:t>
            </a:r>
          </a:p>
          <a:p>
            <a:pPr marL="360000" indent="-360000">
              <a:spcBef>
                <a:spcPts val="1200"/>
              </a:spcBef>
              <a:spcAft>
                <a:spcPts val="1200"/>
              </a:spcAft>
            </a:pPr>
            <a:r>
              <a:rPr lang="en-US" sz="2200" b="1" dirty="0" smtClean="0">
                <a:latin typeface="Helvetica" pitchFamily="34" charset="0"/>
              </a:rPr>
              <a:t>Sniff</a:t>
            </a:r>
          </a:p>
          <a:p>
            <a:pPr marL="360000" indent="-360000">
              <a:spcBef>
                <a:spcPts val="1200"/>
              </a:spcBef>
              <a:spcAft>
                <a:spcPts val="1200"/>
              </a:spcAft>
            </a:pPr>
            <a:r>
              <a:rPr lang="en-US" sz="2200" b="1" dirty="0" smtClean="0">
                <a:latin typeface="Helvetica" pitchFamily="34" charset="0"/>
              </a:rPr>
              <a:t>Listen.</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64</a:t>
            </a:fld>
            <a:endParaRPr lang="en-US" dirty="0"/>
          </a:p>
        </p:txBody>
      </p:sp>
      <p:pic>
        <p:nvPicPr>
          <p:cNvPr id="17410" name="Picture 2" descr="C:\Documents and Settings\maiv\Local Settings\Temporary Internet Files\Content.IE5\ZXOPI4XJ\MP900302934[1].jpg"/>
          <p:cNvPicPr>
            <a:picLocks noChangeAspect="1" noChangeArrowheads="1"/>
          </p:cNvPicPr>
          <p:nvPr/>
        </p:nvPicPr>
        <p:blipFill>
          <a:blip r:embed="rId3" cstate="print"/>
          <a:srcRect/>
          <a:stretch>
            <a:fillRect/>
          </a:stretch>
        </p:blipFill>
        <p:spPr bwMode="auto">
          <a:xfrm>
            <a:off x="6876256" y="3356992"/>
            <a:ext cx="1581774" cy="2217440"/>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Check guest room prior to guest arrival</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1200"/>
              </a:spcBef>
              <a:spcAft>
                <a:spcPts val="1200"/>
              </a:spcAft>
              <a:buNone/>
            </a:pPr>
            <a:r>
              <a:rPr lang="en-US" sz="2200" b="1" dirty="0" smtClean="0">
                <a:latin typeface="Helvetica" pitchFamily="34" charset="0"/>
              </a:rPr>
              <a:t>Always take action to address identified short-comings when inspecting a guest room:</a:t>
            </a:r>
          </a:p>
          <a:p>
            <a:pPr marL="360000" indent="-360000">
              <a:spcBef>
                <a:spcPts val="1200"/>
              </a:spcBef>
              <a:spcAft>
                <a:spcPts val="1200"/>
              </a:spcAft>
            </a:pPr>
            <a:r>
              <a:rPr lang="en-US" sz="2200" b="1" dirty="0" smtClean="0">
                <a:latin typeface="Helvetica" pitchFamily="34" charset="0"/>
              </a:rPr>
              <a:t>Cleaning again</a:t>
            </a:r>
          </a:p>
          <a:p>
            <a:pPr marL="360000" indent="-360000">
              <a:spcBef>
                <a:spcPts val="1200"/>
              </a:spcBef>
              <a:spcAft>
                <a:spcPts val="1200"/>
              </a:spcAft>
            </a:pPr>
            <a:r>
              <a:rPr lang="en-US" sz="2200" b="1" dirty="0" smtClean="0">
                <a:latin typeface="Helvetica" pitchFamily="34" charset="0"/>
              </a:rPr>
              <a:t>Replacing items</a:t>
            </a:r>
          </a:p>
          <a:p>
            <a:pPr marL="360000" indent="-360000">
              <a:spcBef>
                <a:spcPts val="1200"/>
              </a:spcBef>
              <a:spcAft>
                <a:spcPts val="1200"/>
              </a:spcAft>
            </a:pPr>
            <a:r>
              <a:rPr lang="en-US" sz="2200" b="1" dirty="0" smtClean="0">
                <a:latin typeface="Helvetica" pitchFamily="34" charset="0"/>
              </a:rPr>
              <a:t>Undertaking maintenance</a:t>
            </a:r>
          </a:p>
          <a:p>
            <a:pPr marL="360000" indent="-360000">
              <a:spcBef>
                <a:spcPts val="1200"/>
              </a:spcBef>
              <a:spcAft>
                <a:spcPts val="1200"/>
              </a:spcAft>
            </a:pPr>
            <a:r>
              <a:rPr lang="en-US" sz="2200" b="1" dirty="0" smtClean="0">
                <a:latin typeface="Helvetica" pitchFamily="34" charset="0"/>
              </a:rPr>
              <a:t>Re-rooming the guest.</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65</a:t>
            </a:fld>
            <a:endParaRPr lang="en-US" dirty="0"/>
          </a:p>
        </p:txBody>
      </p:sp>
      <p:pic>
        <p:nvPicPr>
          <p:cNvPr id="6" name="Picture 5" descr="MP900431665[1].JPG"/>
          <p:cNvPicPr/>
          <p:nvPr/>
        </p:nvPicPr>
        <p:blipFill>
          <a:blip r:embed="rId3" cstate="print"/>
          <a:stretch>
            <a:fillRect/>
          </a:stretch>
        </p:blipFill>
        <p:spPr>
          <a:xfrm>
            <a:off x="6876256" y="3933056"/>
            <a:ext cx="1513788" cy="1592426"/>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Summary – Element 2</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1800"/>
              </a:spcBef>
              <a:spcAft>
                <a:spcPts val="1800"/>
              </a:spcAft>
              <a:buNone/>
            </a:pPr>
            <a:r>
              <a:rPr lang="en-US" sz="2200" b="1" dirty="0" smtClean="0">
                <a:latin typeface="Helvetica" pitchFamily="34" charset="0"/>
              </a:rPr>
              <a:t>When preparing to deliver valet services:</a:t>
            </a:r>
          </a:p>
          <a:p>
            <a:pPr>
              <a:spcBef>
                <a:spcPts val="1800"/>
              </a:spcBef>
              <a:spcAft>
                <a:spcPts val="1800"/>
              </a:spcAft>
            </a:pPr>
            <a:r>
              <a:rPr lang="en-AU" sz="2200" b="1" dirty="0" smtClean="0">
                <a:latin typeface="Helvetica" pitchFamily="34" charset="0"/>
              </a:rPr>
              <a:t>Obtain &amp; check pre-arrival notifications received from the guest or their representatives</a:t>
            </a:r>
          </a:p>
          <a:p>
            <a:pPr>
              <a:spcBef>
                <a:spcPts val="1800"/>
              </a:spcBef>
              <a:spcAft>
                <a:spcPts val="1800"/>
              </a:spcAft>
            </a:pPr>
            <a:r>
              <a:rPr lang="en-AU" sz="2200" b="1" dirty="0" smtClean="0">
                <a:latin typeface="Helvetica" pitchFamily="34" charset="0"/>
              </a:rPr>
              <a:t>Be proactive in obtaining pre-arrival </a:t>
            </a:r>
            <a:br>
              <a:rPr lang="en-AU" sz="2200" b="1" dirty="0" smtClean="0">
                <a:latin typeface="Helvetica" pitchFamily="34" charset="0"/>
              </a:rPr>
            </a:br>
            <a:r>
              <a:rPr lang="en-AU" sz="2200" b="1" dirty="0" smtClean="0">
                <a:latin typeface="Helvetica" pitchFamily="34" charset="0"/>
              </a:rPr>
              <a:t>notifications – never just wait for </a:t>
            </a:r>
            <a:br>
              <a:rPr lang="en-AU" sz="2200" b="1" dirty="0" smtClean="0">
                <a:latin typeface="Helvetica" pitchFamily="34" charset="0"/>
              </a:rPr>
            </a:br>
            <a:r>
              <a:rPr lang="en-AU" sz="2200" b="1" dirty="0" smtClean="0">
                <a:latin typeface="Helvetica" pitchFamily="34" charset="0"/>
              </a:rPr>
              <a:t>information or instructions to arrive</a:t>
            </a:r>
          </a:p>
          <a:p>
            <a:pPr marL="360000" indent="-360000">
              <a:spcBef>
                <a:spcPts val="1800"/>
              </a:spcBef>
              <a:spcAft>
                <a:spcPts val="1800"/>
              </a:spcAft>
              <a:buNone/>
            </a:pPr>
            <a:r>
              <a:rPr lang="en-US" sz="2200" b="1" dirty="0" smtClean="0">
                <a:latin typeface="Helvetica" pitchFamily="34" charset="0"/>
              </a:rPr>
              <a:t>(Continued)</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66</a:t>
            </a:fld>
            <a:endParaRPr lang="en-US" dirty="0"/>
          </a:p>
        </p:txBody>
      </p:sp>
      <p:pic>
        <p:nvPicPr>
          <p:cNvPr id="5" name="Picture 3" descr="C:\Documents and Settings\maiv\Local Settings\Temporary Internet Files\Content.IE5\A8BAWIUD\MC900440428[1].wmf"/>
          <p:cNvPicPr>
            <a:picLocks noChangeAspect="1" noChangeArrowheads="1"/>
          </p:cNvPicPr>
          <p:nvPr/>
        </p:nvPicPr>
        <p:blipFill>
          <a:blip r:embed="rId3" cstate="print"/>
          <a:srcRect/>
          <a:stretch>
            <a:fillRect/>
          </a:stretch>
        </p:blipFill>
        <p:spPr bwMode="auto">
          <a:xfrm>
            <a:off x="6732240" y="3645024"/>
            <a:ext cx="1736725" cy="1828800"/>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Summary – Element 2</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920880" cy="4824536"/>
          </a:xfrm>
        </p:spPr>
        <p:txBody>
          <a:bodyPr>
            <a:normAutofit/>
          </a:bodyPr>
          <a:lstStyle/>
          <a:p>
            <a:pPr>
              <a:spcBef>
                <a:spcPts val="1800"/>
              </a:spcBef>
              <a:spcAft>
                <a:spcPts val="1800"/>
              </a:spcAft>
            </a:pPr>
            <a:r>
              <a:rPr lang="en-AU" sz="2200" b="1" dirty="0" smtClean="0">
                <a:latin typeface="Helvetica" pitchFamily="34" charset="0"/>
              </a:rPr>
              <a:t>Search internal guest history to determine previous guest preferences</a:t>
            </a:r>
          </a:p>
          <a:p>
            <a:pPr>
              <a:spcBef>
                <a:spcPts val="1800"/>
              </a:spcBef>
              <a:spcAft>
                <a:spcPts val="1800"/>
              </a:spcAft>
            </a:pPr>
            <a:r>
              <a:rPr lang="en-AU" sz="2200" b="1" dirty="0" smtClean="0">
                <a:latin typeface="Helvetica" pitchFamily="34" charset="0"/>
              </a:rPr>
              <a:t>Never be afraid to talk to the guest on or after arrival to determine requirements or clarify expectations</a:t>
            </a:r>
          </a:p>
          <a:p>
            <a:pPr>
              <a:spcBef>
                <a:spcPts val="1800"/>
              </a:spcBef>
              <a:spcAft>
                <a:spcPts val="1800"/>
              </a:spcAft>
            </a:pPr>
            <a:r>
              <a:rPr lang="en-AU" sz="2200" b="1" dirty="0" smtClean="0">
                <a:latin typeface="Helvetica" pitchFamily="34" charset="0"/>
              </a:rPr>
              <a:t>Under-promise &amp; over-deliver</a:t>
            </a:r>
          </a:p>
          <a:p>
            <a:pPr marL="360000" indent="-360000">
              <a:spcBef>
                <a:spcPts val="1800"/>
              </a:spcBef>
              <a:spcAft>
                <a:spcPts val="1800"/>
              </a:spcAft>
              <a:buNone/>
            </a:pPr>
            <a:r>
              <a:rPr lang="en-US" sz="2200" b="1" dirty="0" smtClean="0">
                <a:latin typeface="Helvetica" pitchFamily="34" charset="0"/>
              </a:rPr>
              <a:t>(Continued)</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67</a:t>
            </a:fld>
            <a:endParaRPr lang="en-US" dirty="0"/>
          </a:p>
        </p:txBody>
      </p:sp>
      <p:pic>
        <p:nvPicPr>
          <p:cNvPr id="5" name="Picture 3" descr="C:\Documents and Settings\maiv\Local Settings\Temporary Internet Files\Content.IE5\A8BAWIUD\MC900440428[1].wmf"/>
          <p:cNvPicPr>
            <a:picLocks noChangeAspect="1" noChangeArrowheads="1"/>
          </p:cNvPicPr>
          <p:nvPr/>
        </p:nvPicPr>
        <p:blipFill>
          <a:blip r:embed="rId3" cstate="print"/>
          <a:srcRect/>
          <a:stretch>
            <a:fillRect/>
          </a:stretch>
        </p:blipFill>
        <p:spPr bwMode="auto">
          <a:xfrm>
            <a:off x="6732240" y="3645024"/>
            <a:ext cx="1736725" cy="1828800"/>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Summary – Element 2</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776864" cy="4824536"/>
          </a:xfrm>
        </p:spPr>
        <p:txBody>
          <a:bodyPr>
            <a:normAutofit/>
          </a:bodyPr>
          <a:lstStyle/>
          <a:p>
            <a:pPr>
              <a:spcBef>
                <a:spcPts val="1800"/>
              </a:spcBef>
              <a:spcAft>
                <a:spcPts val="1800"/>
              </a:spcAft>
            </a:pPr>
            <a:r>
              <a:rPr lang="en-AU" sz="2200" b="1" dirty="0" smtClean="0">
                <a:latin typeface="Helvetica" pitchFamily="34" charset="0"/>
              </a:rPr>
              <a:t>Liaise with other staff to include them in the provision of service &amp; in meeting expectations – never feel it is all up to you</a:t>
            </a:r>
          </a:p>
          <a:p>
            <a:pPr>
              <a:spcBef>
                <a:spcPts val="1800"/>
              </a:spcBef>
              <a:spcAft>
                <a:spcPts val="1800"/>
              </a:spcAft>
            </a:pPr>
            <a:r>
              <a:rPr lang="en-AU" sz="2200" b="1" dirty="0" smtClean="0">
                <a:latin typeface="Helvetica" pitchFamily="34" charset="0"/>
              </a:rPr>
              <a:t>Participate in preparing the guest room in accordance with house protocols &amp; specific </a:t>
            </a:r>
            <a:br>
              <a:rPr lang="en-AU" sz="2200" b="1" dirty="0" smtClean="0">
                <a:latin typeface="Helvetica" pitchFamily="34" charset="0"/>
              </a:rPr>
            </a:br>
            <a:r>
              <a:rPr lang="en-AU" sz="2200" b="1" dirty="0" smtClean="0">
                <a:latin typeface="Helvetica" pitchFamily="34" charset="0"/>
              </a:rPr>
              <a:t>guest instruction/s</a:t>
            </a:r>
          </a:p>
          <a:p>
            <a:pPr>
              <a:spcBef>
                <a:spcPts val="1800"/>
              </a:spcBef>
              <a:spcAft>
                <a:spcPts val="1800"/>
              </a:spcAft>
            </a:pPr>
            <a:r>
              <a:rPr lang="en-AU" sz="2200" b="1" dirty="0" smtClean="0">
                <a:latin typeface="Helvetica" pitchFamily="34" charset="0"/>
              </a:rPr>
              <a:t>Ensure room is ready well before </a:t>
            </a:r>
            <a:br>
              <a:rPr lang="en-AU" sz="2200" b="1" dirty="0" smtClean="0">
                <a:latin typeface="Helvetica" pitchFamily="34" charset="0"/>
              </a:rPr>
            </a:br>
            <a:r>
              <a:rPr lang="en-AU" sz="2200" b="1" dirty="0" smtClean="0">
                <a:latin typeface="Helvetica" pitchFamily="34" charset="0"/>
              </a:rPr>
              <a:t>guest ETA</a:t>
            </a:r>
          </a:p>
          <a:p>
            <a:pPr marL="360000" indent="-360000">
              <a:spcBef>
                <a:spcPts val="1800"/>
              </a:spcBef>
              <a:spcAft>
                <a:spcPts val="1800"/>
              </a:spcAft>
              <a:buNone/>
            </a:pPr>
            <a:r>
              <a:rPr lang="en-US" sz="2200" b="1" dirty="0" smtClean="0">
                <a:latin typeface="Helvetica" pitchFamily="34" charset="0"/>
              </a:rPr>
              <a:t>(Continued)</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68</a:t>
            </a:fld>
            <a:endParaRPr lang="en-US" dirty="0"/>
          </a:p>
        </p:txBody>
      </p:sp>
      <p:pic>
        <p:nvPicPr>
          <p:cNvPr id="5" name="Picture 3" descr="C:\Documents and Settings\maiv\Local Settings\Temporary Internet Files\Content.IE5\A8BAWIUD\MC900440428[1].wmf"/>
          <p:cNvPicPr>
            <a:picLocks noChangeAspect="1" noChangeArrowheads="1"/>
          </p:cNvPicPr>
          <p:nvPr/>
        </p:nvPicPr>
        <p:blipFill>
          <a:blip r:embed="rId3" cstate="print"/>
          <a:srcRect/>
          <a:stretch>
            <a:fillRect/>
          </a:stretch>
        </p:blipFill>
        <p:spPr bwMode="auto">
          <a:xfrm>
            <a:off x="6732240" y="3645024"/>
            <a:ext cx="1736725" cy="1828800"/>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Summary – Element 2</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a:spcBef>
                <a:spcPts val="1200"/>
              </a:spcBef>
              <a:spcAft>
                <a:spcPts val="1200"/>
              </a:spcAft>
            </a:pPr>
            <a:r>
              <a:rPr lang="en-AU" sz="2200" b="1" dirty="0" smtClean="0">
                <a:latin typeface="Helvetica" pitchFamily="34" charset="0"/>
              </a:rPr>
              <a:t>Meet &amp; liaise with other staff &amp; management to organise for the arrival &amp; presence of the guest</a:t>
            </a:r>
          </a:p>
          <a:p>
            <a:pPr>
              <a:spcBef>
                <a:spcPts val="1200"/>
              </a:spcBef>
              <a:spcAft>
                <a:spcPts val="1200"/>
              </a:spcAft>
            </a:pPr>
            <a:r>
              <a:rPr lang="en-AU" sz="2200" b="1" dirty="0" smtClean="0">
                <a:latin typeface="Helvetica" pitchFamily="34" charset="0"/>
              </a:rPr>
              <a:t>Double-check the guest room just prior to guest arrival</a:t>
            </a:r>
            <a:r>
              <a:rPr lang="en-US" sz="2200" b="1" dirty="0" smtClean="0">
                <a:latin typeface="Helvetica" pitchFamily="34" charset="0"/>
              </a:rPr>
              <a:t>.</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69</a:t>
            </a:fld>
            <a:endParaRPr lang="en-US" dirty="0"/>
          </a:p>
        </p:txBody>
      </p:sp>
      <p:pic>
        <p:nvPicPr>
          <p:cNvPr id="5" name="Picture 3" descr="C:\Documents and Settings\maiv\Local Settings\Temporary Internet Files\Content.IE5\A8BAWIUD\MC900440428[1].wmf"/>
          <p:cNvPicPr>
            <a:picLocks noChangeAspect="1" noChangeArrowheads="1"/>
          </p:cNvPicPr>
          <p:nvPr/>
        </p:nvPicPr>
        <p:blipFill>
          <a:blip r:embed="rId3" cstate="print"/>
          <a:srcRect/>
          <a:stretch>
            <a:fillRect/>
          </a:stretch>
        </p:blipFill>
        <p:spPr bwMode="auto">
          <a:xfrm>
            <a:off x="6732240" y="3645024"/>
            <a:ext cx="1736725" cy="18288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Describe the services delivered by a valet</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1200"/>
              </a:spcBef>
              <a:spcAft>
                <a:spcPts val="1200"/>
              </a:spcAft>
              <a:buNone/>
            </a:pPr>
            <a:r>
              <a:rPr lang="en-US" sz="2200" b="1" dirty="0" smtClean="0">
                <a:latin typeface="Helvetica" pitchFamily="34" charset="0"/>
              </a:rPr>
              <a:t>Valet roles:</a:t>
            </a:r>
          </a:p>
          <a:p>
            <a:pPr marL="360000" indent="-360000">
              <a:spcBef>
                <a:spcPts val="1200"/>
              </a:spcBef>
              <a:spcAft>
                <a:spcPts val="1200"/>
              </a:spcAft>
            </a:pPr>
            <a:r>
              <a:rPr lang="en-US" sz="2200" b="1" dirty="0" smtClean="0">
                <a:latin typeface="Helvetica" pitchFamily="34" charset="0"/>
              </a:rPr>
              <a:t>Housekeeper</a:t>
            </a:r>
          </a:p>
          <a:p>
            <a:pPr marL="360000" indent="-360000">
              <a:spcBef>
                <a:spcPts val="1200"/>
              </a:spcBef>
              <a:spcAft>
                <a:spcPts val="1200"/>
              </a:spcAft>
            </a:pPr>
            <a:r>
              <a:rPr lang="en-US" sz="2200" b="1" dirty="0" smtClean="0">
                <a:latin typeface="Helvetica" pitchFamily="34" charset="0"/>
              </a:rPr>
              <a:t>Confidant</a:t>
            </a:r>
          </a:p>
          <a:p>
            <a:pPr marL="360000" indent="-360000">
              <a:spcBef>
                <a:spcPts val="1200"/>
              </a:spcBef>
              <a:spcAft>
                <a:spcPts val="1200"/>
              </a:spcAft>
            </a:pPr>
            <a:r>
              <a:rPr lang="en-US" sz="2200" b="1" dirty="0" smtClean="0">
                <a:latin typeface="Helvetica" pitchFamily="34" charset="0"/>
              </a:rPr>
              <a:t>Guide</a:t>
            </a:r>
          </a:p>
          <a:p>
            <a:pPr marL="360000" indent="-360000">
              <a:spcBef>
                <a:spcPts val="1200"/>
              </a:spcBef>
              <a:spcAft>
                <a:spcPts val="1200"/>
              </a:spcAft>
            </a:pPr>
            <a:r>
              <a:rPr lang="en-US" sz="2200" b="1" dirty="0" smtClean="0">
                <a:latin typeface="Helvetica" pitchFamily="34" charset="0"/>
              </a:rPr>
              <a:t>Concierge</a:t>
            </a:r>
          </a:p>
          <a:p>
            <a:pPr marL="360000" indent="-360000">
              <a:spcBef>
                <a:spcPts val="1200"/>
              </a:spcBef>
              <a:spcAft>
                <a:spcPts val="1200"/>
              </a:spcAft>
              <a:buNone/>
            </a:pPr>
            <a:r>
              <a:rPr lang="en-US" sz="2200" b="1" dirty="0" smtClean="0">
                <a:latin typeface="Helvetica" pitchFamily="34" charset="0"/>
              </a:rPr>
              <a:t>(Continued)</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7</a:t>
            </a:fld>
            <a:endParaRPr lang="en-US" dirty="0"/>
          </a:p>
        </p:txBody>
      </p:sp>
      <p:pic>
        <p:nvPicPr>
          <p:cNvPr id="8" name="Picture 7" descr="Valet.jpg"/>
          <p:cNvPicPr>
            <a:picLocks noChangeAspect="1"/>
          </p:cNvPicPr>
          <p:nvPr/>
        </p:nvPicPr>
        <p:blipFill>
          <a:blip r:embed="rId3" cstate="print"/>
          <a:stretch>
            <a:fillRect/>
          </a:stretch>
        </p:blipFill>
        <p:spPr>
          <a:xfrm>
            <a:off x="5508104" y="2852936"/>
            <a:ext cx="2759204" cy="2197407"/>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Deliver valet services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1800"/>
              </a:spcBef>
              <a:spcAft>
                <a:spcPts val="1800"/>
              </a:spcAft>
              <a:buNone/>
            </a:pPr>
            <a:r>
              <a:rPr lang="en-US" sz="2200" b="1" dirty="0" smtClean="0">
                <a:latin typeface="Helvetica" pitchFamily="34" charset="0"/>
              </a:rPr>
              <a:t>Performance Criteria for this Element are:</a:t>
            </a:r>
          </a:p>
          <a:p>
            <a:pPr marL="360000" indent="-360000">
              <a:spcBef>
                <a:spcPts val="1800"/>
              </a:spcBef>
              <a:spcAft>
                <a:spcPts val="1800"/>
              </a:spcAft>
            </a:pPr>
            <a:r>
              <a:rPr lang="en-US" sz="2200" b="1" dirty="0" smtClean="0">
                <a:latin typeface="Helvetica" pitchFamily="34" charset="0"/>
              </a:rPr>
              <a:t>Welcome guest on arrival &amp; establish </a:t>
            </a:r>
            <a:br>
              <a:rPr lang="en-US" sz="2200" b="1" dirty="0" smtClean="0">
                <a:latin typeface="Helvetica" pitchFamily="34" charset="0"/>
              </a:rPr>
            </a:br>
            <a:r>
              <a:rPr lang="en-US" sz="2200" b="1" dirty="0" smtClean="0">
                <a:latin typeface="Helvetica" pitchFamily="34" charset="0"/>
              </a:rPr>
              <a:t>appropriate rapport</a:t>
            </a:r>
          </a:p>
          <a:p>
            <a:pPr marL="360000" indent="-360000">
              <a:spcBef>
                <a:spcPts val="1800"/>
              </a:spcBef>
              <a:spcAft>
                <a:spcPts val="1800"/>
              </a:spcAft>
            </a:pPr>
            <a:r>
              <a:rPr lang="en-US" sz="2200" b="1" dirty="0" smtClean="0">
                <a:latin typeface="Helvetica" pitchFamily="34" charset="0"/>
              </a:rPr>
              <a:t>Advise guest of available services</a:t>
            </a:r>
          </a:p>
          <a:p>
            <a:pPr marL="360000" indent="-360000">
              <a:spcBef>
                <a:spcPts val="1800"/>
              </a:spcBef>
              <a:spcAft>
                <a:spcPts val="1800"/>
              </a:spcAft>
            </a:pPr>
            <a:r>
              <a:rPr lang="en-US" sz="2200" b="1" dirty="0" smtClean="0">
                <a:latin typeface="Helvetica" pitchFamily="34" charset="0"/>
              </a:rPr>
              <a:t>Deal with guest luggage</a:t>
            </a:r>
          </a:p>
          <a:p>
            <a:pPr marL="360000" indent="-360000">
              <a:spcBef>
                <a:spcPts val="1800"/>
              </a:spcBef>
              <a:spcAft>
                <a:spcPts val="1800"/>
              </a:spcAft>
              <a:buNone/>
            </a:pPr>
            <a:r>
              <a:rPr lang="en-US" sz="2200" b="1" dirty="0" smtClean="0">
                <a:latin typeface="Helvetica" pitchFamily="34" charset="0"/>
              </a:rPr>
              <a:t>(Continued)</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70</a:t>
            </a:fld>
            <a:endParaRPr lang="en-US" dirty="0"/>
          </a:p>
        </p:txBody>
      </p:sp>
      <p:pic>
        <p:nvPicPr>
          <p:cNvPr id="18434" name="Picture 2" descr="C:\Documents and Settings\maiv\Local Settings\Temporary Internet Files\Content.IE5\A8BAWIUD\MP900185035[1].jpg"/>
          <p:cNvPicPr>
            <a:picLocks noChangeAspect="1" noChangeArrowheads="1"/>
          </p:cNvPicPr>
          <p:nvPr/>
        </p:nvPicPr>
        <p:blipFill>
          <a:blip r:embed="rId3" cstate="print"/>
          <a:srcRect/>
          <a:stretch>
            <a:fillRect/>
          </a:stretch>
        </p:blipFill>
        <p:spPr bwMode="auto">
          <a:xfrm>
            <a:off x="6541259" y="2435696"/>
            <a:ext cx="1775157" cy="2649488"/>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Deliver valet services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360000" indent="-360000">
              <a:spcBef>
                <a:spcPts val="1800"/>
              </a:spcBef>
              <a:spcAft>
                <a:spcPts val="1800"/>
              </a:spcAft>
            </a:pPr>
            <a:r>
              <a:rPr lang="en-US" sz="2200" b="1" dirty="0" smtClean="0">
                <a:latin typeface="Helvetica" pitchFamily="34" charset="0"/>
              </a:rPr>
              <a:t>Deal with guest clothes</a:t>
            </a:r>
          </a:p>
          <a:p>
            <a:pPr marL="360000" indent="-360000">
              <a:spcBef>
                <a:spcPts val="1800"/>
              </a:spcBef>
              <a:spcAft>
                <a:spcPts val="1800"/>
              </a:spcAft>
            </a:pPr>
            <a:r>
              <a:rPr lang="en-US" sz="2200" b="1" dirty="0" smtClean="0">
                <a:latin typeface="Helvetica" pitchFamily="34" charset="0"/>
              </a:rPr>
              <a:t>Deal with guest requests</a:t>
            </a:r>
          </a:p>
          <a:p>
            <a:pPr marL="360000" indent="-360000">
              <a:spcBef>
                <a:spcPts val="1800"/>
              </a:spcBef>
              <a:spcAft>
                <a:spcPts val="1800"/>
              </a:spcAft>
            </a:pPr>
            <a:r>
              <a:rPr lang="en-US" sz="2200" b="1" dirty="0" smtClean="0">
                <a:latin typeface="Helvetica" pitchFamily="34" charset="0"/>
              </a:rPr>
              <a:t>Deliver enterprise-specific VIP </a:t>
            </a:r>
            <a:br>
              <a:rPr lang="en-US" sz="2200" b="1" dirty="0" smtClean="0">
                <a:latin typeface="Helvetica" pitchFamily="34" charset="0"/>
              </a:rPr>
            </a:br>
            <a:r>
              <a:rPr lang="en-US" sz="2200" b="1" dirty="0" smtClean="0">
                <a:latin typeface="Helvetica" pitchFamily="34" charset="0"/>
              </a:rPr>
              <a:t>treatment &amp; services</a:t>
            </a:r>
          </a:p>
          <a:p>
            <a:pPr marL="360000" indent="-360000">
              <a:spcBef>
                <a:spcPts val="1800"/>
              </a:spcBef>
              <a:spcAft>
                <a:spcPts val="1800"/>
              </a:spcAft>
              <a:buNone/>
            </a:pPr>
            <a:r>
              <a:rPr lang="en-US" sz="2200" b="1" dirty="0" smtClean="0">
                <a:latin typeface="Helvetica" pitchFamily="34" charset="0"/>
              </a:rPr>
              <a:t>(Continued)</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71</a:t>
            </a:fld>
            <a:endParaRPr lang="en-US" dirty="0"/>
          </a:p>
        </p:txBody>
      </p:sp>
      <p:pic>
        <p:nvPicPr>
          <p:cNvPr id="5" name="Picture 4" descr="MP900341547[1].JPG"/>
          <p:cNvPicPr/>
          <p:nvPr/>
        </p:nvPicPr>
        <p:blipFill>
          <a:blip r:embed="rId3" cstate="print"/>
          <a:stretch>
            <a:fillRect/>
          </a:stretch>
        </p:blipFill>
        <p:spPr>
          <a:xfrm>
            <a:off x="6948264" y="3140968"/>
            <a:ext cx="1513075" cy="2037508"/>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Deliver valet services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360000" indent="-360000">
              <a:spcBef>
                <a:spcPts val="1800"/>
              </a:spcBef>
              <a:spcAft>
                <a:spcPts val="1800"/>
              </a:spcAft>
            </a:pPr>
            <a:r>
              <a:rPr lang="en-US" sz="2200" b="1" dirty="0" smtClean="0">
                <a:latin typeface="Helvetica" pitchFamily="34" charset="0"/>
              </a:rPr>
              <a:t>Adjust service-delivery to suit guest needs &amp; preferences</a:t>
            </a:r>
          </a:p>
          <a:p>
            <a:pPr marL="360000" indent="-360000">
              <a:spcBef>
                <a:spcPts val="1800"/>
              </a:spcBef>
              <a:spcAft>
                <a:spcPts val="1800"/>
              </a:spcAft>
            </a:pPr>
            <a:r>
              <a:rPr lang="en-US" sz="2200" b="1" dirty="0" smtClean="0">
                <a:latin typeface="Helvetica" pitchFamily="34" charset="0"/>
              </a:rPr>
              <a:t>Maintain guest privacy &amp; confidentiality</a:t>
            </a:r>
          </a:p>
          <a:p>
            <a:pPr marL="360000" indent="-360000">
              <a:spcBef>
                <a:spcPts val="1800"/>
              </a:spcBef>
              <a:spcAft>
                <a:spcPts val="1800"/>
              </a:spcAft>
            </a:pPr>
            <a:r>
              <a:rPr lang="en-US" sz="2200" b="1" dirty="0" smtClean="0">
                <a:latin typeface="Helvetica" pitchFamily="34" charset="0"/>
              </a:rPr>
              <a:t>Assist with pre- &amp; on-departure services.</a:t>
            </a:r>
          </a:p>
          <a:p>
            <a:pPr marL="360000" indent="-360000">
              <a:spcBef>
                <a:spcPts val="600"/>
              </a:spcBef>
              <a:spcAft>
                <a:spcPts val="1200"/>
              </a:spcAft>
              <a:buNone/>
            </a:pPr>
            <a:endParaRPr lang="en-US" sz="2200" b="1"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72</a:t>
            </a:fld>
            <a:endParaRPr lang="en-US" dirty="0"/>
          </a:p>
        </p:txBody>
      </p:sp>
      <p:pic>
        <p:nvPicPr>
          <p:cNvPr id="6" name="Picture 5" descr="MP900431800[1].JPG"/>
          <p:cNvPicPr/>
          <p:nvPr/>
        </p:nvPicPr>
        <p:blipFill>
          <a:blip r:embed="rId3" cstate="print"/>
          <a:stretch>
            <a:fillRect/>
          </a:stretch>
        </p:blipFill>
        <p:spPr>
          <a:xfrm>
            <a:off x="6876256" y="2924944"/>
            <a:ext cx="1582978" cy="2370125"/>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Welcome guest on arrival &amp; establish appropriate rapport</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1200"/>
              </a:spcBef>
              <a:spcAft>
                <a:spcPts val="1200"/>
              </a:spcAft>
              <a:buNone/>
            </a:pPr>
            <a:r>
              <a:rPr lang="en-US" sz="2200" b="1" dirty="0" smtClean="0">
                <a:latin typeface="Helvetica" pitchFamily="34" charset="0"/>
              </a:rPr>
              <a:t>Valets should be present to welcome the guest, introduce themselves and begin rapport building. Important elements are:</a:t>
            </a:r>
          </a:p>
          <a:p>
            <a:pPr marL="360000" indent="-360000">
              <a:spcBef>
                <a:spcPts val="1200"/>
              </a:spcBef>
              <a:spcAft>
                <a:spcPts val="1200"/>
              </a:spcAft>
            </a:pPr>
            <a:r>
              <a:rPr lang="en-US" sz="2200" b="1" dirty="0" smtClean="0">
                <a:latin typeface="Helvetica" pitchFamily="34" charset="0"/>
              </a:rPr>
              <a:t>Consistent professional manner</a:t>
            </a:r>
          </a:p>
          <a:p>
            <a:pPr marL="360000" indent="-360000">
              <a:spcBef>
                <a:spcPts val="1200"/>
              </a:spcBef>
              <a:spcAft>
                <a:spcPts val="1200"/>
              </a:spcAft>
            </a:pPr>
            <a:r>
              <a:rPr lang="en-US" sz="2200" b="1" dirty="0" smtClean="0">
                <a:latin typeface="Helvetica" pitchFamily="34" charset="0"/>
              </a:rPr>
              <a:t>Politeness &amp; courtesy</a:t>
            </a:r>
          </a:p>
          <a:p>
            <a:pPr marL="360000" indent="-360000">
              <a:spcBef>
                <a:spcPts val="1200"/>
              </a:spcBef>
              <a:spcAft>
                <a:spcPts val="1200"/>
              </a:spcAft>
            </a:pPr>
            <a:r>
              <a:rPr lang="en-US" sz="2200" b="1" dirty="0" smtClean="0">
                <a:latin typeface="Helvetica" pitchFamily="34" charset="0"/>
              </a:rPr>
              <a:t>Application of correct etiquette</a:t>
            </a:r>
          </a:p>
          <a:p>
            <a:pPr marL="360000" indent="-360000">
              <a:spcBef>
                <a:spcPts val="1200"/>
              </a:spcBef>
              <a:spcAft>
                <a:spcPts val="1200"/>
              </a:spcAft>
            </a:pPr>
            <a:r>
              <a:rPr lang="en-US" sz="2200" b="1" dirty="0" smtClean="0">
                <a:latin typeface="Helvetica" pitchFamily="34" charset="0"/>
              </a:rPr>
              <a:t>Using correct guest name</a:t>
            </a:r>
          </a:p>
          <a:p>
            <a:pPr marL="360000" indent="-360000">
              <a:spcBef>
                <a:spcPts val="1200"/>
              </a:spcBef>
              <a:spcAft>
                <a:spcPts val="1200"/>
              </a:spcAft>
              <a:buNone/>
            </a:pPr>
            <a:r>
              <a:rPr lang="en-US" sz="2200" b="1" dirty="0" smtClean="0">
                <a:latin typeface="Helvetica" pitchFamily="34" charset="0"/>
              </a:rPr>
              <a:t>(Continued)</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73</a:t>
            </a:fld>
            <a:endParaRPr lang="en-US" dirty="0"/>
          </a:p>
        </p:txBody>
      </p:sp>
      <p:pic>
        <p:nvPicPr>
          <p:cNvPr id="6" name="Picture 5" descr="iStock_Front Office Hotel.jpg"/>
          <p:cNvPicPr>
            <a:picLocks noChangeAspect="1"/>
          </p:cNvPicPr>
          <p:nvPr/>
        </p:nvPicPr>
        <p:blipFill>
          <a:blip r:embed="rId3" cstate="print"/>
          <a:stretch>
            <a:fillRect/>
          </a:stretch>
        </p:blipFill>
        <p:spPr>
          <a:xfrm>
            <a:off x="7020272" y="2996952"/>
            <a:ext cx="1481484" cy="2219608"/>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Welcome guest on arrival &amp; establish appropriate rapport</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360000" indent="-360000">
              <a:spcBef>
                <a:spcPts val="1200"/>
              </a:spcBef>
              <a:spcAft>
                <a:spcPts val="1200"/>
              </a:spcAft>
            </a:pPr>
            <a:r>
              <a:rPr lang="en-US" sz="2200" b="1" dirty="0" smtClean="0">
                <a:latin typeface="Helvetica" pitchFamily="34" charset="0"/>
              </a:rPr>
              <a:t>Truthfulness</a:t>
            </a:r>
          </a:p>
          <a:p>
            <a:pPr marL="360000" indent="-360000">
              <a:spcBef>
                <a:spcPts val="1200"/>
              </a:spcBef>
              <a:spcAft>
                <a:spcPts val="1200"/>
              </a:spcAft>
            </a:pPr>
            <a:r>
              <a:rPr lang="en-US" sz="2200" b="1" dirty="0" smtClean="0">
                <a:latin typeface="Helvetica" pitchFamily="34" charset="0"/>
              </a:rPr>
              <a:t>Use tact, diplomacy &amp; discretion</a:t>
            </a:r>
          </a:p>
          <a:p>
            <a:pPr marL="360000" indent="-360000">
              <a:spcBef>
                <a:spcPts val="1200"/>
              </a:spcBef>
              <a:spcAft>
                <a:spcPts val="1200"/>
              </a:spcAft>
            </a:pPr>
            <a:r>
              <a:rPr lang="en-US" sz="2200" b="1" dirty="0" smtClean="0">
                <a:latin typeface="Helvetica" pitchFamily="34" charset="0"/>
              </a:rPr>
              <a:t>Distinguish facts from opinion</a:t>
            </a:r>
          </a:p>
          <a:p>
            <a:pPr marL="360000" indent="-360000">
              <a:spcBef>
                <a:spcPts val="1200"/>
              </a:spcBef>
              <a:spcAft>
                <a:spcPts val="1200"/>
              </a:spcAft>
            </a:pPr>
            <a:r>
              <a:rPr lang="en-US" sz="2200" b="1" dirty="0" smtClean="0">
                <a:latin typeface="Helvetica" pitchFamily="34" charset="0"/>
              </a:rPr>
              <a:t>Maintain privacy &amp; confidences</a:t>
            </a:r>
          </a:p>
          <a:p>
            <a:pPr marL="360000" indent="-360000">
              <a:spcBef>
                <a:spcPts val="1200"/>
              </a:spcBef>
              <a:spcAft>
                <a:spcPts val="1200"/>
              </a:spcAft>
            </a:pPr>
            <a:r>
              <a:rPr lang="en-US" sz="2200" b="1" dirty="0" smtClean="0">
                <a:latin typeface="Helvetica" pitchFamily="34" charset="0"/>
              </a:rPr>
              <a:t>Show ongoing willingness to be of help.</a:t>
            </a:r>
          </a:p>
          <a:p>
            <a:pPr marL="360000" indent="-360000">
              <a:spcBef>
                <a:spcPts val="1200"/>
              </a:spcBef>
              <a:spcAft>
                <a:spcPts val="1200"/>
              </a:spcAft>
              <a:buNone/>
            </a:pPr>
            <a:endParaRPr lang="en-US" sz="2200" b="1"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74</a:t>
            </a:fld>
            <a:endParaRPr lang="en-US" dirty="0"/>
          </a:p>
        </p:txBody>
      </p:sp>
      <p:pic>
        <p:nvPicPr>
          <p:cNvPr id="5" name="Picture 4" descr="MP900309646[1].JPG"/>
          <p:cNvPicPr/>
          <p:nvPr/>
        </p:nvPicPr>
        <p:blipFill>
          <a:blip r:embed="rId3" cstate="print"/>
          <a:stretch>
            <a:fillRect/>
          </a:stretch>
        </p:blipFill>
        <p:spPr>
          <a:xfrm>
            <a:off x="6948264" y="3068960"/>
            <a:ext cx="1541905" cy="2176498"/>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Welcome guest on arrival &amp; establish appropriate rapport</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1200"/>
              </a:spcBef>
              <a:spcAft>
                <a:spcPts val="1200"/>
              </a:spcAft>
              <a:buNone/>
            </a:pPr>
            <a:r>
              <a:rPr lang="en-US" sz="2200" b="1" dirty="0" smtClean="0">
                <a:latin typeface="Helvetica" pitchFamily="34" charset="0"/>
              </a:rPr>
              <a:t>Welcoming a valet-serviced guest can entail:</a:t>
            </a:r>
          </a:p>
          <a:p>
            <a:pPr marL="360000" indent="-360000">
              <a:spcBef>
                <a:spcPts val="1200"/>
              </a:spcBef>
              <a:spcAft>
                <a:spcPts val="1200"/>
              </a:spcAft>
            </a:pPr>
            <a:r>
              <a:rPr lang="en-US" sz="2200" b="1" dirty="0" smtClean="0">
                <a:latin typeface="Helvetica" pitchFamily="34" charset="0"/>
              </a:rPr>
              <a:t>Pre-arrival activities</a:t>
            </a:r>
          </a:p>
          <a:p>
            <a:pPr marL="360000" indent="-360000">
              <a:spcBef>
                <a:spcPts val="1200"/>
              </a:spcBef>
              <a:spcAft>
                <a:spcPts val="1200"/>
              </a:spcAft>
            </a:pPr>
            <a:r>
              <a:rPr lang="en-US" sz="2200" b="1" dirty="0" smtClean="0">
                <a:latin typeface="Helvetica" pitchFamily="34" charset="0"/>
              </a:rPr>
              <a:t>Formal ‘on arrival’ welcome activities</a:t>
            </a:r>
          </a:p>
          <a:p>
            <a:pPr marL="360000" indent="-360000">
              <a:spcBef>
                <a:spcPts val="1200"/>
              </a:spcBef>
              <a:spcAft>
                <a:spcPts val="1200"/>
              </a:spcAft>
            </a:pPr>
            <a:r>
              <a:rPr lang="en-US" sz="2200" b="1" dirty="0" smtClean="0">
                <a:latin typeface="Helvetica" pitchFamily="34" charset="0"/>
              </a:rPr>
              <a:t>The more private ‘in-room’ welcome </a:t>
            </a:r>
            <a:br>
              <a:rPr lang="en-US" sz="2200" b="1" dirty="0" smtClean="0">
                <a:latin typeface="Helvetica" pitchFamily="34" charset="0"/>
              </a:rPr>
            </a:br>
            <a:r>
              <a:rPr lang="en-US" sz="2200" b="1" dirty="0" smtClean="0">
                <a:latin typeface="Helvetica" pitchFamily="34" charset="0"/>
              </a:rPr>
              <a:t>to the guest.</a:t>
            </a:r>
          </a:p>
          <a:p>
            <a:pPr marL="360000" indent="-360000">
              <a:spcBef>
                <a:spcPts val="600"/>
              </a:spcBef>
              <a:spcAft>
                <a:spcPts val="1200"/>
              </a:spcAft>
              <a:buNone/>
            </a:pPr>
            <a:endParaRPr lang="en-US" sz="2200" b="1"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75</a:t>
            </a:fld>
            <a:endParaRPr lang="en-US" dirty="0"/>
          </a:p>
        </p:txBody>
      </p:sp>
      <p:pic>
        <p:nvPicPr>
          <p:cNvPr id="6" name="Picture 5" descr="Shakehand.jpg"/>
          <p:cNvPicPr>
            <a:picLocks noChangeAspect="1"/>
          </p:cNvPicPr>
          <p:nvPr/>
        </p:nvPicPr>
        <p:blipFill>
          <a:blip r:embed="rId3" cstate="print"/>
          <a:stretch>
            <a:fillRect/>
          </a:stretch>
        </p:blipFill>
        <p:spPr>
          <a:xfrm>
            <a:off x="6588224" y="2636912"/>
            <a:ext cx="1774034" cy="2718073"/>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Welcome guest on arrival &amp; establish appropriate rapport</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1200"/>
              </a:spcBef>
              <a:spcAft>
                <a:spcPts val="1200"/>
              </a:spcAft>
              <a:buNone/>
            </a:pPr>
            <a:r>
              <a:rPr lang="en-US" sz="2200" b="1" dirty="0" smtClean="0">
                <a:latin typeface="Helvetica" pitchFamily="34" charset="0"/>
              </a:rPr>
              <a:t>Pre-arrival activities may include:</a:t>
            </a:r>
          </a:p>
          <a:p>
            <a:pPr lvl="0">
              <a:spcBef>
                <a:spcPts val="1200"/>
              </a:spcBef>
              <a:spcAft>
                <a:spcPts val="1200"/>
              </a:spcAft>
            </a:pPr>
            <a:r>
              <a:rPr lang="en-AU" sz="2200" b="1" dirty="0" smtClean="0">
                <a:latin typeface="Helvetica" pitchFamily="34" charset="0"/>
              </a:rPr>
              <a:t>Confirm people in the guest’s party with Reception</a:t>
            </a:r>
          </a:p>
          <a:p>
            <a:pPr lvl="0">
              <a:spcBef>
                <a:spcPts val="1200"/>
              </a:spcBef>
              <a:spcAft>
                <a:spcPts val="1200"/>
              </a:spcAft>
            </a:pPr>
            <a:r>
              <a:rPr lang="en-AU" sz="2200" b="1" dirty="0" smtClean="0">
                <a:latin typeface="Helvetica" pitchFamily="34" charset="0"/>
              </a:rPr>
              <a:t>Practice saying the guest’s name </a:t>
            </a:r>
          </a:p>
          <a:p>
            <a:pPr lvl="0">
              <a:spcBef>
                <a:spcPts val="1200"/>
              </a:spcBef>
              <a:spcAft>
                <a:spcPts val="1200"/>
              </a:spcAft>
            </a:pPr>
            <a:r>
              <a:rPr lang="en-AU" sz="2200" b="1" dirty="0" smtClean="0">
                <a:latin typeface="Helvetica" pitchFamily="34" charset="0"/>
              </a:rPr>
              <a:t>Identify the correct form of address for the guests</a:t>
            </a:r>
          </a:p>
          <a:p>
            <a:pPr lvl="0">
              <a:spcBef>
                <a:spcPts val="1200"/>
              </a:spcBef>
              <a:spcAft>
                <a:spcPts val="1200"/>
              </a:spcAft>
            </a:pPr>
            <a:r>
              <a:rPr lang="en-AU" sz="2200" b="1" dirty="0" smtClean="0">
                <a:latin typeface="Helvetica" pitchFamily="34" charset="0"/>
              </a:rPr>
              <a:t>Make a last minute check of the </a:t>
            </a:r>
            <a:br>
              <a:rPr lang="en-AU" sz="2200" b="1" dirty="0" smtClean="0">
                <a:latin typeface="Helvetica" pitchFamily="34" charset="0"/>
              </a:rPr>
            </a:br>
            <a:r>
              <a:rPr lang="en-AU" sz="2200" b="1" dirty="0" smtClean="0">
                <a:latin typeface="Helvetica" pitchFamily="34" charset="0"/>
              </a:rPr>
              <a:t>guest’s room </a:t>
            </a:r>
          </a:p>
          <a:p>
            <a:pPr marL="360000" indent="-360000">
              <a:spcBef>
                <a:spcPts val="1200"/>
              </a:spcBef>
              <a:spcAft>
                <a:spcPts val="1200"/>
              </a:spcAft>
              <a:buNone/>
            </a:pPr>
            <a:r>
              <a:rPr lang="en-US" sz="2200" b="1" dirty="0" smtClean="0">
                <a:latin typeface="Helvetica" pitchFamily="34" charset="0"/>
              </a:rPr>
              <a:t>(Continued)</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76</a:t>
            </a:fld>
            <a:endParaRPr lang="en-US" dirty="0"/>
          </a:p>
        </p:txBody>
      </p:sp>
      <p:pic>
        <p:nvPicPr>
          <p:cNvPr id="5" name="Picture 4" descr="MP900202243[1].JPG"/>
          <p:cNvPicPr/>
          <p:nvPr/>
        </p:nvPicPr>
        <p:blipFill>
          <a:blip r:embed="rId3" cstate="print"/>
          <a:stretch>
            <a:fillRect/>
          </a:stretch>
        </p:blipFill>
        <p:spPr>
          <a:xfrm>
            <a:off x="6156176" y="4005064"/>
            <a:ext cx="2275634" cy="1570480"/>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Welcome guest on arrival &amp; establish appropriate rapport</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360000" indent="-360000">
              <a:spcBef>
                <a:spcPts val="1200"/>
              </a:spcBef>
              <a:spcAft>
                <a:spcPts val="1200"/>
              </a:spcAft>
            </a:pPr>
            <a:r>
              <a:rPr lang="en-AU" sz="2200" b="1" dirty="0" smtClean="0">
                <a:latin typeface="Helvetica" pitchFamily="34" charset="0"/>
              </a:rPr>
              <a:t>Conduct or participate in a staff briefing</a:t>
            </a:r>
            <a:endParaRPr lang="en-US" sz="2200" b="1" dirty="0" smtClean="0">
              <a:latin typeface="Helvetica" pitchFamily="34" charset="0"/>
            </a:endParaRPr>
          </a:p>
          <a:p>
            <a:pPr marL="360000" indent="-360000">
              <a:spcBef>
                <a:spcPts val="1200"/>
              </a:spcBef>
              <a:spcAft>
                <a:spcPts val="1200"/>
              </a:spcAft>
            </a:pPr>
            <a:r>
              <a:rPr lang="en-AU" sz="2200" b="1" dirty="0" smtClean="0">
                <a:latin typeface="Helvetica" pitchFamily="34" charset="0"/>
              </a:rPr>
              <a:t>Meet with management to discuss &amp; organise the arrival.</a:t>
            </a:r>
            <a:endParaRPr lang="en-US" sz="2200" b="1" dirty="0" smtClean="0">
              <a:latin typeface="Helvetica" pitchFamily="34" charset="0"/>
            </a:endParaRP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77</a:t>
            </a:fld>
            <a:endParaRPr lang="en-US" dirty="0"/>
          </a:p>
        </p:txBody>
      </p:sp>
      <p:pic>
        <p:nvPicPr>
          <p:cNvPr id="6" name="Picture 5" descr="accounts.jpg"/>
          <p:cNvPicPr>
            <a:picLocks noChangeAspect="1"/>
          </p:cNvPicPr>
          <p:nvPr/>
        </p:nvPicPr>
        <p:blipFill>
          <a:blip r:embed="rId3" cstate="print"/>
          <a:stretch>
            <a:fillRect/>
          </a:stretch>
        </p:blipFill>
        <p:spPr>
          <a:xfrm>
            <a:off x="5652120" y="3429000"/>
            <a:ext cx="2843208" cy="1894814"/>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Welcome guest on arrival &amp; establish appropriate rapport</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848872" cy="4525963"/>
          </a:xfrm>
        </p:spPr>
        <p:txBody>
          <a:bodyPr>
            <a:normAutofit/>
          </a:bodyPr>
          <a:lstStyle/>
          <a:p>
            <a:pPr marL="0" indent="0">
              <a:spcBef>
                <a:spcPts val="1200"/>
              </a:spcBef>
              <a:spcAft>
                <a:spcPts val="1200"/>
              </a:spcAft>
              <a:buNone/>
            </a:pPr>
            <a:r>
              <a:rPr lang="en-US" sz="2200" b="1" dirty="0" smtClean="0">
                <a:latin typeface="Helvetica" pitchFamily="34" charset="0"/>
              </a:rPr>
              <a:t>Formal ‘on arrival’ welcome for a VIP guest may include:</a:t>
            </a:r>
          </a:p>
          <a:p>
            <a:pPr marL="360000" indent="-360000">
              <a:spcBef>
                <a:spcPts val="1200"/>
              </a:spcBef>
              <a:spcAft>
                <a:spcPts val="1200"/>
              </a:spcAft>
            </a:pPr>
            <a:r>
              <a:rPr lang="en-US" sz="2200" b="1" dirty="0" smtClean="0">
                <a:latin typeface="Helvetica" pitchFamily="34" charset="0"/>
              </a:rPr>
              <a:t>Manager introduces key staff</a:t>
            </a:r>
          </a:p>
          <a:p>
            <a:pPr marL="360000" indent="-360000">
              <a:spcBef>
                <a:spcPts val="1200"/>
              </a:spcBef>
              <a:spcAft>
                <a:spcPts val="1200"/>
              </a:spcAft>
            </a:pPr>
            <a:r>
              <a:rPr lang="en-US" sz="2200" b="1" dirty="0" smtClean="0">
                <a:latin typeface="Helvetica" pitchFamily="34" charset="0"/>
              </a:rPr>
              <a:t>Key staff give brief word of welcome</a:t>
            </a:r>
          </a:p>
          <a:p>
            <a:pPr marL="360000" indent="-360000">
              <a:spcBef>
                <a:spcPts val="1200"/>
              </a:spcBef>
              <a:spcAft>
                <a:spcPts val="1200"/>
              </a:spcAft>
            </a:pPr>
            <a:r>
              <a:rPr lang="en-US" sz="2200" b="1" dirty="0" smtClean="0">
                <a:latin typeface="Helvetica" pitchFamily="34" charset="0"/>
              </a:rPr>
              <a:t>Hand shaking is not usual – decide </a:t>
            </a:r>
            <a:br>
              <a:rPr lang="en-US" sz="2200" b="1" dirty="0" smtClean="0">
                <a:latin typeface="Helvetica" pitchFamily="34" charset="0"/>
              </a:rPr>
            </a:br>
            <a:r>
              <a:rPr lang="en-US" sz="2200" b="1" dirty="0" smtClean="0">
                <a:latin typeface="Helvetica" pitchFamily="34" charset="0"/>
              </a:rPr>
              <a:t>in advance</a:t>
            </a:r>
          </a:p>
          <a:p>
            <a:pPr marL="360000" indent="-360000">
              <a:spcBef>
                <a:spcPts val="1200"/>
              </a:spcBef>
              <a:spcAft>
                <a:spcPts val="1200"/>
              </a:spcAft>
            </a:pPr>
            <a:r>
              <a:rPr lang="en-US" sz="2200" b="1" dirty="0" smtClean="0">
                <a:latin typeface="Helvetica" pitchFamily="34" charset="0"/>
              </a:rPr>
              <a:t>No touching of the guest is appropriate.</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78</a:t>
            </a:fld>
            <a:endParaRPr lang="en-US" dirty="0"/>
          </a:p>
        </p:txBody>
      </p:sp>
      <p:pic>
        <p:nvPicPr>
          <p:cNvPr id="6" name="Picture 5" descr="MP900401735[1].JPG"/>
          <p:cNvPicPr/>
          <p:nvPr/>
        </p:nvPicPr>
        <p:blipFill>
          <a:blip r:embed="rId3" cstate="print"/>
          <a:stretch>
            <a:fillRect/>
          </a:stretch>
        </p:blipFill>
        <p:spPr>
          <a:xfrm>
            <a:off x="7092280" y="3429000"/>
            <a:ext cx="1351710" cy="1950870"/>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Welcome guest on arrival &amp; establish appropriate rapport</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992888" cy="5040560"/>
          </a:xfrm>
        </p:spPr>
        <p:txBody>
          <a:bodyPr>
            <a:normAutofit lnSpcReduction="10000"/>
          </a:bodyPr>
          <a:lstStyle/>
          <a:p>
            <a:pPr marL="0" indent="0">
              <a:spcBef>
                <a:spcPts val="1200"/>
              </a:spcBef>
              <a:spcAft>
                <a:spcPts val="1200"/>
              </a:spcAft>
              <a:buNone/>
            </a:pPr>
            <a:r>
              <a:rPr lang="en-US" sz="2200" b="1" dirty="0" smtClean="0">
                <a:latin typeface="Helvetica" pitchFamily="34" charset="0"/>
              </a:rPr>
              <a:t>The in-room welcome by a valet:</a:t>
            </a:r>
          </a:p>
          <a:p>
            <a:pPr marL="360000" indent="-360000">
              <a:spcBef>
                <a:spcPts val="1200"/>
              </a:spcBef>
              <a:spcAft>
                <a:spcPts val="1200"/>
              </a:spcAft>
            </a:pPr>
            <a:r>
              <a:rPr lang="en-US" sz="2200" b="1" dirty="0" smtClean="0">
                <a:latin typeface="Helvetica" pitchFamily="34" charset="0"/>
              </a:rPr>
              <a:t>May be made to the guest and/or their representative or party</a:t>
            </a:r>
          </a:p>
          <a:p>
            <a:pPr marL="360000" indent="-360000">
              <a:spcBef>
                <a:spcPts val="1200"/>
              </a:spcBef>
              <a:spcAft>
                <a:spcPts val="1200"/>
              </a:spcAft>
            </a:pPr>
            <a:r>
              <a:rPr lang="en-US" sz="2200" b="1" dirty="0" smtClean="0">
                <a:latin typeface="Helvetica" pitchFamily="34" charset="0"/>
              </a:rPr>
              <a:t>Uses the guest’s name</a:t>
            </a:r>
          </a:p>
          <a:p>
            <a:pPr marL="360000" indent="-360000">
              <a:spcBef>
                <a:spcPts val="1200"/>
              </a:spcBef>
              <a:spcAft>
                <a:spcPts val="1200"/>
              </a:spcAft>
            </a:pPr>
            <a:r>
              <a:rPr lang="en-US" sz="2200" b="1" dirty="0" smtClean="0">
                <a:latin typeface="Helvetica" pitchFamily="34" charset="0"/>
              </a:rPr>
              <a:t>Introduces themselves &amp; their role</a:t>
            </a:r>
          </a:p>
          <a:p>
            <a:pPr marL="360000" indent="-360000">
              <a:spcBef>
                <a:spcPts val="1200"/>
              </a:spcBef>
              <a:spcAft>
                <a:spcPts val="1200"/>
              </a:spcAft>
            </a:pPr>
            <a:r>
              <a:rPr lang="en-US" sz="2200" b="1" dirty="0" smtClean="0">
                <a:latin typeface="Helvetica" pitchFamily="34" charset="0"/>
              </a:rPr>
              <a:t>Confirms action on advised requests </a:t>
            </a:r>
            <a:br>
              <a:rPr lang="en-US" sz="2200" b="1" dirty="0" smtClean="0">
                <a:latin typeface="Helvetica" pitchFamily="34" charset="0"/>
              </a:rPr>
            </a:br>
            <a:r>
              <a:rPr lang="en-US" sz="2200" b="1" dirty="0" smtClean="0">
                <a:latin typeface="Helvetica" pitchFamily="34" charset="0"/>
              </a:rPr>
              <a:t>&amp; requirements</a:t>
            </a:r>
          </a:p>
          <a:p>
            <a:pPr marL="360000" indent="-360000">
              <a:spcBef>
                <a:spcPts val="1200"/>
              </a:spcBef>
              <a:spcAft>
                <a:spcPts val="1200"/>
              </a:spcAft>
            </a:pPr>
            <a:r>
              <a:rPr lang="en-US" sz="2200" b="1" dirty="0" smtClean="0">
                <a:latin typeface="Helvetica" pitchFamily="34" charset="0"/>
              </a:rPr>
              <a:t>Invites questions</a:t>
            </a:r>
          </a:p>
          <a:p>
            <a:pPr marL="360000" indent="-360000">
              <a:spcBef>
                <a:spcPts val="1200"/>
              </a:spcBef>
              <a:spcAft>
                <a:spcPts val="1200"/>
              </a:spcAft>
            </a:pPr>
            <a:r>
              <a:rPr lang="en-US" sz="2200" b="1" dirty="0" smtClean="0">
                <a:latin typeface="Helvetica" pitchFamily="34" charset="0"/>
              </a:rPr>
              <a:t>Makes an offer of immediate assistance.</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79</a:t>
            </a:fld>
            <a:endParaRPr lang="en-US" dirty="0"/>
          </a:p>
        </p:txBody>
      </p:sp>
      <p:pic>
        <p:nvPicPr>
          <p:cNvPr id="5" name="Picture 4" descr="MP900182605[1].JPG"/>
          <p:cNvPicPr/>
          <p:nvPr/>
        </p:nvPicPr>
        <p:blipFill>
          <a:blip r:embed="rId3" cstate="print"/>
          <a:stretch>
            <a:fillRect/>
          </a:stretch>
        </p:blipFill>
        <p:spPr>
          <a:xfrm>
            <a:off x="6876256" y="3212976"/>
            <a:ext cx="1557423" cy="218266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Describe the services delivered by a valet</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360000" indent="-360000">
              <a:spcBef>
                <a:spcPts val="1200"/>
              </a:spcBef>
              <a:spcAft>
                <a:spcPts val="1200"/>
              </a:spcAft>
            </a:pPr>
            <a:r>
              <a:rPr lang="en-US" sz="2200" b="1" dirty="0" smtClean="0">
                <a:latin typeface="Helvetica" pitchFamily="34" charset="0"/>
              </a:rPr>
              <a:t>Organiser</a:t>
            </a:r>
          </a:p>
          <a:p>
            <a:pPr marL="360000" indent="-360000">
              <a:spcBef>
                <a:spcPts val="1200"/>
              </a:spcBef>
              <a:spcAft>
                <a:spcPts val="1200"/>
              </a:spcAft>
            </a:pPr>
            <a:r>
              <a:rPr lang="en-US" sz="2200" b="1" dirty="0" smtClean="0">
                <a:latin typeface="Helvetica" pitchFamily="34" charset="0"/>
              </a:rPr>
              <a:t>Supervisor</a:t>
            </a:r>
          </a:p>
          <a:p>
            <a:pPr marL="360000" indent="-360000">
              <a:spcBef>
                <a:spcPts val="1200"/>
              </a:spcBef>
              <a:spcAft>
                <a:spcPts val="1200"/>
              </a:spcAft>
            </a:pPr>
            <a:r>
              <a:rPr lang="en-US" sz="2200" b="1" dirty="0" smtClean="0">
                <a:latin typeface="Helvetica" pitchFamily="34" charset="0"/>
              </a:rPr>
              <a:t>Guest relations.</a:t>
            </a:r>
          </a:p>
          <a:p>
            <a:pPr marL="360000" indent="-360000" algn="ctr">
              <a:spcBef>
                <a:spcPts val="1200"/>
              </a:spcBef>
              <a:spcAft>
                <a:spcPts val="1200"/>
              </a:spcAft>
              <a:buNone/>
            </a:pPr>
            <a:r>
              <a:rPr lang="en-US" sz="2200" b="1" i="1" dirty="0" smtClean="0">
                <a:latin typeface="Helvetica" pitchFamily="34" charset="0"/>
              </a:rPr>
              <a:t>Valets &amp; guests have a special relationship due </a:t>
            </a:r>
            <a:br>
              <a:rPr lang="en-US" sz="2200" b="1" i="1" dirty="0" smtClean="0">
                <a:latin typeface="Helvetica" pitchFamily="34" charset="0"/>
              </a:rPr>
            </a:br>
            <a:r>
              <a:rPr lang="en-US" sz="2200" b="1" i="1" dirty="0" smtClean="0">
                <a:latin typeface="Helvetica" pitchFamily="34" charset="0"/>
              </a:rPr>
              <a:t>to the nature of the relationship</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8</a:t>
            </a:fld>
            <a:endParaRPr lang="en-US" dirty="0"/>
          </a:p>
        </p:txBody>
      </p:sp>
      <p:pic>
        <p:nvPicPr>
          <p:cNvPr id="5" name="Picture 4" descr="MP900442347[1].JPG"/>
          <p:cNvPicPr/>
          <p:nvPr/>
        </p:nvPicPr>
        <p:blipFill>
          <a:blip r:embed="rId3" cstate="print"/>
          <a:stretch>
            <a:fillRect/>
          </a:stretch>
        </p:blipFill>
        <p:spPr>
          <a:xfrm>
            <a:off x="5868144" y="1700808"/>
            <a:ext cx="2252545" cy="1504643"/>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Advise guest of available services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824536"/>
          </a:xfrm>
        </p:spPr>
        <p:txBody>
          <a:bodyPr>
            <a:normAutofit/>
          </a:bodyPr>
          <a:lstStyle/>
          <a:p>
            <a:pPr marL="0" indent="0">
              <a:spcBef>
                <a:spcPts val="1200"/>
              </a:spcBef>
              <a:spcAft>
                <a:spcPts val="1200"/>
              </a:spcAft>
              <a:buNone/>
            </a:pPr>
            <a:r>
              <a:rPr lang="en-US" sz="2200" b="1" dirty="0" smtClean="0">
                <a:latin typeface="Helvetica" pitchFamily="34" charset="0"/>
              </a:rPr>
              <a:t>After guest has settled in, advise them of services available:</a:t>
            </a:r>
          </a:p>
          <a:p>
            <a:pPr marL="360000" indent="-360000">
              <a:spcBef>
                <a:spcPts val="1200"/>
              </a:spcBef>
              <a:spcAft>
                <a:spcPts val="1200"/>
              </a:spcAft>
            </a:pPr>
            <a:r>
              <a:rPr lang="en-US" sz="2200" b="1" dirty="0" smtClean="0">
                <a:latin typeface="Helvetica" pitchFamily="34" charset="0"/>
              </a:rPr>
              <a:t>Teamwork is important</a:t>
            </a:r>
          </a:p>
          <a:p>
            <a:pPr marL="360000" indent="-360000">
              <a:spcBef>
                <a:spcPts val="1200"/>
              </a:spcBef>
              <a:spcAft>
                <a:spcPts val="1200"/>
              </a:spcAft>
            </a:pPr>
            <a:r>
              <a:rPr lang="en-US" sz="2200" b="1" dirty="0" smtClean="0">
                <a:latin typeface="Helvetica" pitchFamily="34" charset="0"/>
              </a:rPr>
              <a:t>Product knowledge is the basis</a:t>
            </a:r>
          </a:p>
          <a:p>
            <a:pPr marL="360000" indent="-360000">
              <a:spcBef>
                <a:spcPts val="1200"/>
              </a:spcBef>
              <a:spcAft>
                <a:spcPts val="1200"/>
              </a:spcAft>
            </a:pPr>
            <a:r>
              <a:rPr lang="en-US" sz="2200" b="1" dirty="0" smtClean="0">
                <a:latin typeface="Helvetica" pitchFamily="34" charset="0"/>
              </a:rPr>
              <a:t>No-one can ever know everything:</a:t>
            </a:r>
          </a:p>
          <a:p>
            <a:pPr marL="720000" indent="-360000">
              <a:spcBef>
                <a:spcPts val="1200"/>
              </a:spcBef>
              <a:spcAft>
                <a:spcPts val="1200"/>
              </a:spcAft>
              <a:buClr>
                <a:schemeClr val="accent1">
                  <a:lumMod val="75000"/>
                </a:schemeClr>
              </a:buClr>
              <a:buSzPct val="100000"/>
              <a:buFont typeface="Arial" pitchFamily="34" charset="0"/>
              <a:buChar char="•"/>
            </a:pPr>
            <a:r>
              <a:rPr lang="en-US" sz="2200" b="1" dirty="0" smtClean="0">
                <a:latin typeface="Helvetica" pitchFamily="34" charset="0"/>
              </a:rPr>
              <a:t>Apologise</a:t>
            </a:r>
          </a:p>
          <a:p>
            <a:pPr marL="720000" indent="-360000">
              <a:spcBef>
                <a:spcPts val="1200"/>
              </a:spcBef>
              <a:spcAft>
                <a:spcPts val="1200"/>
              </a:spcAft>
              <a:buClr>
                <a:schemeClr val="accent1">
                  <a:lumMod val="75000"/>
                </a:schemeClr>
              </a:buClr>
              <a:buSzPct val="100000"/>
              <a:buFont typeface="Arial" pitchFamily="34" charset="0"/>
              <a:buChar char="•"/>
            </a:pPr>
            <a:r>
              <a:rPr lang="en-US" sz="2200" b="1" dirty="0" smtClean="0">
                <a:latin typeface="Helvetica" pitchFamily="34" charset="0"/>
              </a:rPr>
              <a:t>Find out the answer</a:t>
            </a:r>
          </a:p>
          <a:p>
            <a:pPr marL="720000" indent="-360000">
              <a:spcBef>
                <a:spcPts val="1200"/>
              </a:spcBef>
              <a:spcAft>
                <a:spcPts val="1200"/>
              </a:spcAft>
              <a:buClr>
                <a:schemeClr val="accent1">
                  <a:lumMod val="75000"/>
                </a:schemeClr>
              </a:buClr>
              <a:buSzPct val="100000"/>
              <a:buFont typeface="Arial" pitchFamily="34" charset="0"/>
              <a:buChar char="•"/>
            </a:pPr>
            <a:r>
              <a:rPr lang="en-US" sz="2200" b="1" dirty="0" smtClean="0">
                <a:latin typeface="Helvetica" pitchFamily="34" charset="0"/>
              </a:rPr>
              <a:t>Tell the guest.</a:t>
            </a:r>
          </a:p>
          <a:p>
            <a:pPr marL="360000" indent="-360000">
              <a:spcBef>
                <a:spcPts val="600"/>
              </a:spcBef>
              <a:spcAft>
                <a:spcPts val="1200"/>
              </a:spcAft>
            </a:pPr>
            <a:endParaRPr lang="en-US" sz="2400" dirty="0" smtClean="0">
              <a:latin typeface="Helvetica" pitchFamily="34" charset="0"/>
            </a:endParaRP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80</a:t>
            </a:fld>
            <a:endParaRPr lang="en-US" dirty="0"/>
          </a:p>
        </p:txBody>
      </p:sp>
      <p:pic>
        <p:nvPicPr>
          <p:cNvPr id="5" name="Picture 4" descr="group diversity.jpg"/>
          <p:cNvPicPr>
            <a:picLocks noChangeAspect="1"/>
          </p:cNvPicPr>
          <p:nvPr/>
        </p:nvPicPr>
        <p:blipFill>
          <a:blip r:embed="rId3" cstate="print"/>
          <a:stretch>
            <a:fillRect/>
          </a:stretch>
        </p:blipFill>
        <p:spPr>
          <a:xfrm>
            <a:off x="6588224" y="3501008"/>
            <a:ext cx="1944216" cy="1944216"/>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Advise guest of available services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776864" cy="4968552"/>
          </a:xfrm>
        </p:spPr>
        <p:txBody>
          <a:bodyPr>
            <a:normAutofit lnSpcReduction="10000"/>
          </a:bodyPr>
          <a:lstStyle/>
          <a:p>
            <a:pPr marL="0" indent="0">
              <a:spcBef>
                <a:spcPts val="1200"/>
              </a:spcBef>
              <a:spcAft>
                <a:spcPts val="1200"/>
              </a:spcAft>
              <a:buNone/>
            </a:pPr>
            <a:r>
              <a:rPr lang="en-US" sz="2200" b="1" dirty="0" smtClean="0">
                <a:latin typeface="Helvetica" pitchFamily="34" charset="0"/>
              </a:rPr>
              <a:t>Valet service include:</a:t>
            </a:r>
          </a:p>
          <a:p>
            <a:pPr marL="360000" indent="-360000">
              <a:spcBef>
                <a:spcPts val="1200"/>
              </a:spcBef>
              <a:spcAft>
                <a:spcPts val="1200"/>
              </a:spcAft>
            </a:pPr>
            <a:r>
              <a:rPr lang="en-US" sz="2200" b="1" dirty="0" smtClean="0">
                <a:latin typeface="Helvetica" pitchFamily="34" charset="0"/>
              </a:rPr>
              <a:t>Providing general valet services:</a:t>
            </a:r>
          </a:p>
          <a:p>
            <a:pPr marL="720000" indent="-360000">
              <a:spcBef>
                <a:spcPts val="1200"/>
              </a:spcBef>
              <a:spcAft>
                <a:spcPts val="1200"/>
              </a:spcAft>
              <a:buClr>
                <a:schemeClr val="accent1">
                  <a:lumMod val="75000"/>
                </a:schemeClr>
              </a:buClr>
              <a:buSzPct val="100000"/>
              <a:buFont typeface="Arial" pitchFamily="34" charset="0"/>
              <a:buChar char="•"/>
            </a:pPr>
            <a:r>
              <a:rPr lang="en-US" sz="2200" b="1" dirty="0" smtClean="0">
                <a:latin typeface="Helvetica" pitchFamily="34" charset="0"/>
              </a:rPr>
              <a:t>General housekeeping duties</a:t>
            </a:r>
          </a:p>
          <a:p>
            <a:pPr marL="720000" indent="-360000">
              <a:spcBef>
                <a:spcPts val="1200"/>
              </a:spcBef>
              <a:spcAft>
                <a:spcPts val="1200"/>
              </a:spcAft>
              <a:buClr>
                <a:schemeClr val="accent1">
                  <a:lumMod val="75000"/>
                </a:schemeClr>
              </a:buClr>
              <a:buSzPct val="100000"/>
              <a:buFont typeface="Arial" pitchFamily="34" charset="0"/>
              <a:buChar char="•"/>
            </a:pPr>
            <a:r>
              <a:rPr lang="en-US" sz="2200" b="1" dirty="0" smtClean="0">
                <a:latin typeface="Helvetica" pitchFamily="34" charset="0"/>
              </a:rPr>
              <a:t>Making tea &amp; coffee</a:t>
            </a:r>
          </a:p>
          <a:p>
            <a:pPr marL="720000" indent="-360000">
              <a:spcBef>
                <a:spcPts val="1200"/>
              </a:spcBef>
              <a:spcAft>
                <a:spcPts val="1200"/>
              </a:spcAft>
              <a:buClr>
                <a:schemeClr val="accent1">
                  <a:lumMod val="75000"/>
                </a:schemeClr>
              </a:buClr>
              <a:buSzPct val="100000"/>
              <a:buFont typeface="Arial" pitchFamily="34" charset="0"/>
              <a:buChar char="•"/>
            </a:pPr>
            <a:r>
              <a:rPr lang="en-US" sz="2200" b="1" dirty="0" smtClean="0">
                <a:latin typeface="Helvetica" pitchFamily="34" charset="0"/>
              </a:rPr>
              <a:t>Preparing clothes &amp; footwear</a:t>
            </a:r>
          </a:p>
          <a:p>
            <a:pPr marL="720000" indent="-360000">
              <a:spcBef>
                <a:spcPts val="1200"/>
              </a:spcBef>
              <a:spcAft>
                <a:spcPts val="1200"/>
              </a:spcAft>
              <a:buClr>
                <a:schemeClr val="accent1">
                  <a:lumMod val="75000"/>
                </a:schemeClr>
              </a:buClr>
              <a:buSzPct val="100000"/>
              <a:buFont typeface="Arial" pitchFamily="34" charset="0"/>
              <a:buChar char="•"/>
            </a:pPr>
            <a:r>
              <a:rPr lang="en-US" sz="2200" b="1" dirty="0" smtClean="0">
                <a:latin typeface="Helvetica" pitchFamily="34" charset="0"/>
              </a:rPr>
              <a:t>Doing errands</a:t>
            </a:r>
          </a:p>
          <a:p>
            <a:pPr marL="720000" indent="-360000">
              <a:spcBef>
                <a:spcPts val="1200"/>
              </a:spcBef>
              <a:spcAft>
                <a:spcPts val="1200"/>
              </a:spcAft>
              <a:buClr>
                <a:schemeClr val="accent1">
                  <a:lumMod val="75000"/>
                </a:schemeClr>
              </a:buClr>
              <a:buSzPct val="100000"/>
              <a:buFont typeface="Arial" pitchFamily="34" charset="0"/>
              <a:buChar char="•"/>
            </a:pPr>
            <a:r>
              <a:rPr lang="en-US" sz="2200" b="1" dirty="0" smtClean="0">
                <a:latin typeface="Helvetica" pitchFamily="34" charset="0"/>
              </a:rPr>
              <a:t>Answering phone &amp; door</a:t>
            </a:r>
          </a:p>
          <a:p>
            <a:pPr marL="360000" indent="-360000">
              <a:spcBef>
                <a:spcPts val="1200"/>
              </a:spcBef>
              <a:spcAft>
                <a:spcPts val="1200"/>
              </a:spcAft>
              <a:buNone/>
            </a:pPr>
            <a:r>
              <a:rPr lang="en-US" sz="2200" b="1" dirty="0" smtClean="0">
                <a:latin typeface="Helvetica" pitchFamily="34" charset="0"/>
              </a:rPr>
              <a:t>(Continued)</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81</a:t>
            </a:fld>
            <a:endParaRPr lang="en-US" dirty="0"/>
          </a:p>
        </p:txBody>
      </p:sp>
      <p:pic>
        <p:nvPicPr>
          <p:cNvPr id="5" name="Picture 4" descr="MP900430861[1].JPG"/>
          <p:cNvPicPr/>
          <p:nvPr/>
        </p:nvPicPr>
        <p:blipFill>
          <a:blip r:embed="rId3" cstate="print"/>
          <a:stretch>
            <a:fillRect/>
          </a:stretch>
        </p:blipFill>
        <p:spPr>
          <a:xfrm>
            <a:off x="6588224" y="3068960"/>
            <a:ext cx="1829738" cy="2448304"/>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Advise guest of available services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360000" indent="-360000">
              <a:spcBef>
                <a:spcPts val="1200"/>
              </a:spcBef>
              <a:spcAft>
                <a:spcPts val="1200"/>
              </a:spcAft>
            </a:pPr>
            <a:r>
              <a:rPr lang="en-US" sz="2200" b="1" dirty="0" smtClean="0">
                <a:latin typeface="Helvetica" pitchFamily="34" charset="0"/>
              </a:rPr>
              <a:t>Organising of special functions</a:t>
            </a:r>
          </a:p>
          <a:p>
            <a:pPr marL="360000" indent="-360000">
              <a:spcBef>
                <a:spcPts val="1200"/>
              </a:spcBef>
              <a:spcAft>
                <a:spcPts val="1200"/>
              </a:spcAft>
            </a:pPr>
            <a:r>
              <a:rPr lang="en-US" sz="2200" b="1" dirty="0" smtClean="0">
                <a:latin typeface="Helvetica" pitchFamily="34" charset="0"/>
              </a:rPr>
              <a:t>Organising of excursions &amp; trips</a:t>
            </a:r>
          </a:p>
          <a:p>
            <a:pPr marL="360000" indent="-360000">
              <a:spcBef>
                <a:spcPts val="1200"/>
              </a:spcBef>
              <a:spcAft>
                <a:spcPts val="1200"/>
              </a:spcAft>
            </a:pPr>
            <a:r>
              <a:rPr lang="en-US" sz="2200" b="1" dirty="0" smtClean="0">
                <a:latin typeface="Helvetica" pitchFamily="34" charset="0"/>
              </a:rPr>
              <a:t>Making restaurant &amp; theatre bookings</a:t>
            </a:r>
          </a:p>
          <a:p>
            <a:pPr marL="360000" indent="-360000">
              <a:spcBef>
                <a:spcPts val="1200"/>
              </a:spcBef>
              <a:spcAft>
                <a:spcPts val="1200"/>
              </a:spcAft>
              <a:buNone/>
            </a:pPr>
            <a:r>
              <a:rPr lang="en-US" sz="2200" b="1" dirty="0" smtClean="0">
                <a:latin typeface="Helvetica" pitchFamily="34" charset="0"/>
              </a:rPr>
              <a:t>(Continued)</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82</a:t>
            </a:fld>
            <a:endParaRPr lang="en-US" dirty="0"/>
          </a:p>
        </p:txBody>
      </p:sp>
      <p:pic>
        <p:nvPicPr>
          <p:cNvPr id="5" name="Picture 4" descr="j0309388.jpg"/>
          <p:cNvPicPr/>
          <p:nvPr/>
        </p:nvPicPr>
        <p:blipFill>
          <a:blip r:embed="rId3" cstate="print"/>
          <a:stretch>
            <a:fillRect/>
          </a:stretch>
        </p:blipFill>
        <p:spPr>
          <a:xfrm>
            <a:off x="6660232" y="4077072"/>
            <a:ext cx="1800200" cy="1152128"/>
          </a:xfrm>
          <a:prstGeom prst="rect">
            <a:avLst/>
          </a:prstGeo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Advise guest of available services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360000" indent="-360000">
              <a:spcBef>
                <a:spcPts val="1200"/>
              </a:spcBef>
              <a:spcAft>
                <a:spcPts val="1200"/>
              </a:spcAft>
            </a:pPr>
            <a:r>
              <a:rPr lang="en-US" sz="2200" b="1" dirty="0" smtClean="0">
                <a:latin typeface="Helvetica" pitchFamily="34" charset="0"/>
              </a:rPr>
              <a:t>Arranging room service</a:t>
            </a:r>
          </a:p>
          <a:p>
            <a:pPr marL="360000" indent="-360000">
              <a:spcBef>
                <a:spcPts val="1200"/>
              </a:spcBef>
              <a:spcAft>
                <a:spcPts val="1200"/>
              </a:spcAft>
            </a:pPr>
            <a:r>
              <a:rPr lang="en-US" sz="2200" b="1" dirty="0" smtClean="0">
                <a:latin typeface="Helvetica" pitchFamily="34" charset="0"/>
              </a:rPr>
              <a:t>Providing general advice</a:t>
            </a:r>
          </a:p>
          <a:p>
            <a:pPr marL="360000" indent="-360000">
              <a:spcBef>
                <a:spcPts val="1200"/>
              </a:spcBef>
              <a:spcAft>
                <a:spcPts val="1200"/>
              </a:spcAft>
            </a:pPr>
            <a:r>
              <a:rPr lang="en-US" sz="2200" b="1" dirty="0" smtClean="0">
                <a:latin typeface="Helvetica" pitchFamily="34" charset="0"/>
              </a:rPr>
              <a:t>Making or confirming travel arrangements</a:t>
            </a:r>
          </a:p>
          <a:p>
            <a:pPr marL="360000" indent="-360000">
              <a:spcBef>
                <a:spcPts val="1200"/>
              </a:spcBef>
              <a:spcAft>
                <a:spcPts val="1200"/>
              </a:spcAft>
              <a:buNone/>
            </a:pPr>
            <a:r>
              <a:rPr lang="en-US" sz="2200" b="1" dirty="0" smtClean="0">
                <a:latin typeface="Helvetica" pitchFamily="34" charset="0"/>
              </a:rPr>
              <a:t>(Continued)</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83</a:t>
            </a:fld>
            <a:endParaRPr lang="en-US" dirty="0"/>
          </a:p>
        </p:txBody>
      </p:sp>
      <p:pic>
        <p:nvPicPr>
          <p:cNvPr id="5" name="Picture 4" descr="MP900431774[1].JPG"/>
          <p:cNvPicPr/>
          <p:nvPr/>
        </p:nvPicPr>
        <p:blipFill>
          <a:blip r:embed="rId3" cstate="print"/>
          <a:stretch>
            <a:fillRect/>
          </a:stretch>
        </p:blipFill>
        <p:spPr>
          <a:xfrm>
            <a:off x="6804248" y="3645024"/>
            <a:ext cx="1584176" cy="1584176"/>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Advise guest of available services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360000" indent="-360000">
              <a:spcBef>
                <a:spcPts val="1200"/>
              </a:spcBef>
              <a:spcAft>
                <a:spcPts val="1200"/>
              </a:spcAft>
            </a:pPr>
            <a:r>
              <a:rPr lang="en-US" sz="2200" b="1" dirty="0" smtClean="0">
                <a:latin typeface="Helvetica" pitchFamily="34" charset="0"/>
              </a:rPr>
              <a:t>Providing wake-up and/or reminder calls</a:t>
            </a:r>
          </a:p>
          <a:p>
            <a:pPr marL="360000" indent="-360000">
              <a:spcBef>
                <a:spcPts val="1200"/>
              </a:spcBef>
              <a:spcAft>
                <a:spcPts val="1200"/>
              </a:spcAft>
            </a:pPr>
            <a:r>
              <a:rPr lang="en-US" sz="2200" b="1" dirty="0" smtClean="0">
                <a:latin typeface="Helvetica" pitchFamily="34" charset="0"/>
              </a:rPr>
              <a:t>Delivering newspapers &amp; coffee in the morning</a:t>
            </a:r>
          </a:p>
          <a:p>
            <a:pPr marL="360000" indent="-360000">
              <a:spcBef>
                <a:spcPts val="1200"/>
              </a:spcBef>
              <a:spcAft>
                <a:spcPts val="1200"/>
              </a:spcAft>
            </a:pPr>
            <a:r>
              <a:rPr lang="en-US" sz="2200" b="1" dirty="0" smtClean="0">
                <a:latin typeface="Helvetica" pitchFamily="34" charset="0"/>
              </a:rPr>
              <a:t>Ordering &amp; serving breakfast</a:t>
            </a:r>
          </a:p>
          <a:p>
            <a:pPr marL="360000" indent="-360000">
              <a:spcBef>
                <a:spcPts val="1200"/>
              </a:spcBef>
              <a:spcAft>
                <a:spcPts val="1200"/>
              </a:spcAft>
              <a:buNone/>
            </a:pPr>
            <a:r>
              <a:rPr lang="en-US" sz="2200" b="1" dirty="0" smtClean="0">
                <a:latin typeface="Helvetica" pitchFamily="34" charset="0"/>
              </a:rPr>
              <a:t>(Continued)</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84</a:t>
            </a:fld>
            <a:endParaRPr lang="en-US" dirty="0"/>
          </a:p>
        </p:txBody>
      </p:sp>
      <p:pic>
        <p:nvPicPr>
          <p:cNvPr id="20482" name="Picture 2" descr="C:\Documents and Settings\maiv\Local Settings\Temporary Internet Files\Content.IE5\XIGBUS4Y\MC900295451[1].wmf"/>
          <p:cNvPicPr>
            <a:picLocks noChangeAspect="1" noChangeArrowheads="1"/>
          </p:cNvPicPr>
          <p:nvPr/>
        </p:nvPicPr>
        <p:blipFill>
          <a:blip r:embed="rId3" cstate="print"/>
          <a:srcRect/>
          <a:stretch>
            <a:fillRect/>
          </a:stretch>
        </p:blipFill>
        <p:spPr bwMode="auto">
          <a:xfrm>
            <a:off x="6395822" y="2636912"/>
            <a:ext cx="2136618" cy="2672281"/>
          </a:xfrm>
          <a:prstGeom prst="rect">
            <a:avLst/>
          </a:prstGeom>
          <a:noFill/>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Advise guest of available services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360000" indent="-360000">
              <a:spcBef>
                <a:spcPts val="1200"/>
              </a:spcBef>
              <a:spcAft>
                <a:spcPts val="1200"/>
              </a:spcAft>
            </a:pPr>
            <a:r>
              <a:rPr lang="en-US" sz="2200" b="1" dirty="0" smtClean="0">
                <a:latin typeface="Helvetica" pitchFamily="34" charset="0"/>
              </a:rPr>
              <a:t>Looking after dry cleaning needs</a:t>
            </a:r>
          </a:p>
          <a:p>
            <a:pPr marL="360000" indent="-360000">
              <a:spcBef>
                <a:spcPts val="1200"/>
              </a:spcBef>
              <a:spcAft>
                <a:spcPts val="1200"/>
              </a:spcAft>
            </a:pPr>
            <a:r>
              <a:rPr lang="en-US" sz="2200" b="1" dirty="0" smtClean="0">
                <a:latin typeface="Helvetica" pitchFamily="34" charset="0"/>
              </a:rPr>
              <a:t>Organising personal driver, limousine, taxi or hire car</a:t>
            </a:r>
          </a:p>
          <a:p>
            <a:pPr marL="360000" indent="-360000">
              <a:spcBef>
                <a:spcPts val="1200"/>
              </a:spcBef>
              <a:spcAft>
                <a:spcPts val="1200"/>
              </a:spcAft>
            </a:pPr>
            <a:r>
              <a:rPr lang="en-US" sz="2200" b="1" dirty="0" smtClean="0">
                <a:latin typeface="Helvetica" pitchFamily="34" charset="0"/>
              </a:rPr>
              <a:t>Arranging security.</a:t>
            </a:r>
          </a:p>
          <a:p>
            <a:pPr marL="360000" indent="-360000">
              <a:spcBef>
                <a:spcPts val="600"/>
              </a:spcBef>
              <a:spcAft>
                <a:spcPts val="1200"/>
              </a:spcAft>
              <a:buNone/>
            </a:pPr>
            <a:endParaRPr lang="en-US" sz="2200" b="1"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85</a:t>
            </a:fld>
            <a:endParaRPr lang="en-US" dirty="0"/>
          </a:p>
        </p:txBody>
      </p:sp>
      <p:pic>
        <p:nvPicPr>
          <p:cNvPr id="5" name="Picture 4" descr="MP900443993[1].JPG"/>
          <p:cNvPicPr/>
          <p:nvPr/>
        </p:nvPicPr>
        <p:blipFill>
          <a:blip r:embed="rId3" cstate="print"/>
          <a:stretch>
            <a:fillRect/>
          </a:stretch>
        </p:blipFill>
        <p:spPr>
          <a:xfrm>
            <a:off x="5796136" y="3429000"/>
            <a:ext cx="2589936" cy="1726387"/>
          </a:xfrm>
          <a:prstGeom prst="rect">
            <a:avLst/>
          </a:prstGeom>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Deal with guest luggage</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1200"/>
              </a:spcBef>
              <a:spcAft>
                <a:spcPts val="1200"/>
              </a:spcAft>
              <a:buNone/>
            </a:pPr>
            <a:r>
              <a:rPr lang="en-US" sz="2200" b="1" dirty="0" smtClean="0">
                <a:latin typeface="Helvetica" pitchFamily="34" charset="0"/>
              </a:rPr>
              <a:t>When dealing with guest luggage:</a:t>
            </a:r>
          </a:p>
          <a:p>
            <a:pPr marL="360000" indent="-360000">
              <a:spcBef>
                <a:spcPts val="1200"/>
              </a:spcBef>
              <a:spcAft>
                <a:spcPts val="1200"/>
              </a:spcAft>
            </a:pPr>
            <a:r>
              <a:rPr lang="en-US" sz="2200" b="1" dirty="0" smtClean="0">
                <a:latin typeface="Helvetica" pitchFamily="34" charset="0"/>
              </a:rPr>
              <a:t>Treat it with care &amp; respect</a:t>
            </a:r>
          </a:p>
          <a:p>
            <a:pPr marL="360000" indent="-360000">
              <a:spcBef>
                <a:spcPts val="1200"/>
              </a:spcBef>
              <a:spcAft>
                <a:spcPts val="1200"/>
              </a:spcAft>
            </a:pPr>
            <a:r>
              <a:rPr lang="en-US" sz="2200" b="1" dirty="0" smtClean="0">
                <a:latin typeface="Helvetica" pitchFamily="34" charset="0"/>
              </a:rPr>
              <a:t>Avoid damage &amp; loss</a:t>
            </a:r>
          </a:p>
          <a:p>
            <a:pPr marL="360000" indent="-360000">
              <a:spcBef>
                <a:spcPts val="1200"/>
              </a:spcBef>
              <a:spcAft>
                <a:spcPts val="1200"/>
              </a:spcAft>
            </a:pPr>
            <a:r>
              <a:rPr lang="en-US" sz="2200" b="1" dirty="0" smtClean="0">
                <a:latin typeface="Helvetica" pitchFamily="34" charset="0"/>
              </a:rPr>
              <a:t>Be aware your actions – and the actions </a:t>
            </a:r>
            <a:br>
              <a:rPr lang="en-US" sz="2200" b="1" dirty="0" smtClean="0">
                <a:latin typeface="Helvetica" pitchFamily="34" charset="0"/>
              </a:rPr>
            </a:br>
            <a:r>
              <a:rPr lang="en-US" sz="2200" b="1" dirty="0" smtClean="0">
                <a:latin typeface="Helvetica" pitchFamily="34" charset="0"/>
              </a:rPr>
              <a:t>of others – are on public display.</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86</a:t>
            </a:fld>
            <a:endParaRPr lang="en-US" dirty="0"/>
          </a:p>
        </p:txBody>
      </p:sp>
      <p:pic>
        <p:nvPicPr>
          <p:cNvPr id="11" name="Picture 4" descr="C:\Documents and Settings\maiv\Local Settings\Temporary Internet Files\Content.IE5\ZXOPI4XJ\MC910217718[1].wmf"/>
          <p:cNvPicPr>
            <a:picLocks noChangeAspect="1" noChangeArrowheads="1"/>
          </p:cNvPicPr>
          <p:nvPr/>
        </p:nvPicPr>
        <p:blipFill>
          <a:blip r:embed="rId3" cstate="print"/>
          <a:srcRect/>
          <a:stretch>
            <a:fillRect/>
          </a:stretch>
        </p:blipFill>
        <p:spPr bwMode="auto">
          <a:xfrm>
            <a:off x="6588224" y="3429000"/>
            <a:ext cx="1785823" cy="1813255"/>
          </a:xfrm>
          <a:prstGeom prst="rect">
            <a:avLst/>
          </a:prstGeom>
          <a:noFill/>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Deal with guest luggage</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1200"/>
              </a:spcBef>
              <a:spcAft>
                <a:spcPts val="1200"/>
              </a:spcAft>
              <a:buNone/>
            </a:pPr>
            <a:r>
              <a:rPr lang="en-US" sz="2200" b="1" dirty="0" smtClean="0">
                <a:latin typeface="Helvetica" pitchFamily="34" charset="0"/>
              </a:rPr>
              <a:t>When moving luggage to guest room or suite:</a:t>
            </a:r>
          </a:p>
          <a:p>
            <a:pPr marL="360000" indent="-360000">
              <a:spcBef>
                <a:spcPts val="1200"/>
              </a:spcBef>
              <a:spcAft>
                <a:spcPts val="1200"/>
              </a:spcAft>
            </a:pPr>
            <a:r>
              <a:rPr lang="en-US" sz="2200" b="1" dirty="0" smtClean="0">
                <a:latin typeface="Helvetica" pitchFamily="34" charset="0"/>
              </a:rPr>
              <a:t>Two valets may be required</a:t>
            </a:r>
          </a:p>
          <a:p>
            <a:pPr marL="360000" indent="-360000">
              <a:spcBef>
                <a:spcPts val="1200"/>
              </a:spcBef>
              <a:spcAft>
                <a:spcPts val="1200"/>
              </a:spcAft>
            </a:pPr>
            <a:r>
              <a:rPr lang="en-US" sz="2200" b="1" dirty="0" smtClean="0">
                <a:latin typeface="Helvetica" pitchFamily="34" charset="0"/>
              </a:rPr>
              <a:t>Take care</a:t>
            </a:r>
          </a:p>
          <a:p>
            <a:pPr marL="360000" indent="-360000">
              <a:spcBef>
                <a:spcPts val="1200"/>
              </a:spcBef>
              <a:spcAft>
                <a:spcPts val="1200"/>
              </a:spcAft>
            </a:pPr>
            <a:r>
              <a:rPr lang="en-US" sz="2200" b="1" dirty="0" smtClean="0">
                <a:latin typeface="Helvetica" pitchFamily="34" charset="0"/>
              </a:rPr>
              <a:t>Organise ‘enough’ staff</a:t>
            </a:r>
          </a:p>
          <a:p>
            <a:pPr marL="360000" indent="-360000">
              <a:spcBef>
                <a:spcPts val="1200"/>
              </a:spcBef>
              <a:spcAft>
                <a:spcPts val="1200"/>
              </a:spcAft>
            </a:pPr>
            <a:r>
              <a:rPr lang="en-US" sz="2200" b="1" dirty="0" smtClean="0">
                <a:latin typeface="Helvetica" pitchFamily="34" charset="0"/>
              </a:rPr>
              <a:t>Arrange for sufficient trolleys</a:t>
            </a:r>
          </a:p>
          <a:p>
            <a:pPr marL="360000" indent="-360000">
              <a:spcBef>
                <a:spcPts val="1200"/>
              </a:spcBef>
              <a:spcAft>
                <a:spcPts val="1200"/>
              </a:spcAft>
              <a:buNone/>
            </a:pPr>
            <a:r>
              <a:rPr lang="en-US" sz="2200" b="1" dirty="0" smtClean="0">
                <a:latin typeface="Helvetica" pitchFamily="34" charset="0"/>
              </a:rPr>
              <a:t>(Continued)</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87</a:t>
            </a:fld>
            <a:endParaRPr lang="en-US" dirty="0"/>
          </a:p>
        </p:txBody>
      </p:sp>
      <p:pic>
        <p:nvPicPr>
          <p:cNvPr id="7" name="Picture 7" descr="C:\Documents and Settings\maiv\Local Settings\Temporary Internet Files\Content.IE5\XIGBUS4Y\MC900229499[1].wmf"/>
          <p:cNvPicPr>
            <a:picLocks noChangeAspect="1" noChangeArrowheads="1"/>
          </p:cNvPicPr>
          <p:nvPr/>
        </p:nvPicPr>
        <p:blipFill>
          <a:blip r:embed="rId3" cstate="print"/>
          <a:srcRect/>
          <a:stretch>
            <a:fillRect/>
          </a:stretch>
        </p:blipFill>
        <p:spPr bwMode="auto">
          <a:xfrm>
            <a:off x="6516216" y="3861048"/>
            <a:ext cx="1838858" cy="1328623"/>
          </a:xfrm>
          <a:prstGeom prst="rect">
            <a:avLst/>
          </a:prstGeom>
          <a:noFill/>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Deal with guest luggage</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360000" indent="-360000">
              <a:spcBef>
                <a:spcPts val="1200"/>
              </a:spcBef>
              <a:spcAft>
                <a:spcPts val="1200"/>
              </a:spcAft>
            </a:pPr>
            <a:r>
              <a:rPr lang="en-US" sz="2200" b="1" dirty="0" smtClean="0">
                <a:latin typeface="Helvetica" pitchFamily="34" charset="0"/>
              </a:rPr>
              <a:t>Obtain rooming sheets</a:t>
            </a:r>
          </a:p>
          <a:p>
            <a:pPr marL="360000" indent="-360000">
              <a:spcBef>
                <a:spcPts val="1200"/>
              </a:spcBef>
              <a:spcAft>
                <a:spcPts val="1200"/>
              </a:spcAft>
            </a:pPr>
            <a:r>
              <a:rPr lang="en-US" sz="2200" b="1" dirty="0" smtClean="0">
                <a:latin typeface="Helvetica" pitchFamily="34" charset="0"/>
              </a:rPr>
              <a:t>Deliver VIP guest luggage first</a:t>
            </a:r>
          </a:p>
          <a:p>
            <a:pPr marL="360000" indent="-360000">
              <a:spcBef>
                <a:spcPts val="1200"/>
              </a:spcBef>
              <a:spcAft>
                <a:spcPts val="1200"/>
              </a:spcAft>
            </a:pPr>
            <a:r>
              <a:rPr lang="en-US" sz="2200" b="1" dirty="0" smtClean="0">
                <a:latin typeface="Helvetica" pitchFamily="34" charset="0"/>
              </a:rPr>
              <a:t>Do not solicit tips</a:t>
            </a:r>
          </a:p>
          <a:p>
            <a:pPr marL="360000" indent="-360000">
              <a:spcBef>
                <a:spcPts val="1200"/>
              </a:spcBef>
              <a:spcAft>
                <a:spcPts val="1200"/>
              </a:spcAft>
            </a:pPr>
            <a:r>
              <a:rPr lang="en-US" sz="2200" b="1" dirty="0" smtClean="0">
                <a:latin typeface="Helvetica" pitchFamily="34" charset="0"/>
              </a:rPr>
              <a:t>Luggage trolleys must be presentable </a:t>
            </a:r>
            <a:br>
              <a:rPr lang="en-US" sz="2200" b="1" dirty="0" smtClean="0">
                <a:latin typeface="Helvetica" pitchFamily="34" charset="0"/>
              </a:rPr>
            </a:br>
            <a:r>
              <a:rPr lang="en-US" sz="2200" b="1" dirty="0" smtClean="0">
                <a:latin typeface="Helvetica" pitchFamily="34" charset="0"/>
              </a:rPr>
              <a:t>&amp; fully operational</a:t>
            </a:r>
          </a:p>
          <a:p>
            <a:pPr marL="360000" indent="-360000">
              <a:spcBef>
                <a:spcPts val="1200"/>
              </a:spcBef>
              <a:spcAft>
                <a:spcPts val="1200"/>
              </a:spcAft>
            </a:pPr>
            <a:r>
              <a:rPr lang="en-US" sz="2200" b="1" dirty="0" smtClean="0">
                <a:latin typeface="Helvetica" pitchFamily="34" charset="0"/>
              </a:rPr>
              <a:t>Porters must focus on luggage delivery.</a:t>
            </a:r>
          </a:p>
          <a:p>
            <a:pPr marL="360000" indent="-360000">
              <a:spcBef>
                <a:spcPts val="600"/>
              </a:spcBef>
              <a:spcAft>
                <a:spcPts val="1200"/>
              </a:spcAft>
              <a:buNone/>
            </a:pPr>
            <a:endParaRPr lang="en-US" sz="2200" b="1"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88</a:t>
            </a:fld>
            <a:endParaRPr lang="en-US" dirty="0"/>
          </a:p>
        </p:txBody>
      </p:sp>
      <p:pic>
        <p:nvPicPr>
          <p:cNvPr id="8" name="Picture 2" descr="C:\Documents and Settings\maiv\Local Settings\Temporary Internet Files\Content.IE5\A8BAWIUD\MC900231912[1].wmf"/>
          <p:cNvPicPr>
            <a:picLocks noChangeAspect="1" noChangeArrowheads="1"/>
          </p:cNvPicPr>
          <p:nvPr/>
        </p:nvPicPr>
        <p:blipFill>
          <a:blip r:embed="rId3" cstate="print"/>
          <a:srcRect/>
          <a:stretch>
            <a:fillRect/>
          </a:stretch>
        </p:blipFill>
        <p:spPr bwMode="auto">
          <a:xfrm>
            <a:off x="6516216" y="3068960"/>
            <a:ext cx="1849925" cy="2076261"/>
          </a:xfrm>
          <a:prstGeom prst="rect">
            <a:avLst/>
          </a:prstGeom>
          <a:noFill/>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Deal with guest luggage</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1200"/>
              </a:spcBef>
              <a:spcAft>
                <a:spcPts val="1200"/>
              </a:spcAft>
              <a:buNone/>
            </a:pPr>
            <a:r>
              <a:rPr lang="en-US" sz="2200" b="1" dirty="0" smtClean="0">
                <a:latin typeface="Helvetica" pitchFamily="34" charset="0"/>
              </a:rPr>
              <a:t>When unpacking guest luggage:</a:t>
            </a:r>
          </a:p>
          <a:p>
            <a:pPr marL="360000" indent="-360000">
              <a:spcBef>
                <a:spcPts val="1200"/>
              </a:spcBef>
              <a:spcAft>
                <a:spcPts val="1200"/>
              </a:spcAft>
            </a:pPr>
            <a:r>
              <a:rPr lang="en-US" sz="2200" b="1" dirty="0" smtClean="0">
                <a:latin typeface="Helvetica" pitchFamily="34" charset="0"/>
              </a:rPr>
              <a:t>Obtain keys to open cases</a:t>
            </a:r>
          </a:p>
          <a:p>
            <a:pPr marL="360000" indent="-360000">
              <a:spcBef>
                <a:spcPts val="1200"/>
              </a:spcBef>
              <a:spcAft>
                <a:spcPts val="1200"/>
              </a:spcAft>
            </a:pPr>
            <a:r>
              <a:rPr lang="en-US" sz="2200" b="1" dirty="0" smtClean="0">
                <a:latin typeface="Helvetica" pitchFamily="34" charset="0"/>
              </a:rPr>
              <a:t>Check &amp; clean luggage as you unpack</a:t>
            </a:r>
          </a:p>
          <a:p>
            <a:pPr marL="360000" indent="-360000">
              <a:spcBef>
                <a:spcPts val="1200"/>
              </a:spcBef>
              <a:spcAft>
                <a:spcPts val="1200"/>
              </a:spcAft>
            </a:pPr>
            <a:r>
              <a:rPr lang="en-US" sz="2200" b="1" dirty="0" smtClean="0">
                <a:latin typeface="Helvetica" pitchFamily="34" charset="0"/>
              </a:rPr>
              <a:t>Place luggage on appropriate surface to </a:t>
            </a:r>
            <a:br>
              <a:rPr lang="en-US" sz="2200" b="1" dirty="0" smtClean="0">
                <a:latin typeface="Helvetica" pitchFamily="34" charset="0"/>
              </a:rPr>
            </a:br>
            <a:r>
              <a:rPr lang="en-US" sz="2200" b="1" dirty="0" smtClean="0">
                <a:latin typeface="Helvetica" pitchFamily="34" charset="0"/>
              </a:rPr>
              <a:t>open &amp; unpack</a:t>
            </a:r>
          </a:p>
          <a:p>
            <a:pPr marL="360000" indent="-360000">
              <a:spcBef>
                <a:spcPts val="1200"/>
              </a:spcBef>
              <a:spcAft>
                <a:spcPts val="1200"/>
              </a:spcAft>
            </a:pPr>
            <a:r>
              <a:rPr lang="en-US" sz="2200" b="1" dirty="0" smtClean="0">
                <a:latin typeface="Helvetica" pitchFamily="34" charset="0"/>
              </a:rPr>
              <a:t>Remove all items from luggage.</a:t>
            </a:r>
          </a:p>
          <a:p>
            <a:pPr marL="360000" indent="-360000">
              <a:spcBef>
                <a:spcPts val="600"/>
              </a:spcBef>
              <a:spcAft>
                <a:spcPts val="1200"/>
              </a:spcAft>
              <a:buNone/>
            </a:pPr>
            <a:endParaRPr lang="en-US" sz="2200" b="1"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89</a:t>
            </a:fld>
            <a:endParaRPr lang="en-US" dirty="0"/>
          </a:p>
        </p:txBody>
      </p:sp>
      <p:pic>
        <p:nvPicPr>
          <p:cNvPr id="24579" name="Picture 3" descr="C:\Documents and Settings\maiv\Local Settings\Temporary Internet Files\Content.IE5\XIGBUS4Y\MC900013658[1].wmf"/>
          <p:cNvPicPr>
            <a:picLocks noChangeAspect="1" noChangeArrowheads="1"/>
          </p:cNvPicPr>
          <p:nvPr/>
        </p:nvPicPr>
        <p:blipFill>
          <a:blip r:embed="rId3" cstate="print"/>
          <a:srcRect/>
          <a:stretch>
            <a:fillRect/>
          </a:stretch>
        </p:blipFill>
        <p:spPr bwMode="auto">
          <a:xfrm>
            <a:off x="6372200" y="3645024"/>
            <a:ext cx="2016224" cy="149252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Describe the services delivered by a valet</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1200"/>
              </a:spcBef>
              <a:spcAft>
                <a:spcPts val="1200"/>
              </a:spcAft>
              <a:buNone/>
            </a:pPr>
            <a:r>
              <a:rPr lang="en-US" sz="2200" b="1" dirty="0" smtClean="0">
                <a:latin typeface="Helvetica" pitchFamily="34" charset="0"/>
              </a:rPr>
              <a:t>Valet duties can include:</a:t>
            </a:r>
          </a:p>
          <a:p>
            <a:pPr marL="360000" indent="-360000">
              <a:spcBef>
                <a:spcPts val="1200"/>
              </a:spcBef>
              <a:spcAft>
                <a:spcPts val="1200"/>
              </a:spcAft>
            </a:pPr>
            <a:r>
              <a:rPr lang="en-US" sz="2200" b="1" dirty="0" smtClean="0">
                <a:latin typeface="Helvetica" pitchFamily="34" charset="0"/>
              </a:rPr>
              <a:t>Communicating with guests &amp; their party </a:t>
            </a:r>
          </a:p>
          <a:p>
            <a:pPr marL="360000" indent="-360000">
              <a:spcBef>
                <a:spcPts val="1200"/>
              </a:spcBef>
              <a:spcAft>
                <a:spcPts val="1200"/>
              </a:spcAft>
            </a:pPr>
            <a:r>
              <a:rPr lang="en-US" sz="2200" b="1" dirty="0" smtClean="0">
                <a:latin typeface="Helvetica" pitchFamily="34" charset="0"/>
              </a:rPr>
              <a:t>Unpacking &amp; storing guest luggage</a:t>
            </a:r>
          </a:p>
          <a:p>
            <a:pPr marL="360000" indent="-360000">
              <a:spcBef>
                <a:spcPts val="1200"/>
              </a:spcBef>
              <a:spcAft>
                <a:spcPts val="1200"/>
              </a:spcAft>
            </a:pPr>
            <a:r>
              <a:rPr lang="en-US" sz="2200" b="1" dirty="0" smtClean="0">
                <a:latin typeface="Helvetica" pitchFamily="34" charset="0"/>
              </a:rPr>
              <a:t>Preparing clothes &amp; footwear</a:t>
            </a:r>
          </a:p>
          <a:p>
            <a:pPr marL="360000" indent="-360000">
              <a:spcBef>
                <a:spcPts val="1200"/>
              </a:spcBef>
              <a:spcAft>
                <a:spcPts val="1200"/>
              </a:spcAft>
            </a:pPr>
            <a:r>
              <a:rPr lang="en-US" sz="2200" b="1" dirty="0" smtClean="0">
                <a:latin typeface="Helvetica" pitchFamily="34" charset="0"/>
              </a:rPr>
              <a:t>Ironing of items</a:t>
            </a:r>
          </a:p>
          <a:p>
            <a:pPr marL="360000" indent="-360000">
              <a:spcBef>
                <a:spcPts val="1200"/>
              </a:spcBef>
              <a:spcAft>
                <a:spcPts val="1200"/>
              </a:spcAft>
              <a:buNone/>
            </a:pPr>
            <a:r>
              <a:rPr lang="en-US" sz="2200" b="1" dirty="0" smtClean="0">
                <a:latin typeface="Helvetica" pitchFamily="34" charset="0"/>
              </a:rPr>
              <a:t>(Continued)</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9</a:t>
            </a:fld>
            <a:endParaRPr lang="en-US" dirty="0"/>
          </a:p>
        </p:txBody>
      </p:sp>
      <p:pic>
        <p:nvPicPr>
          <p:cNvPr id="5" name="Picture 4" descr="MP900430861[1].JPG"/>
          <p:cNvPicPr/>
          <p:nvPr/>
        </p:nvPicPr>
        <p:blipFill>
          <a:blip r:embed="rId3" cstate="print"/>
          <a:stretch>
            <a:fillRect/>
          </a:stretch>
        </p:blipFill>
        <p:spPr>
          <a:xfrm>
            <a:off x="6660232" y="3429000"/>
            <a:ext cx="1685722" cy="2304288"/>
          </a:xfrm>
          <a:prstGeom prst="rect">
            <a:avLst/>
          </a:prstGeom>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Deal with guest luggage</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360000" indent="-360000">
              <a:spcBef>
                <a:spcPts val="1200"/>
              </a:spcBef>
              <a:spcAft>
                <a:spcPts val="1200"/>
              </a:spcAft>
            </a:pPr>
            <a:r>
              <a:rPr lang="en-US" sz="2200" b="1" dirty="0" smtClean="0">
                <a:latin typeface="Helvetica" pitchFamily="34" charset="0"/>
              </a:rPr>
              <a:t>Place clothing in-room in an appropriate manner:</a:t>
            </a:r>
          </a:p>
          <a:p>
            <a:pPr marL="720000" indent="-360000">
              <a:spcBef>
                <a:spcPts val="1200"/>
              </a:spcBef>
              <a:spcAft>
                <a:spcPts val="1200"/>
              </a:spcAft>
              <a:buClr>
                <a:schemeClr val="accent1">
                  <a:lumMod val="75000"/>
                </a:schemeClr>
              </a:buClr>
              <a:buSzPct val="100000"/>
              <a:buFont typeface="Arial" pitchFamily="34" charset="0"/>
              <a:buChar char="•"/>
            </a:pPr>
            <a:r>
              <a:rPr lang="en-US" sz="2200" b="1" dirty="0" smtClean="0">
                <a:latin typeface="Helvetica" pitchFamily="34" charset="0"/>
              </a:rPr>
              <a:t>Using common sense</a:t>
            </a:r>
          </a:p>
          <a:p>
            <a:pPr marL="720000" indent="-360000">
              <a:spcBef>
                <a:spcPts val="1200"/>
              </a:spcBef>
              <a:spcAft>
                <a:spcPts val="1200"/>
              </a:spcAft>
              <a:buClr>
                <a:schemeClr val="accent1">
                  <a:lumMod val="75000"/>
                </a:schemeClr>
              </a:buClr>
              <a:buSzPct val="100000"/>
              <a:buFont typeface="Arial" pitchFamily="34" charset="0"/>
              <a:buChar char="•"/>
            </a:pPr>
            <a:r>
              <a:rPr lang="en-US" sz="2200" b="1" dirty="0" smtClean="0">
                <a:latin typeface="Helvetica" pitchFamily="34" charset="0"/>
              </a:rPr>
              <a:t>Applying house protocols</a:t>
            </a:r>
          </a:p>
          <a:p>
            <a:pPr marL="720000" indent="-360000">
              <a:spcBef>
                <a:spcPts val="1200"/>
              </a:spcBef>
              <a:spcAft>
                <a:spcPts val="1200"/>
              </a:spcAft>
              <a:buClr>
                <a:schemeClr val="accent1">
                  <a:lumMod val="75000"/>
                </a:schemeClr>
              </a:buClr>
              <a:buSzPct val="100000"/>
              <a:buFont typeface="Arial" pitchFamily="34" charset="0"/>
              <a:buChar char="•"/>
            </a:pPr>
            <a:r>
              <a:rPr lang="en-US" sz="2200" b="1" dirty="0" smtClean="0">
                <a:latin typeface="Helvetica" pitchFamily="34" charset="0"/>
              </a:rPr>
              <a:t>Following guest instructions.</a:t>
            </a: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90</a:t>
            </a:fld>
            <a:endParaRPr lang="en-US" dirty="0"/>
          </a:p>
        </p:txBody>
      </p:sp>
      <p:pic>
        <p:nvPicPr>
          <p:cNvPr id="5" name="Picture 4" descr="MP900409097[1].JPG"/>
          <p:cNvPicPr/>
          <p:nvPr/>
        </p:nvPicPr>
        <p:blipFill>
          <a:blip r:embed="rId3" cstate="print"/>
          <a:stretch>
            <a:fillRect/>
          </a:stretch>
        </p:blipFill>
        <p:spPr>
          <a:xfrm>
            <a:off x="6372200" y="3933056"/>
            <a:ext cx="2088232" cy="1440160"/>
          </a:xfrm>
          <a:prstGeom prst="rect">
            <a:avLst/>
          </a:prstGeom>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Deal with guest luggage</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360000" indent="-360000">
              <a:spcBef>
                <a:spcPts val="1200"/>
              </a:spcBef>
              <a:spcAft>
                <a:spcPts val="1200"/>
              </a:spcAft>
            </a:pPr>
            <a:r>
              <a:rPr lang="en-US" sz="2200" b="1" dirty="0" smtClean="0">
                <a:latin typeface="Helvetica" pitchFamily="34" charset="0"/>
              </a:rPr>
              <a:t>Comply with specific guest requests when unpacking which can include:</a:t>
            </a:r>
          </a:p>
          <a:p>
            <a:pPr marL="720000" indent="-360000">
              <a:spcBef>
                <a:spcPts val="1200"/>
              </a:spcBef>
              <a:spcAft>
                <a:spcPts val="1200"/>
              </a:spcAft>
              <a:buClr>
                <a:schemeClr val="accent1">
                  <a:lumMod val="75000"/>
                </a:schemeClr>
              </a:buClr>
              <a:buSzPct val="100000"/>
              <a:buFont typeface="Arial" pitchFamily="34" charset="0"/>
              <a:buChar char="•"/>
            </a:pPr>
            <a:r>
              <a:rPr lang="en-US" sz="2200" b="1" dirty="0" smtClean="0">
                <a:latin typeface="Helvetica" pitchFamily="34" charset="0"/>
              </a:rPr>
              <a:t>Cleaning of items</a:t>
            </a:r>
          </a:p>
          <a:p>
            <a:pPr marL="720000" indent="-360000">
              <a:spcBef>
                <a:spcPts val="1200"/>
              </a:spcBef>
              <a:spcAft>
                <a:spcPts val="1200"/>
              </a:spcAft>
              <a:buClr>
                <a:schemeClr val="accent1">
                  <a:lumMod val="75000"/>
                </a:schemeClr>
              </a:buClr>
              <a:buSzPct val="100000"/>
              <a:buFont typeface="Arial" pitchFamily="34" charset="0"/>
              <a:buChar char="•"/>
            </a:pPr>
            <a:r>
              <a:rPr lang="en-US" sz="2200" b="1" dirty="0" smtClean="0">
                <a:latin typeface="Helvetica" pitchFamily="34" charset="0"/>
              </a:rPr>
              <a:t>Ironing of clothes</a:t>
            </a:r>
          </a:p>
          <a:p>
            <a:pPr marL="720000" indent="-360000">
              <a:spcBef>
                <a:spcPts val="1200"/>
              </a:spcBef>
              <a:spcAft>
                <a:spcPts val="1200"/>
              </a:spcAft>
              <a:buClr>
                <a:schemeClr val="accent1">
                  <a:lumMod val="75000"/>
                </a:schemeClr>
              </a:buClr>
              <a:buSzPct val="100000"/>
              <a:buFont typeface="Arial" pitchFamily="34" charset="0"/>
              <a:buChar char="•"/>
            </a:pPr>
            <a:r>
              <a:rPr lang="en-US" sz="2200" b="1" dirty="0" smtClean="0">
                <a:latin typeface="Helvetica" pitchFamily="34" charset="0"/>
              </a:rPr>
              <a:t>Need to clean shoes</a:t>
            </a:r>
          </a:p>
          <a:p>
            <a:pPr marL="720000" indent="-360000">
              <a:spcBef>
                <a:spcPts val="1200"/>
              </a:spcBef>
              <a:spcAft>
                <a:spcPts val="1200"/>
              </a:spcAft>
              <a:buClr>
                <a:schemeClr val="accent1">
                  <a:lumMod val="75000"/>
                </a:schemeClr>
              </a:buClr>
              <a:buSzPct val="100000"/>
              <a:buFont typeface="Arial" pitchFamily="34" charset="0"/>
              <a:buChar char="•"/>
            </a:pPr>
            <a:r>
              <a:rPr lang="en-US" sz="2200" b="1" dirty="0" smtClean="0">
                <a:latin typeface="Helvetica" pitchFamily="34" charset="0"/>
              </a:rPr>
              <a:t>Use of suit &amp; clothing bags</a:t>
            </a:r>
          </a:p>
          <a:p>
            <a:pPr marL="720000" indent="-360000">
              <a:spcBef>
                <a:spcPts val="1200"/>
              </a:spcBef>
              <a:spcAft>
                <a:spcPts val="1200"/>
              </a:spcAft>
              <a:buClr>
                <a:schemeClr val="accent1">
                  <a:lumMod val="75000"/>
                </a:schemeClr>
              </a:buClr>
              <a:buSzPct val="100000"/>
              <a:buNone/>
            </a:pPr>
            <a:r>
              <a:rPr lang="en-US" sz="2200" b="1" dirty="0" smtClean="0">
                <a:latin typeface="Helvetica" pitchFamily="34" charset="0"/>
              </a:rPr>
              <a:t>(Continued)</a:t>
            </a:r>
          </a:p>
          <a:p>
            <a:pPr marL="360000" indent="-360000">
              <a:spcBef>
                <a:spcPts val="12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91</a:t>
            </a:fld>
            <a:endParaRPr lang="en-US" dirty="0"/>
          </a:p>
        </p:txBody>
      </p:sp>
      <p:pic>
        <p:nvPicPr>
          <p:cNvPr id="5" name="Picture 4" descr="MP900430861[1].JPG"/>
          <p:cNvPicPr/>
          <p:nvPr/>
        </p:nvPicPr>
        <p:blipFill>
          <a:blip r:embed="rId3" cstate="print"/>
          <a:stretch>
            <a:fillRect/>
          </a:stretch>
        </p:blipFill>
        <p:spPr>
          <a:xfrm>
            <a:off x="6660232" y="2780928"/>
            <a:ext cx="1685722" cy="2304288"/>
          </a:xfrm>
          <a:prstGeom prst="rect">
            <a:avLst/>
          </a:prstGeom>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Deal with guest luggage</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720000" indent="-360000">
              <a:spcBef>
                <a:spcPts val="1200"/>
              </a:spcBef>
              <a:spcAft>
                <a:spcPts val="1200"/>
              </a:spcAft>
              <a:buClr>
                <a:schemeClr val="accent1">
                  <a:lumMod val="75000"/>
                </a:schemeClr>
              </a:buClr>
              <a:buSzPct val="100000"/>
              <a:buFont typeface="Arial" pitchFamily="34" charset="0"/>
              <a:buChar char="•"/>
            </a:pPr>
            <a:r>
              <a:rPr lang="en-US" sz="2200" b="1" dirty="0" smtClean="0">
                <a:latin typeface="Helvetica" pitchFamily="34" charset="0"/>
              </a:rPr>
              <a:t>Lint removal</a:t>
            </a:r>
          </a:p>
          <a:p>
            <a:pPr marL="720000" indent="-360000">
              <a:spcBef>
                <a:spcPts val="1200"/>
              </a:spcBef>
              <a:spcAft>
                <a:spcPts val="1200"/>
              </a:spcAft>
              <a:buClr>
                <a:schemeClr val="accent1">
                  <a:lumMod val="75000"/>
                </a:schemeClr>
              </a:buClr>
              <a:buSzPct val="100000"/>
              <a:buFont typeface="Arial" pitchFamily="34" charset="0"/>
              <a:buChar char="•"/>
            </a:pPr>
            <a:r>
              <a:rPr lang="en-US" sz="2200" b="1" dirty="0" smtClean="0">
                <a:latin typeface="Helvetica" pitchFamily="34" charset="0"/>
              </a:rPr>
              <a:t>Use of clothes hangers</a:t>
            </a:r>
          </a:p>
          <a:p>
            <a:pPr marL="720000" indent="-360000">
              <a:spcBef>
                <a:spcPts val="1200"/>
              </a:spcBef>
              <a:spcAft>
                <a:spcPts val="1200"/>
              </a:spcAft>
              <a:buClr>
                <a:schemeClr val="accent1">
                  <a:lumMod val="75000"/>
                </a:schemeClr>
              </a:buClr>
              <a:buSzPct val="100000"/>
              <a:buFont typeface="Arial" pitchFamily="34" charset="0"/>
              <a:buChar char="•"/>
            </a:pPr>
            <a:r>
              <a:rPr lang="en-US" sz="2200" b="1" dirty="0" smtClean="0">
                <a:latin typeface="Helvetica" pitchFamily="34" charset="0"/>
              </a:rPr>
              <a:t>Folding of items</a:t>
            </a:r>
          </a:p>
          <a:p>
            <a:pPr marL="720000" indent="-360000">
              <a:spcBef>
                <a:spcPts val="1200"/>
              </a:spcBef>
              <a:spcAft>
                <a:spcPts val="1200"/>
              </a:spcAft>
              <a:buClr>
                <a:schemeClr val="accent1">
                  <a:lumMod val="75000"/>
                </a:schemeClr>
              </a:buClr>
              <a:buSzPct val="100000"/>
              <a:buFont typeface="Arial" pitchFamily="34" charset="0"/>
              <a:buChar char="•"/>
            </a:pPr>
            <a:r>
              <a:rPr lang="en-US" sz="2200" b="1" dirty="0" smtClean="0">
                <a:latin typeface="Helvetica" pitchFamily="34" charset="0"/>
              </a:rPr>
              <a:t>Basic repairs.</a:t>
            </a: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92</a:t>
            </a:fld>
            <a:endParaRPr lang="en-US" dirty="0"/>
          </a:p>
        </p:txBody>
      </p:sp>
      <p:pic>
        <p:nvPicPr>
          <p:cNvPr id="5" name="Picture 4" descr="MP900385499[1].JPG"/>
          <p:cNvPicPr/>
          <p:nvPr/>
        </p:nvPicPr>
        <p:blipFill>
          <a:blip r:embed="rId3" cstate="print"/>
          <a:stretch>
            <a:fillRect/>
          </a:stretch>
        </p:blipFill>
        <p:spPr>
          <a:xfrm>
            <a:off x="6228184" y="3645024"/>
            <a:ext cx="2180615" cy="1550823"/>
          </a:xfrm>
          <a:prstGeom prst="rect">
            <a:avLst/>
          </a:prstGeom>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Deal with guest luggage</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lnSpcReduction="10000"/>
          </a:bodyPr>
          <a:lstStyle/>
          <a:p>
            <a:pPr marL="0" indent="0">
              <a:spcBef>
                <a:spcPts val="1200"/>
              </a:spcBef>
              <a:spcAft>
                <a:spcPts val="1200"/>
              </a:spcAft>
              <a:buNone/>
            </a:pPr>
            <a:r>
              <a:rPr lang="en-US" sz="2200" b="1" dirty="0" smtClean="0">
                <a:latin typeface="Helvetica" pitchFamily="34" charset="0"/>
              </a:rPr>
              <a:t>Dealing with unpacked luggage:</a:t>
            </a:r>
          </a:p>
          <a:p>
            <a:pPr marL="360000" indent="-360000">
              <a:spcBef>
                <a:spcPts val="1200"/>
              </a:spcBef>
              <a:spcAft>
                <a:spcPts val="1200"/>
              </a:spcAft>
            </a:pPr>
            <a:r>
              <a:rPr lang="en-US" sz="2200" b="1" dirty="0" smtClean="0">
                <a:latin typeface="Helvetica" pitchFamily="34" charset="0"/>
              </a:rPr>
              <a:t>Follow guest preferences and requirements</a:t>
            </a:r>
          </a:p>
          <a:p>
            <a:pPr marL="360000" indent="-360000">
              <a:spcBef>
                <a:spcPts val="1200"/>
              </a:spcBef>
              <a:spcAft>
                <a:spcPts val="1200"/>
              </a:spcAft>
            </a:pPr>
            <a:r>
              <a:rPr lang="en-US" sz="2200" b="1" dirty="0" smtClean="0">
                <a:latin typeface="Helvetica" pitchFamily="34" charset="0"/>
              </a:rPr>
              <a:t>Store in Luggage Room</a:t>
            </a:r>
          </a:p>
          <a:p>
            <a:pPr marL="360000" indent="-360000">
              <a:spcBef>
                <a:spcPts val="1200"/>
              </a:spcBef>
              <a:spcAft>
                <a:spcPts val="1200"/>
              </a:spcAft>
            </a:pPr>
            <a:r>
              <a:rPr lang="en-US" sz="2200" b="1" dirty="0" smtClean="0">
                <a:latin typeface="Helvetica" pitchFamily="34" charset="0"/>
              </a:rPr>
              <a:t>Store in guest room or suite</a:t>
            </a:r>
          </a:p>
          <a:p>
            <a:pPr marL="360000" indent="-360000">
              <a:spcBef>
                <a:spcPts val="1200"/>
              </a:spcBef>
              <a:spcAft>
                <a:spcPts val="1200"/>
              </a:spcAft>
            </a:pPr>
            <a:r>
              <a:rPr lang="en-US" sz="2200" b="1" dirty="0" smtClean="0">
                <a:latin typeface="Helvetica" pitchFamily="34" charset="0"/>
              </a:rPr>
              <a:t>Leave some in guest room &amp; store some in Luggage Room</a:t>
            </a:r>
          </a:p>
          <a:p>
            <a:pPr marL="360000" indent="-360000">
              <a:spcBef>
                <a:spcPts val="1200"/>
              </a:spcBef>
              <a:spcAft>
                <a:spcPts val="1200"/>
              </a:spcAft>
            </a:pPr>
            <a:r>
              <a:rPr lang="en-US" sz="2200" b="1" dirty="0" smtClean="0">
                <a:latin typeface="Helvetica" pitchFamily="34" charset="0"/>
              </a:rPr>
              <a:t>Store in other guest rooms – agent, manager</a:t>
            </a:r>
          </a:p>
          <a:p>
            <a:pPr marL="360000" indent="-360000">
              <a:spcBef>
                <a:spcPts val="1200"/>
              </a:spcBef>
              <a:spcAft>
                <a:spcPts val="1200"/>
              </a:spcAft>
            </a:pPr>
            <a:r>
              <a:rPr lang="en-US" sz="2200" b="1" dirty="0" smtClean="0">
                <a:latin typeface="Helvetica" pitchFamily="34" charset="0"/>
              </a:rPr>
              <a:t>Luggage should be closed &amp; locked when stored.</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93</a:t>
            </a:fld>
            <a:endParaRPr lang="en-US" dirty="0"/>
          </a:p>
        </p:txBody>
      </p:sp>
      <p:pic>
        <p:nvPicPr>
          <p:cNvPr id="25602" name="Picture 2" descr="C:\Documents and Settings\maiv\Local Settings\Temporary Internet Files\Content.IE5\A8BAWIUD\MP900431650[1].jpg"/>
          <p:cNvPicPr>
            <a:picLocks noChangeAspect="1" noChangeArrowheads="1"/>
          </p:cNvPicPr>
          <p:nvPr/>
        </p:nvPicPr>
        <p:blipFill>
          <a:blip r:embed="rId3" cstate="print"/>
          <a:srcRect/>
          <a:stretch>
            <a:fillRect/>
          </a:stretch>
        </p:blipFill>
        <p:spPr bwMode="auto">
          <a:xfrm>
            <a:off x="6876256" y="2492896"/>
            <a:ext cx="1808446" cy="2244665"/>
          </a:xfrm>
          <a:prstGeom prst="rect">
            <a:avLst/>
          </a:prstGeom>
          <a:noFill/>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Deal with guest luggage</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1200"/>
              </a:spcBef>
              <a:spcAft>
                <a:spcPts val="1200"/>
              </a:spcAft>
              <a:buNone/>
            </a:pPr>
            <a:r>
              <a:rPr lang="en-US" sz="2200" b="1" dirty="0" smtClean="0">
                <a:latin typeface="Helvetica" pitchFamily="34" charset="0"/>
              </a:rPr>
              <a:t>If you identify damaged luggage as part of the unpacking process:</a:t>
            </a:r>
          </a:p>
          <a:p>
            <a:pPr marL="360000" indent="-360000">
              <a:spcBef>
                <a:spcPts val="1200"/>
              </a:spcBef>
              <a:spcAft>
                <a:spcPts val="1200"/>
              </a:spcAft>
            </a:pPr>
            <a:r>
              <a:rPr lang="en-US" sz="2200" b="1" dirty="0" smtClean="0">
                <a:latin typeface="Helvetica" pitchFamily="34" charset="0"/>
              </a:rPr>
              <a:t>Advise guest immediately</a:t>
            </a:r>
          </a:p>
          <a:p>
            <a:pPr marL="360000" indent="-360000">
              <a:spcBef>
                <a:spcPts val="1200"/>
              </a:spcBef>
              <a:spcAft>
                <a:spcPts val="1200"/>
              </a:spcAft>
            </a:pPr>
            <a:r>
              <a:rPr lang="en-US" sz="2200" b="1" dirty="0" smtClean="0">
                <a:latin typeface="Helvetica" pitchFamily="34" charset="0"/>
              </a:rPr>
              <a:t>Ask if repairs are required</a:t>
            </a:r>
          </a:p>
          <a:p>
            <a:pPr marL="360000" indent="-360000">
              <a:spcBef>
                <a:spcPts val="1200"/>
              </a:spcBef>
              <a:spcAft>
                <a:spcPts val="1200"/>
              </a:spcAft>
            </a:pPr>
            <a:r>
              <a:rPr lang="en-US" sz="2200" b="1" dirty="0" smtClean="0">
                <a:latin typeface="Helvetica" pitchFamily="34" charset="0"/>
              </a:rPr>
              <a:t>Ask if replacement luggage is required</a:t>
            </a:r>
          </a:p>
          <a:p>
            <a:pPr marL="360000" indent="-360000">
              <a:spcBef>
                <a:spcPts val="1200"/>
              </a:spcBef>
              <a:spcAft>
                <a:spcPts val="1200"/>
              </a:spcAft>
            </a:pPr>
            <a:r>
              <a:rPr lang="en-US" sz="2200" b="1" dirty="0" smtClean="0">
                <a:latin typeface="Helvetica" pitchFamily="34" charset="0"/>
              </a:rPr>
              <a:t>Determine requirements for following-up </a:t>
            </a:r>
            <a:br>
              <a:rPr lang="en-US" sz="2200" b="1" dirty="0" smtClean="0">
                <a:latin typeface="Helvetica" pitchFamily="34" charset="0"/>
              </a:rPr>
            </a:br>
            <a:r>
              <a:rPr lang="en-US" sz="2200" b="1" dirty="0" smtClean="0">
                <a:latin typeface="Helvetica" pitchFamily="34" charset="0"/>
              </a:rPr>
              <a:t>on damage – cause &amp; compensation.</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94</a:t>
            </a:fld>
            <a:endParaRPr lang="en-US" dirty="0"/>
          </a:p>
        </p:txBody>
      </p:sp>
      <p:pic>
        <p:nvPicPr>
          <p:cNvPr id="5" name="Picture 4" descr="C:\Documents and Settings\maiv\Local Settings\Temporary Internet Files\Content.IE5\ZXOPI4XJ\MC910217718[1].wmf"/>
          <p:cNvPicPr>
            <a:picLocks noChangeAspect="1" noChangeArrowheads="1"/>
          </p:cNvPicPr>
          <p:nvPr/>
        </p:nvPicPr>
        <p:blipFill>
          <a:blip r:embed="rId3" cstate="print"/>
          <a:srcRect/>
          <a:stretch>
            <a:fillRect/>
          </a:stretch>
        </p:blipFill>
        <p:spPr bwMode="auto">
          <a:xfrm>
            <a:off x="6588224" y="3429000"/>
            <a:ext cx="1785823" cy="1813255"/>
          </a:xfrm>
          <a:prstGeom prst="rect">
            <a:avLst/>
          </a:prstGeom>
          <a:noFill/>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Deal with guest luggage</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1200"/>
              </a:spcBef>
              <a:spcAft>
                <a:spcPts val="1200"/>
              </a:spcAft>
              <a:buNone/>
            </a:pPr>
            <a:r>
              <a:rPr lang="en-US" sz="2200" b="1" dirty="0" smtClean="0">
                <a:latin typeface="Helvetica" pitchFamily="34" charset="0"/>
              </a:rPr>
              <a:t>Security requirements when unpacking luggage:</a:t>
            </a:r>
          </a:p>
          <a:p>
            <a:pPr marL="360000" indent="-360000">
              <a:spcBef>
                <a:spcPts val="1200"/>
              </a:spcBef>
              <a:spcAft>
                <a:spcPts val="1200"/>
              </a:spcAft>
            </a:pPr>
            <a:r>
              <a:rPr lang="en-US" sz="2200" b="1" dirty="0" smtClean="0">
                <a:latin typeface="Helvetica" pitchFamily="34" charset="0"/>
              </a:rPr>
              <a:t>Do not allow others to touch luggage</a:t>
            </a:r>
          </a:p>
          <a:p>
            <a:pPr marL="360000" indent="-360000">
              <a:spcBef>
                <a:spcPts val="1200"/>
              </a:spcBef>
              <a:spcAft>
                <a:spcPts val="1200"/>
              </a:spcAft>
            </a:pPr>
            <a:r>
              <a:rPr lang="en-US" sz="2200" b="1" dirty="0" smtClean="0">
                <a:latin typeface="Helvetica" pitchFamily="34" charset="0"/>
              </a:rPr>
              <a:t>Restrict access to the area</a:t>
            </a:r>
          </a:p>
          <a:p>
            <a:pPr marL="360000" indent="-360000">
              <a:spcBef>
                <a:spcPts val="1200"/>
              </a:spcBef>
              <a:spcAft>
                <a:spcPts val="1200"/>
              </a:spcAft>
            </a:pPr>
            <a:r>
              <a:rPr lang="en-US" sz="2200" b="1" dirty="0" smtClean="0">
                <a:latin typeface="Helvetica" pitchFamily="34" charset="0"/>
              </a:rPr>
              <a:t>Tell guest location of unpacked luggage</a:t>
            </a:r>
          </a:p>
          <a:p>
            <a:pPr marL="360000" indent="-360000">
              <a:spcBef>
                <a:spcPts val="1200"/>
              </a:spcBef>
              <a:spcAft>
                <a:spcPts val="1200"/>
              </a:spcAft>
            </a:pPr>
            <a:r>
              <a:rPr lang="en-US" sz="2200" b="1" dirty="0" smtClean="0">
                <a:latin typeface="Helvetica" pitchFamily="34" charset="0"/>
              </a:rPr>
              <a:t>Check tags on bags</a:t>
            </a:r>
          </a:p>
          <a:p>
            <a:pPr marL="360000" indent="-360000">
              <a:spcBef>
                <a:spcPts val="1200"/>
              </a:spcBef>
              <a:spcAft>
                <a:spcPts val="1200"/>
              </a:spcAft>
            </a:pPr>
            <a:r>
              <a:rPr lang="en-US" sz="2200" b="1" dirty="0" smtClean="0">
                <a:latin typeface="Helvetica" pitchFamily="34" charset="0"/>
              </a:rPr>
              <a:t>Verify locks on bags are working</a:t>
            </a:r>
          </a:p>
          <a:p>
            <a:pPr marL="360000" indent="-360000">
              <a:spcBef>
                <a:spcPts val="1200"/>
              </a:spcBef>
              <a:spcAft>
                <a:spcPts val="1200"/>
              </a:spcAft>
            </a:pPr>
            <a:r>
              <a:rPr lang="en-US" sz="2200" b="1" dirty="0" smtClean="0">
                <a:latin typeface="Helvetica" pitchFamily="34" charset="0"/>
              </a:rPr>
              <a:t>Look for evidence of tampering.</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95</a:t>
            </a:fld>
            <a:endParaRPr lang="en-US" dirty="0"/>
          </a:p>
        </p:txBody>
      </p:sp>
      <p:pic>
        <p:nvPicPr>
          <p:cNvPr id="5" name="Picture 4" descr="Security guard greyscale.jpg"/>
          <p:cNvPicPr>
            <a:picLocks noChangeAspect="1"/>
          </p:cNvPicPr>
          <p:nvPr/>
        </p:nvPicPr>
        <p:blipFill>
          <a:blip r:embed="rId3" cstate="print"/>
          <a:stretch>
            <a:fillRect/>
          </a:stretch>
        </p:blipFill>
        <p:spPr>
          <a:xfrm>
            <a:off x="6732240" y="2852936"/>
            <a:ext cx="1709936" cy="2564904"/>
          </a:xfrm>
          <a:prstGeom prst="rect">
            <a:avLst/>
          </a:prstGeom>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Deal with guest luggage</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1200"/>
              </a:spcBef>
              <a:spcAft>
                <a:spcPts val="1200"/>
              </a:spcAft>
              <a:buNone/>
            </a:pPr>
            <a:r>
              <a:rPr lang="en-US" sz="2200" b="1" dirty="0" smtClean="0">
                <a:latin typeface="Helvetica" pitchFamily="34" charset="0"/>
              </a:rPr>
              <a:t>Be sensitive to:</a:t>
            </a:r>
          </a:p>
          <a:p>
            <a:pPr marL="360000" indent="-360000">
              <a:spcBef>
                <a:spcPts val="1200"/>
              </a:spcBef>
              <a:spcAft>
                <a:spcPts val="1200"/>
              </a:spcAft>
            </a:pPr>
            <a:r>
              <a:rPr lang="en-US" sz="2200" b="1" dirty="0" smtClean="0">
                <a:latin typeface="Helvetica" pitchFamily="34" charset="0"/>
              </a:rPr>
              <a:t>Need to give guests privacy as soon as possible</a:t>
            </a:r>
          </a:p>
          <a:p>
            <a:pPr marL="360000" indent="-360000">
              <a:spcBef>
                <a:spcPts val="1200"/>
              </a:spcBef>
              <a:spcAft>
                <a:spcPts val="1200"/>
              </a:spcAft>
            </a:pPr>
            <a:r>
              <a:rPr lang="en-US" sz="2200" b="1" dirty="0" smtClean="0">
                <a:latin typeface="Helvetica" pitchFamily="34" charset="0"/>
              </a:rPr>
              <a:t>Need for some guests to unpack all their </a:t>
            </a:r>
            <a:br>
              <a:rPr lang="en-US" sz="2200" b="1" dirty="0" smtClean="0">
                <a:latin typeface="Helvetica" pitchFamily="34" charset="0"/>
              </a:rPr>
            </a:br>
            <a:r>
              <a:rPr lang="en-US" sz="2200" b="1" dirty="0" smtClean="0">
                <a:latin typeface="Helvetica" pitchFamily="34" charset="0"/>
              </a:rPr>
              <a:t>own bags</a:t>
            </a:r>
          </a:p>
          <a:p>
            <a:pPr marL="360000" indent="-360000">
              <a:spcBef>
                <a:spcPts val="1200"/>
              </a:spcBef>
              <a:spcAft>
                <a:spcPts val="1200"/>
              </a:spcAft>
            </a:pPr>
            <a:r>
              <a:rPr lang="en-US" sz="2200" b="1" dirty="0" smtClean="0">
                <a:latin typeface="Helvetica" pitchFamily="34" charset="0"/>
              </a:rPr>
              <a:t>Need for some guests to unpack </a:t>
            </a:r>
            <a:br>
              <a:rPr lang="en-US" sz="2200" b="1" dirty="0" smtClean="0">
                <a:latin typeface="Helvetica" pitchFamily="34" charset="0"/>
              </a:rPr>
            </a:br>
            <a:r>
              <a:rPr lang="en-US" sz="2200" b="1" dirty="0" smtClean="0">
                <a:latin typeface="Helvetica" pitchFamily="34" charset="0"/>
              </a:rPr>
              <a:t>certain of their own bags.</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96</a:t>
            </a:fld>
            <a:endParaRPr lang="en-US" dirty="0"/>
          </a:p>
        </p:txBody>
      </p:sp>
      <p:pic>
        <p:nvPicPr>
          <p:cNvPr id="26626" name="Picture 2" descr="C:\Documents and Settings\maiv\Local Settings\Temporary Internet Files\Content.IE5\XBB4NDLH\MP900314384[1].jpg"/>
          <p:cNvPicPr>
            <a:picLocks noChangeAspect="1" noChangeArrowheads="1"/>
          </p:cNvPicPr>
          <p:nvPr/>
        </p:nvPicPr>
        <p:blipFill>
          <a:blip r:embed="rId3" cstate="print"/>
          <a:stretch>
            <a:fillRect/>
          </a:stretch>
        </p:blipFill>
        <p:spPr bwMode="auto">
          <a:xfrm>
            <a:off x="6372200" y="3861048"/>
            <a:ext cx="2021732" cy="1341478"/>
          </a:xfrm>
          <a:prstGeom prst="rect">
            <a:avLst/>
          </a:prstGeom>
          <a:noFill/>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Deal with guest clothes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1200"/>
              </a:spcBef>
              <a:spcAft>
                <a:spcPts val="1200"/>
              </a:spcAft>
              <a:buNone/>
            </a:pPr>
            <a:r>
              <a:rPr lang="en-US" sz="2200" b="1" dirty="0" smtClean="0">
                <a:latin typeface="Helvetica" pitchFamily="34" charset="0"/>
              </a:rPr>
              <a:t>Dealing with guest clothes may involve:</a:t>
            </a:r>
          </a:p>
          <a:p>
            <a:pPr marL="360000" indent="-360000">
              <a:spcBef>
                <a:spcPts val="1200"/>
              </a:spcBef>
              <a:spcAft>
                <a:spcPts val="1200"/>
              </a:spcAft>
            </a:pPr>
            <a:r>
              <a:rPr lang="en-US" sz="2200" b="1" dirty="0" smtClean="0">
                <a:latin typeface="Helvetica" pitchFamily="34" charset="0"/>
              </a:rPr>
              <a:t>Preparing clothes</a:t>
            </a:r>
          </a:p>
          <a:p>
            <a:pPr marL="360000" indent="-360000">
              <a:spcBef>
                <a:spcPts val="1200"/>
              </a:spcBef>
              <a:spcAft>
                <a:spcPts val="1200"/>
              </a:spcAft>
            </a:pPr>
            <a:r>
              <a:rPr lang="en-US" sz="2200" b="1" dirty="0" smtClean="0">
                <a:latin typeface="Helvetica" pitchFamily="34" charset="0"/>
              </a:rPr>
              <a:t>Pressing clothes</a:t>
            </a:r>
          </a:p>
          <a:p>
            <a:pPr marL="360000" indent="-360000">
              <a:spcBef>
                <a:spcPts val="1200"/>
              </a:spcBef>
              <a:spcAft>
                <a:spcPts val="1200"/>
              </a:spcAft>
            </a:pPr>
            <a:r>
              <a:rPr lang="en-US" sz="2200" b="1" dirty="0" smtClean="0">
                <a:latin typeface="Helvetica" pitchFamily="34" charset="0"/>
              </a:rPr>
              <a:t>Repairing clothes</a:t>
            </a:r>
          </a:p>
          <a:p>
            <a:pPr marL="360000" indent="-360000">
              <a:spcBef>
                <a:spcPts val="1200"/>
              </a:spcBef>
              <a:spcAft>
                <a:spcPts val="1200"/>
              </a:spcAft>
            </a:pPr>
            <a:r>
              <a:rPr lang="en-US" sz="2200" b="1" dirty="0" smtClean="0">
                <a:latin typeface="Helvetica" pitchFamily="34" charset="0"/>
              </a:rPr>
              <a:t>Cleaning clothes</a:t>
            </a:r>
          </a:p>
          <a:p>
            <a:pPr marL="360000" indent="-360000">
              <a:spcBef>
                <a:spcPts val="1200"/>
              </a:spcBef>
              <a:spcAft>
                <a:spcPts val="1200"/>
              </a:spcAft>
            </a:pPr>
            <a:r>
              <a:rPr lang="en-US" sz="2200" b="1" dirty="0" smtClean="0">
                <a:latin typeface="Helvetica" pitchFamily="34" charset="0"/>
              </a:rPr>
              <a:t>Cleaning footwear</a:t>
            </a:r>
          </a:p>
          <a:p>
            <a:pPr marL="360000" indent="-360000">
              <a:spcBef>
                <a:spcPts val="1200"/>
              </a:spcBef>
              <a:spcAft>
                <a:spcPts val="1200"/>
              </a:spcAft>
            </a:pPr>
            <a:r>
              <a:rPr lang="en-US" sz="2200" b="1" dirty="0" smtClean="0">
                <a:latin typeface="Helvetica" pitchFamily="34" charset="0"/>
              </a:rPr>
              <a:t>Purchasing clothes &amp; footwear.</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97</a:t>
            </a:fld>
            <a:endParaRPr lang="en-US" dirty="0"/>
          </a:p>
        </p:txBody>
      </p:sp>
      <p:pic>
        <p:nvPicPr>
          <p:cNvPr id="5" name="Picture 4" descr="MP900341627[1].JPG"/>
          <p:cNvPicPr/>
          <p:nvPr/>
        </p:nvPicPr>
        <p:blipFill>
          <a:blip r:embed="rId3" cstate="print"/>
          <a:stretch>
            <a:fillRect/>
          </a:stretch>
        </p:blipFill>
        <p:spPr>
          <a:xfrm>
            <a:off x="6804248" y="3212976"/>
            <a:ext cx="1512168" cy="1944216"/>
          </a:xfrm>
          <a:prstGeom prst="rect">
            <a:avLst/>
          </a:prstGeom>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Deal with guest clothes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1200"/>
              </a:spcBef>
              <a:spcAft>
                <a:spcPts val="1200"/>
              </a:spcAft>
              <a:buNone/>
            </a:pPr>
            <a:r>
              <a:rPr lang="en-US" sz="2200" b="1" dirty="0" smtClean="0">
                <a:latin typeface="Helvetica" pitchFamily="34" charset="0"/>
              </a:rPr>
              <a:t>When preparing guest clothing:</a:t>
            </a:r>
          </a:p>
          <a:p>
            <a:pPr marL="360000" indent="-360000">
              <a:spcBef>
                <a:spcPts val="1200"/>
              </a:spcBef>
              <a:spcAft>
                <a:spcPts val="1200"/>
              </a:spcAft>
            </a:pPr>
            <a:r>
              <a:rPr lang="en-US" sz="2200" b="1" dirty="0" smtClean="0">
                <a:latin typeface="Helvetica" pitchFamily="34" charset="0"/>
              </a:rPr>
              <a:t>Follow guest advice or direction</a:t>
            </a:r>
          </a:p>
          <a:p>
            <a:pPr marL="360000" indent="-360000">
              <a:spcBef>
                <a:spcPts val="1200"/>
              </a:spcBef>
              <a:spcAft>
                <a:spcPts val="1200"/>
              </a:spcAft>
            </a:pPr>
            <a:r>
              <a:rPr lang="en-US" sz="2200" b="1" dirty="0" smtClean="0">
                <a:latin typeface="Helvetica" pitchFamily="34" charset="0"/>
              </a:rPr>
              <a:t>Check all items are presentable</a:t>
            </a:r>
          </a:p>
          <a:p>
            <a:pPr marL="360000" indent="-360000">
              <a:spcBef>
                <a:spcPts val="1200"/>
              </a:spcBef>
              <a:spcAft>
                <a:spcPts val="1200"/>
              </a:spcAft>
            </a:pPr>
            <a:r>
              <a:rPr lang="en-US" sz="2200" b="1" dirty="0" smtClean="0">
                <a:latin typeface="Helvetica" pitchFamily="34" charset="0"/>
              </a:rPr>
              <a:t>Lay the items out</a:t>
            </a:r>
          </a:p>
          <a:p>
            <a:pPr marL="360000" indent="-360000">
              <a:spcBef>
                <a:spcPts val="1200"/>
              </a:spcBef>
              <a:spcAft>
                <a:spcPts val="1200"/>
              </a:spcAft>
            </a:pPr>
            <a:r>
              <a:rPr lang="en-US" sz="2200" b="1" dirty="0" smtClean="0">
                <a:latin typeface="Helvetica" pitchFamily="34" charset="0"/>
              </a:rPr>
              <a:t>Compliment the guest on their choice </a:t>
            </a:r>
            <a:br>
              <a:rPr lang="en-US" sz="2200" b="1" dirty="0" smtClean="0">
                <a:latin typeface="Helvetica" pitchFamily="34" charset="0"/>
              </a:rPr>
            </a:br>
            <a:r>
              <a:rPr lang="en-US" sz="2200" b="1" dirty="0" smtClean="0">
                <a:latin typeface="Helvetica" pitchFamily="34" charset="0"/>
              </a:rPr>
              <a:t>and appearance.</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98</a:t>
            </a:fld>
            <a:endParaRPr lang="en-US" dirty="0"/>
          </a:p>
        </p:txBody>
      </p:sp>
      <p:pic>
        <p:nvPicPr>
          <p:cNvPr id="5" name="Picture 4" descr="MP900341547[1].JPG"/>
          <p:cNvPicPr/>
          <p:nvPr/>
        </p:nvPicPr>
        <p:blipFill>
          <a:blip r:embed="rId3" cstate="print"/>
          <a:stretch>
            <a:fillRect/>
          </a:stretch>
        </p:blipFill>
        <p:spPr>
          <a:xfrm>
            <a:off x="6732240" y="3140968"/>
            <a:ext cx="1728192" cy="2160240"/>
          </a:xfrm>
          <a:prstGeom prst="rect">
            <a:avLst/>
          </a:prstGeom>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Deal with guest clothes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1200"/>
              </a:spcBef>
              <a:spcAft>
                <a:spcPts val="1200"/>
              </a:spcAft>
              <a:buNone/>
            </a:pPr>
            <a:r>
              <a:rPr lang="en-US" sz="2200" b="1" dirty="0" smtClean="0">
                <a:latin typeface="Helvetica" pitchFamily="34" charset="0"/>
              </a:rPr>
              <a:t>Pressing guest clothes = Ironing guest clothes.</a:t>
            </a:r>
          </a:p>
          <a:p>
            <a:pPr marL="0" indent="0">
              <a:spcBef>
                <a:spcPts val="1200"/>
              </a:spcBef>
              <a:spcAft>
                <a:spcPts val="1200"/>
              </a:spcAft>
              <a:buNone/>
            </a:pPr>
            <a:r>
              <a:rPr lang="en-US" sz="2200" b="1" dirty="0" smtClean="0">
                <a:latin typeface="Helvetica" pitchFamily="34" charset="0"/>
              </a:rPr>
              <a:t>Before you press any guest clothes:</a:t>
            </a:r>
          </a:p>
          <a:p>
            <a:pPr marL="360000" indent="-360000">
              <a:spcBef>
                <a:spcPts val="1200"/>
              </a:spcBef>
              <a:spcAft>
                <a:spcPts val="1200"/>
              </a:spcAft>
            </a:pPr>
            <a:r>
              <a:rPr lang="en-US" sz="2200" b="1" dirty="0" smtClean="0">
                <a:latin typeface="Helvetica" pitchFamily="34" charset="0"/>
              </a:rPr>
              <a:t>Obtain instructions on how to iron</a:t>
            </a:r>
          </a:p>
          <a:p>
            <a:pPr marL="360000" indent="-360000">
              <a:spcBef>
                <a:spcPts val="1200"/>
              </a:spcBef>
              <a:spcAft>
                <a:spcPts val="1200"/>
              </a:spcAft>
            </a:pPr>
            <a:r>
              <a:rPr lang="en-US" sz="2200" b="1" dirty="0" smtClean="0">
                <a:latin typeface="Helvetica" pitchFamily="34" charset="0"/>
              </a:rPr>
              <a:t>Practice.</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99</a:t>
            </a:fld>
            <a:endParaRPr lang="en-US" dirty="0"/>
          </a:p>
        </p:txBody>
      </p:sp>
      <p:pic>
        <p:nvPicPr>
          <p:cNvPr id="5" name="Picture 4" descr="MP900430861[1].JPG"/>
          <p:cNvPicPr/>
          <p:nvPr/>
        </p:nvPicPr>
        <p:blipFill>
          <a:blip r:embed="rId3" cstate="print"/>
          <a:stretch>
            <a:fillRect/>
          </a:stretch>
        </p:blipFill>
        <p:spPr>
          <a:xfrm>
            <a:off x="6588224" y="2708920"/>
            <a:ext cx="1685722" cy="2304288"/>
          </a:xfrm>
          <a:prstGeom prst="rect">
            <a:avLst/>
          </a:prstGeom>
        </p:spPr>
      </p:pic>
    </p:spTree>
  </p:cSld>
  <p:clrMapOvr>
    <a:masterClrMapping/>
  </p:clrMapOvr>
</p:sld>
</file>

<file path=ppt/theme/theme1.xml><?xml version="1.0" encoding="utf-8"?>
<a:theme xmlns:a="http://schemas.openxmlformats.org/drawingml/2006/main" name="Comply with Wp hyg procs ASEAN PPT">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Comply with Wp hyg procs ASEAN PPT</Template>
  <TotalTime>2052</TotalTime>
  <Words>30212</Words>
  <Application>Microsoft Office PowerPoint</Application>
  <PresentationFormat>On-screen Show (4:3)</PresentationFormat>
  <Paragraphs>2652</Paragraphs>
  <Slides>156</Slides>
  <Notes>156</Notes>
  <HiddenSlides>0</HiddenSlides>
  <MMClips>0</MMClips>
  <ScaleCrop>false</ScaleCrop>
  <HeadingPairs>
    <vt:vector size="4" baseType="variant">
      <vt:variant>
        <vt:lpstr>Theme</vt:lpstr>
      </vt:variant>
      <vt:variant>
        <vt:i4>1</vt:i4>
      </vt:variant>
      <vt:variant>
        <vt:lpstr>Slide Titles</vt:lpstr>
      </vt:variant>
      <vt:variant>
        <vt:i4>156</vt:i4>
      </vt:variant>
    </vt:vector>
  </HeadingPairs>
  <TitlesOfParts>
    <vt:vector size="157" baseType="lpstr">
      <vt:lpstr>Comply with Wp hyg procs ASEAN PPT</vt:lpstr>
      <vt:lpstr>PROVIDE VALET SERVICES TO GUESTS</vt:lpstr>
      <vt:lpstr>Provide valet services to guests</vt:lpstr>
      <vt:lpstr>Assessment</vt:lpstr>
      <vt:lpstr>Identify the role of a valet</vt:lpstr>
      <vt:lpstr>Identify the role of a valet</vt:lpstr>
      <vt:lpstr>Describe the services delivered by a valet</vt:lpstr>
      <vt:lpstr>Describe the services delivered by a valet</vt:lpstr>
      <vt:lpstr>Describe the services delivered by a valet</vt:lpstr>
      <vt:lpstr>Describe the services delivered by a valet</vt:lpstr>
      <vt:lpstr>Describe the services delivered by a valet</vt:lpstr>
      <vt:lpstr>Describe the services delivered by a valet</vt:lpstr>
      <vt:lpstr>Describe the services delivered by a valet</vt:lpstr>
      <vt:lpstr>Describe the services delivered by a valet</vt:lpstr>
      <vt:lpstr>Describe the services delivered by a valet</vt:lpstr>
      <vt:lpstr>Locate the position of valet within the enterprise</vt:lpstr>
      <vt:lpstr>Locate the position of valet within the enterprise</vt:lpstr>
      <vt:lpstr>Locate the position of valet within the enterprise</vt:lpstr>
      <vt:lpstr>Identify the personal characteristics required of a valet</vt:lpstr>
      <vt:lpstr>Identify the personal characteristics required of a valet</vt:lpstr>
      <vt:lpstr>Identify the personal characteristics required of a valet</vt:lpstr>
      <vt:lpstr>Identify the personal characteristics required of a valet</vt:lpstr>
      <vt:lpstr>Describe grooming &amp; personal presentation standards for a valet</vt:lpstr>
      <vt:lpstr>Describe grooming &amp; personal presentation standards for a valet</vt:lpstr>
      <vt:lpstr>Describe grooming &amp; personal presentation standards for a valet</vt:lpstr>
      <vt:lpstr>Describe grooming &amp; personal presentation standards for a valet</vt:lpstr>
      <vt:lpstr>Describe grooming &amp; personal presentation standards for a valet</vt:lpstr>
      <vt:lpstr>Describe grooming &amp; personal presentation standards for a valet</vt:lpstr>
      <vt:lpstr>Describe grooming &amp; personal presentation standards for a valet</vt:lpstr>
      <vt:lpstr>Interpret policies &amp; procedures for provision of valet services</vt:lpstr>
      <vt:lpstr>Interpret policies &amp; procedures for provision of valet services</vt:lpstr>
      <vt:lpstr>Interpret policies &amp; procedures for provision of valet services</vt:lpstr>
      <vt:lpstr>Interpret policies &amp; procedures for provision of valet services</vt:lpstr>
      <vt:lpstr>Interpret policies &amp; procedures for provision of valet services</vt:lpstr>
      <vt:lpstr>Interpret policies &amp; procedures for provision of valet services</vt:lpstr>
      <vt:lpstr>Identify &amp; explain the role of communication in valet service</vt:lpstr>
      <vt:lpstr>Identify &amp; explain the role of communication in valet service</vt:lpstr>
      <vt:lpstr>Identify &amp; explain the role of communication in valet service</vt:lpstr>
      <vt:lpstr>Identify &amp; explain the role of communication in valet service</vt:lpstr>
      <vt:lpstr>Identify &amp; explain the role of communication in valet service</vt:lpstr>
      <vt:lpstr>Identify &amp; explain the role of communication in valet service</vt:lpstr>
      <vt:lpstr>Identify &amp; explain the role of communication in valet service</vt:lpstr>
      <vt:lpstr>Summary – Element 1</vt:lpstr>
      <vt:lpstr>Summary – Element 1</vt:lpstr>
      <vt:lpstr>Summary – Element 1</vt:lpstr>
      <vt:lpstr>Prepare to deliver valet service</vt:lpstr>
      <vt:lpstr>Prepare to deliver valet service</vt:lpstr>
      <vt:lpstr>Obtain guest information in advance of guest arrival</vt:lpstr>
      <vt:lpstr>Obtain guest information in advance of guest arrival</vt:lpstr>
      <vt:lpstr>Obtain guest information in advance of guest arrival</vt:lpstr>
      <vt:lpstr>Obtain guest information in advance of guest arrival</vt:lpstr>
      <vt:lpstr>Determine guest requirements &amp; preferences</vt:lpstr>
      <vt:lpstr>Determine guest requirements &amp; preferences</vt:lpstr>
      <vt:lpstr>Determine guest requirements &amp; preferences</vt:lpstr>
      <vt:lpstr>Determine guest requirements &amp; preferences</vt:lpstr>
      <vt:lpstr>Determine guest requirements &amp; preferences</vt:lpstr>
      <vt:lpstr>Liaise with others to meet anticipated guest needs</vt:lpstr>
      <vt:lpstr>Liaise with others to meet anticipated guest need</vt:lpstr>
      <vt:lpstr>Liaise with others to meet anticipated guest needs</vt:lpstr>
      <vt:lpstr>Liaise with others to meet anticipated guest need</vt:lpstr>
      <vt:lpstr>Check guest room prior to guest arrival</vt:lpstr>
      <vt:lpstr>Check guest room prior to guest arrival</vt:lpstr>
      <vt:lpstr>Check guest room prior to guest arrival</vt:lpstr>
      <vt:lpstr>Check guest room prior to guest arrival</vt:lpstr>
      <vt:lpstr>Check guest room prior to guest arrival</vt:lpstr>
      <vt:lpstr>Check guest room prior to guest arrival</vt:lpstr>
      <vt:lpstr>Summary – Element 2</vt:lpstr>
      <vt:lpstr>Summary – Element 2</vt:lpstr>
      <vt:lpstr>Summary – Element 2</vt:lpstr>
      <vt:lpstr>Summary – Element 2</vt:lpstr>
      <vt:lpstr>Deliver valet services</vt:lpstr>
      <vt:lpstr>Deliver valet services</vt:lpstr>
      <vt:lpstr>Deliver valet services</vt:lpstr>
      <vt:lpstr>Welcome guest on arrival &amp; establish appropriate rapport</vt:lpstr>
      <vt:lpstr>Welcome guest on arrival &amp; establish appropriate rapport</vt:lpstr>
      <vt:lpstr>Welcome guest on arrival &amp; establish appropriate rapport</vt:lpstr>
      <vt:lpstr>Welcome guest on arrival &amp; establish appropriate rapport</vt:lpstr>
      <vt:lpstr>Welcome guest on arrival &amp; establish appropriate rapport</vt:lpstr>
      <vt:lpstr>Welcome guest on arrival &amp; establish appropriate rapport</vt:lpstr>
      <vt:lpstr>Welcome guest on arrival &amp; establish appropriate rapport</vt:lpstr>
      <vt:lpstr>Advise guest of available services</vt:lpstr>
      <vt:lpstr>Advise guest of available services</vt:lpstr>
      <vt:lpstr>Advise guest of available services</vt:lpstr>
      <vt:lpstr>Advise guest of available services</vt:lpstr>
      <vt:lpstr>Advise guest of available services</vt:lpstr>
      <vt:lpstr>Advise guest of available services</vt:lpstr>
      <vt:lpstr>Deal with guest luggage</vt:lpstr>
      <vt:lpstr>Deal with guest luggage</vt:lpstr>
      <vt:lpstr>Deal with guest luggage</vt:lpstr>
      <vt:lpstr>Deal with guest luggage</vt:lpstr>
      <vt:lpstr>Deal with guest luggage</vt:lpstr>
      <vt:lpstr>Deal with guest luggage</vt:lpstr>
      <vt:lpstr>Deal with guest luggage</vt:lpstr>
      <vt:lpstr>Deal with guest luggage</vt:lpstr>
      <vt:lpstr>Deal with guest luggage</vt:lpstr>
      <vt:lpstr>Deal with guest luggage</vt:lpstr>
      <vt:lpstr>Deal with guest luggage</vt:lpstr>
      <vt:lpstr>Deal with guest clothes</vt:lpstr>
      <vt:lpstr>Deal with guest clothes</vt:lpstr>
      <vt:lpstr>Deal with guest clothes</vt:lpstr>
      <vt:lpstr>Deal with guest clothes</vt:lpstr>
      <vt:lpstr>Deal with guest clothes</vt:lpstr>
      <vt:lpstr>Deal with guest clothes</vt:lpstr>
      <vt:lpstr>Deal with guest clothes</vt:lpstr>
      <vt:lpstr>Deal with guest clothes</vt:lpstr>
      <vt:lpstr>Deal with guest clothes</vt:lpstr>
      <vt:lpstr>Deal with guest clothes</vt:lpstr>
      <vt:lpstr>Deal with guest clothes</vt:lpstr>
      <vt:lpstr>Deal with guest clothes</vt:lpstr>
      <vt:lpstr>Deal with guest clothes</vt:lpstr>
      <vt:lpstr>Deal with guest clothes</vt:lpstr>
      <vt:lpstr>Deal with guest requests</vt:lpstr>
      <vt:lpstr>Deal with guest requests</vt:lpstr>
      <vt:lpstr>Deal with guest requests</vt:lpstr>
      <vt:lpstr>Deal with guest requests</vt:lpstr>
      <vt:lpstr>Deliver enterprise-specific VIP treatment &amp; services</vt:lpstr>
      <vt:lpstr>Deliver enterprise-specific VIP treatment &amp; services</vt:lpstr>
      <vt:lpstr>Deliver enterprise-specific VIP treatment &amp; services</vt:lpstr>
      <vt:lpstr>Deliver enterprise-specific VIP treatment &amp; services</vt:lpstr>
      <vt:lpstr>Adjust service delivery to suit guest needs &amp; preferences</vt:lpstr>
      <vt:lpstr>Adjust service delivery to suit guest needs &amp; preferences</vt:lpstr>
      <vt:lpstr>Deal with guest requests</vt:lpstr>
      <vt:lpstr>Adjust service delivery to suit guest needs &amp; preferences</vt:lpstr>
      <vt:lpstr>Maintain guest privacy &amp; confidentiality</vt:lpstr>
      <vt:lpstr>Maintain guest privacy &amp; confidentiality</vt:lpstr>
      <vt:lpstr>Maintain guest privacy &amp; confidentiality</vt:lpstr>
      <vt:lpstr>Assist guests with pre-departure &amp; on-departure services</vt:lpstr>
      <vt:lpstr>Assist guests with pre-departure &amp; on-departure services</vt:lpstr>
      <vt:lpstr>Assist guests with pre-departure &amp; on-departure services</vt:lpstr>
      <vt:lpstr>Assist guests with pre-departure &amp; on-departure services</vt:lpstr>
      <vt:lpstr>Assist guests with pre-departure &amp; on-departure services</vt:lpstr>
      <vt:lpstr>Assist guests with pre-departure &amp; on-departure services</vt:lpstr>
      <vt:lpstr>Assist guests with pre-departure &amp; on-departure services</vt:lpstr>
      <vt:lpstr>Assist guests with pre-departure &amp; on-departure services</vt:lpstr>
      <vt:lpstr>Assist guests with pre-departure &amp; on-departure services</vt:lpstr>
      <vt:lpstr>Assist guests with pre-departure &amp; on-departure services</vt:lpstr>
      <vt:lpstr>Assist guests with pre-departure &amp; on-departure services</vt:lpstr>
      <vt:lpstr>Summary – Element 3 </vt:lpstr>
      <vt:lpstr>Summary – Element 3 </vt:lpstr>
      <vt:lpstr>Summary – Element 3 </vt:lpstr>
      <vt:lpstr>Summary – Element 3 </vt:lpstr>
      <vt:lpstr>Summary – Element 3 </vt:lpstr>
      <vt:lpstr>Summary – Element 3 </vt:lpstr>
      <vt:lpstr>Summary – Element 3 </vt:lpstr>
      <vt:lpstr>Record valet services</vt:lpstr>
      <vt:lpstr>Process billable charges</vt:lpstr>
      <vt:lpstr>Process billable charges</vt:lpstr>
      <vt:lpstr>Process billable charges</vt:lpstr>
      <vt:lpstr>Process billable charges</vt:lpstr>
      <vt:lpstr>Update guest history details</vt:lpstr>
      <vt:lpstr>Update guest history details</vt:lpstr>
      <vt:lpstr>Update guest history details</vt:lpstr>
      <vt:lpstr>Debrief with management</vt:lpstr>
      <vt:lpstr>Debrief with management</vt:lpstr>
      <vt:lpstr>Summary – Element 4</vt:lpstr>
      <vt:lpstr>Summary – Element 4</vt:lpstr>
      <vt:lpstr>Summary – Element 4</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COMPLY WITH WORKPLACE HYGIENE PROCEDURES</dc:title>
  <dc:creator> </dc:creator>
  <cp:lastModifiedBy>Administrator</cp:lastModifiedBy>
  <cp:revision>228</cp:revision>
  <dcterms:created xsi:type="dcterms:W3CDTF">2011-06-06T00:31:31Z</dcterms:created>
  <dcterms:modified xsi:type="dcterms:W3CDTF">2012-01-05T00:44:47Z</dcterms:modified>
</cp:coreProperties>
</file>